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8"/>
  </p:notesMasterIdLst>
  <p:sldIdLst>
    <p:sldId id="258" r:id="rId5"/>
    <p:sldId id="260" r:id="rId6"/>
    <p:sldId id="261" r:id="rId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D8EB3"/>
    <a:srgbClr val="7830C0"/>
    <a:srgbClr val="49A78E"/>
    <a:srgbClr val="9D41AF"/>
    <a:srgbClr val="4781A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CCB9530-2B73-4EBB-9CE4-753A24CE37C5}" v="5" dt="2026-01-05T15:10:24.35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77737" autoAdjust="0"/>
  </p:normalViewPr>
  <p:slideViewPr>
    <p:cSldViewPr snapToGrid="0">
      <p:cViewPr varScale="1">
        <p:scale>
          <a:sx n="70" d="100"/>
          <a:sy n="70" d="100"/>
        </p:scale>
        <p:origin x="738" y="60"/>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laire Edwards" userId="95321912-edf3-40d9-95dd-3ecc1dc7554e" providerId="ADAL" clId="{8663136D-0834-42F2-9F12-597870CD1F7C}"/>
    <pc:docChg chg="undo custSel modSld">
      <pc:chgData name="Claire Edwards" userId="95321912-edf3-40d9-95dd-3ecc1dc7554e" providerId="ADAL" clId="{8663136D-0834-42F2-9F12-597870CD1F7C}" dt="2026-01-05T15:10:54.970" v="102" actId="20577"/>
      <pc:docMkLst>
        <pc:docMk/>
      </pc:docMkLst>
      <pc:sldChg chg="modSp mod">
        <pc:chgData name="Claire Edwards" userId="95321912-edf3-40d9-95dd-3ecc1dc7554e" providerId="ADAL" clId="{8663136D-0834-42F2-9F12-597870CD1F7C}" dt="2026-01-05T11:40:29.752" v="10" actId="20577"/>
        <pc:sldMkLst>
          <pc:docMk/>
          <pc:sldMk cId="180266309" sldId="258"/>
        </pc:sldMkLst>
        <pc:graphicFrameChg chg="modGraphic">
          <ac:chgData name="Claire Edwards" userId="95321912-edf3-40d9-95dd-3ecc1dc7554e" providerId="ADAL" clId="{8663136D-0834-42F2-9F12-597870CD1F7C}" dt="2026-01-05T11:40:29.752" v="10" actId="20577"/>
          <ac:graphicFrameMkLst>
            <pc:docMk/>
            <pc:sldMk cId="180266309" sldId="258"/>
            <ac:graphicFrameMk id="2" creationId="{A03DB250-64A1-3F03-50B0-72C4A7704A80}"/>
          </ac:graphicFrameMkLst>
        </pc:graphicFrameChg>
      </pc:sldChg>
      <pc:sldChg chg="addSp delSp modSp mod">
        <pc:chgData name="Claire Edwards" userId="95321912-edf3-40d9-95dd-3ecc1dc7554e" providerId="ADAL" clId="{8663136D-0834-42F2-9F12-597870CD1F7C}" dt="2026-01-05T15:10:54.970" v="102" actId="20577"/>
        <pc:sldMkLst>
          <pc:docMk/>
          <pc:sldMk cId="942525154" sldId="260"/>
        </pc:sldMkLst>
        <pc:graphicFrameChg chg="mod modGraphic">
          <ac:chgData name="Claire Edwards" userId="95321912-edf3-40d9-95dd-3ecc1dc7554e" providerId="ADAL" clId="{8663136D-0834-42F2-9F12-597870CD1F7C}" dt="2026-01-05T11:43:23.700" v="69" actId="14100"/>
          <ac:graphicFrameMkLst>
            <pc:docMk/>
            <pc:sldMk cId="942525154" sldId="260"/>
            <ac:graphicFrameMk id="3" creationId="{F991B24B-8479-8BB7-557B-C54B9C169EA2}"/>
          </ac:graphicFrameMkLst>
        </pc:graphicFrameChg>
        <pc:graphicFrameChg chg="modGraphic">
          <ac:chgData name="Claire Edwards" userId="95321912-edf3-40d9-95dd-3ecc1dc7554e" providerId="ADAL" clId="{8663136D-0834-42F2-9F12-597870CD1F7C}" dt="2026-01-05T11:40:37.405" v="19" actId="20577"/>
          <ac:graphicFrameMkLst>
            <pc:docMk/>
            <pc:sldMk cId="942525154" sldId="260"/>
            <ac:graphicFrameMk id="5" creationId="{50D50D0D-F4B6-F5C5-EC81-46B72070829F}"/>
          </ac:graphicFrameMkLst>
        </pc:graphicFrameChg>
        <pc:graphicFrameChg chg="mod modGraphic">
          <ac:chgData name="Claire Edwards" userId="95321912-edf3-40d9-95dd-3ecc1dc7554e" providerId="ADAL" clId="{8663136D-0834-42F2-9F12-597870CD1F7C}" dt="2026-01-05T15:10:54.970" v="102" actId="20577"/>
          <ac:graphicFrameMkLst>
            <pc:docMk/>
            <pc:sldMk cId="942525154" sldId="260"/>
            <ac:graphicFrameMk id="7" creationId="{89D63514-BFF1-26AA-1A84-48048090C525}"/>
          </ac:graphicFrameMkLst>
        </pc:graphicFrameChg>
        <pc:picChg chg="add del mod">
          <ac:chgData name="Claire Edwards" userId="95321912-edf3-40d9-95dd-3ecc1dc7554e" providerId="ADAL" clId="{8663136D-0834-42F2-9F12-597870CD1F7C}" dt="2026-01-05T11:43:03.860" v="65" actId="478"/>
          <ac:picMkLst>
            <pc:docMk/>
            <pc:sldMk cId="942525154" sldId="260"/>
            <ac:picMk id="6" creationId="{85A9D012-B2FE-5A20-FA28-8D37E3797CBB}"/>
          </ac:picMkLst>
        </pc:picChg>
      </pc:sldChg>
      <pc:sldChg chg="modSp mod">
        <pc:chgData name="Claire Edwards" userId="95321912-edf3-40d9-95dd-3ecc1dc7554e" providerId="ADAL" clId="{8663136D-0834-42F2-9F12-597870CD1F7C}" dt="2026-01-05T11:40:44.608" v="30" actId="20577"/>
        <pc:sldMkLst>
          <pc:docMk/>
          <pc:sldMk cId="4108983711" sldId="261"/>
        </pc:sldMkLst>
        <pc:graphicFrameChg chg="modGraphic">
          <ac:chgData name="Claire Edwards" userId="95321912-edf3-40d9-95dd-3ecc1dc7554e" providerId="ADAL" clId="{8663136D-0834-42F2-9F12-597870CD1F7C}" dt="2026-01-05T11:40:44.608" v="30" actId="20577"/>
          <ac:graphicFrameMkLst>
            <pc:docMk/>
            <pc:sldMk cId="4108983711" sldId="261"/>
            <ac:graphicFrameMk id="3" creationId="{4A615443-E5CE-DA46-DDDF-852D020D399E}"/>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5AD8476-15A2-4EDB-BB0D-2615ED86D6A6}" type="datetimeFigureOut">
              <a:rPr lang="en-GB" smtClean="0"/>
              <a:t>05/01/2026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70D4D8B-E9EC-4AF7-9A8F-9CF5748A49F0}" type="slidenum">
              <a:rPr lang="en-GB" smtClean="0"/>
              <a:t>‹#›</a:t>
            </a:fld>
            <a:endParaRPr lang="en-GB"/>
          </a:p>
        </p:txBody>
      </p:sp>
    </p:spTree>
    <p:extLst>
      <p:ext uri="{BB962C8B-B14F-4D97-AF65-F5344CB8AC3E}">
        <p14:creationId xmlns:p14="http://schemas.microsoft.com/office/powerpoint/2010/main" val="24690376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70D4D8B-E9EC-4AF7-9A8F-9CF5748A49F0}" type="slidenum">
              <a:rPr lang="en-GB" smtClean="0"/>
              <a:t>1</a:t>
            </a:fld>
            <a:endParaRPr lang="en-GB"/>
          </a:p>
        </p:txBody>
      </p:sp>
    </p:spTree>
    <p:extLst>
      <p:ext uri="{BB962C8B-B14F-4D97-AF65-F5344CB8AC3E}">
        <p14:creationId xmlns:p14="http://schemas.microsoft.com/office/powerpoint/2010/main" val="14812885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1B81F02-F176-4D19-B0D7-622EDD8CAC57}" type="datetimeFigureOut">
              <a:rPr lang="en-GB" smtClean="0"/>
              <a:t>05/01/2026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37126251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1B81F02-F176-4D19-B0D7-622EDD8CAC57}" type="datetimeFigureOut">
              <a:rPr lang="en-GB" smtClean="0"/>
              <a:t>05/01/2026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12241857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1B81F02-F176-4D19-B0D7-622EDD8CAC57}" type="datetimeFigureOut">
              <a:rPr lang="en-GB" smtClean="0"/>
              <a:t>05/01/2026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30678866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1B81F02-F176-4D19-B0D7-622EDD8CAC57}" type="datetimeFigureOut">
              <a:rPr lang="en-GB" smtClean="0"/>
              <a:t>05/01/2026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22220247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1B81F02-F176-4D19-B0D7-622EDD8CAC57}" type="datetimeFigureOut">
              <a:rPr lang="en-GB" smtClean="0"/>
              <a:t>05/01/2026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30693846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1B81F02-F176-4D19-B0D7-622EDD8CAC57}" type="datetimeFigureOut">
              <a:rPr lang="en-GB" smtClean="0"/>
              <a:t>05/01/2026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19484039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1B81F02-F176-4D19-B0D7-622EDD8CAC57}" type="datetimeFigureOut">
              <a:rPr lang="en-GB" smtClean="0"/>
              <a:t>05/01/2026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36373831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1B81F02-F176-4D19-B0D7-622EDD8CAC57}" type="datetimeFigureOut">
              <a:rPr lang="en-GB" smtClean="0"/>
              <a:t>05/01/2026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22665996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1B81F02-F176-4D19-B0D7-622EDD8CAC57}" type="datetimeFigureOut">
              <a:rPr lang="en-GB" smtClean="0"/>
              <a:t>05/01/2026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764690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1B81F02-F176-4D19-B0D7-622EDD8CAC57}" type="datetimeFigureOut">
              <a:rPr lang="en-GB" smtClean="0"/>
              <a:t>05/01/2026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14004289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1B81F02-F176-4D19-B0D7-622EDD8CAC57}" type="datetimeFigureOut">
              <a:rPr lang="en-GB" smtClean="0"/>
              <a:t>05/01/2026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31544730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1B81F02-F176-4D19-B0D7-622EDD8CAC57}" type="datetimeFigureOut">
              <a:rPr lang="en-GB" smtClean="0"/>
              <a:t>05/01/2026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26703A-9FCA-473A-AC70-342BA54A7AED}" type="slidenum">
              <a:rPr lang="en-GB" smtClean="0"/>
              <a:t>‹#›</a:t>
            </a:fld>
            <a:endParaRPr lang="en-GB"/>
          </a:p>
        </p:txBody>
      </p:sp>
    </p:spTree>
    <p:extLst>
      <p:ext uri="{BB962C8B-B14F-4D97-AF65-F5344CB8AC3E}">
        <p14:creationId xmlns:p14="http://schemas.microsoft.com/office/powerpoint/2010/main" val="178279230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A03DB250-64A1-3F03-50B0-72C4A7704A80}"/>
              </a:ext>
            </a:extLst>
          </p:cNvPr>
          <p:cNvGraphicFramePr>
            <a:graphicFrameLocks noGrp="1"/>
          </p:cNvGraphicFramePr>
          <p:nvPr>
            <p:extLst>
              <p:ext uri="{D42A27DB-BD31-4B8C-83A1-F6EECF244321}">
                <p14:modId xmlns:p14="http://schemas.microsoft.com/office/powerpoint/2010/main" val="2013943915"/>
              </p:ext>
            </p:extLst>
          </p:nvPr>
        </p:nvGraphicFramePr>
        <p:xfrm>
          <a:off x="323557" y="154744"/>
          <a:ext cx="11465169" cy="822715"/>
        </p:xfrm>
        <a:graphic>
          <a:graphicData uri="http://schemas.openxmlformats.org/drawingml/2006/table">
            <a:tbl>
              <a:tblPr firstRow="1" firstCol="1" bandRow="1"/>
              <a:tblGrid>
                <a:gridCol w="6399972">
                  <a:extLst>
                    <a:ext uri="{9D8B030D-6E8A-4147-A177-3AD203B41FA5}">
                      <a16:colId xmlns:a16="http://schemas.microsoft.com/office/drawing/2014/main" val="3968737678"/>
                    </a:ext>
                  </a:extLst>
                </a:gridCol>
                <a:gridCol w="5065197">
                  <a:extLst>
                    <a:ext uri="{9D8B030D-6E8A-4147-A177-3AD203B41FA5}">
                      <a16:colId xmlns:a16="http://schemas.microsoft.com/office/drawing/2014/main" val="2254417770"/>
                    </a:ext>
                  </a:extLst>
                </a:gridCol>
              </a:tblGrid>
              <a:tr h="494613">
                <a:tc gridSpan="2">
                  <a:txBody>
                    <a:bodyPr/>
                    <a:lstStyle/>
                    <a:p>
                      <a:pPr algn="ctr" fontAlgn="t">
                        <a:lnSpc>
                          <a:spcPct val="107000"/>
                        </a:lnSpc>
                        <a:spcBef>
                          <a:spcPts val="0"/>
                        </a:spcBef>
                        <a:spcAft>
                          <a:spcPts val="800"/>
                        </a:spcAft>
                      </a:pPr>
                      <a:r>
                        <a:rPr lang="en-GB" sz="1600" b="0" i="0" u="none" strike="noStrike"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rPr>
                        <a:t>Lyppard Grange Primary School</a:t>
                      </a:r>
                      <a:r>
                        <a:rPr lang="en-GB" sz="1600" b="0" i="0" u="none" strike="noStrike" dirty="0">
                          <a:solidFill>
                            <a:schemeClr val="bg1"/>
                          </a:solidFill>
                          <a:effectLst/>
                          <a:latin typeface="Comic Sans MS" panose="030F0702030302020204" pitchFamily="66" charset="0"/>
                          <a:ea typeface="+mn-ea"/>
                          <a:cs typeface="+mn-cs"/>
                        </a:rPr>
                        <a:t>: </a:t>
                      </a:r>
                      <a:r>
                        <a:rPr lang="en-GB" sz="1600" b="0" i="0" u="none" strike="noStrike"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rPr>
                        <a:t>Spanish Knowledge Organiser</a:t>
                      </a:r>
                      <a:endParaRPr lang="en-GB" sz="1600" b="0" i="0" u="none" strike="noStrike" dirty="0">
                        <a:solidFill>
                          <a:schemeClr val="bg1"/>
                        </a:solidFill>
                        <a:effectLst/>
                        <a:latin typeface="Comic Sans MS" panose="030F0702030302020204" pitchFamily="66" charset="0"/>
                      </a:endParaRPr>
                    </a:p>
                  </a:txBody>
                  <a:tcPr marL="188595" marR="188595" marT="94298" marB="94298">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3D8EB3"/>
                    </a:solidFill>
                  </a:tcPr>
                </a:tc>
                <a:tc hMerge="1">
                  <a:txBody>
                    <a:bodyPr/>
                    <a:lstStyle/>
                    <a:p>
                      <a:endParaRPr lang="en-GB"/>
                    </a:p>
                  </a:txBody>
                  <a:tcPr/>
                </a:tc>
                <a:extLst>
                  <a:ext uri="{0D108BD9-81ED-4DB2-BD59-A6C34878D82A}">
                    <a16:rowId xmlns:a16="http://schemas.microsoft.com/office/drawing/2014/main" val="373292799"/>
                  </a:ext>
                </a:extLst>
              </a:tr>
              <a:tr h="328102">
                <a:tc>
                  <a:txBody>
                    <a:bodyPr/>
                    <a:lstStyle/>
                    <a:p>
                      <a:pPr algn="ctr" fontAlgn="t">
                        <a:lnSpc>
                          <a:spcPct val="107000"/>
                        </a:lnSpc>
                        <a:spcBef>
                          <a:spcPts val="0"/>
                        </a:spcBef>
                        <a:spcAft>
                          <a:spcPts val="800"/>
                        </a:spcAft>
                      </a:pPr>
                      <a:r>
                        <a:rPr lang="en-GB" sz="1600" b="0" i="0" u="none" strike="noStrike"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rPr>
                        <a:t>Year 5 Unit 3: </a:t>
                      </a:r>
                      <a:r>
                        <a:rPr lang="en-GB" sz="1600" b="0" i="0" u="none" strike="noStrike" dirty="0" err="1">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rPr>
                        <a:t>SummerTerm</a:t>
                      </a:r>
                      <a:r>
                        <a:rPr lang="en-GB" sz="1600" b="0" i="0" u="none" strike="noStrike"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GB" sz="1600" b="0" i="0" u="none" strike="noStrike" dirty="0">
                        <a:solidFill>
                          <a:schemeClr val="bg1"/>
                        </a:solidFill>
                        <a:effectLst/>
                        <a:latin typeface="Comic Sans MS" panose="030F0702030302020204" pitchFamily="66" charset="0"/>
                      </a:endParaRPr>
                    </a:p>
                  </a:txBody>
                  <a:tcPr marL="141446" marR="141446" marT="1964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3D8EB3"/>
                    </a:solidFill>
                  </a:tcPr>
                </a:tc>
                <a:tc>
                  <a:txBody>
                    <a:bodyPr/>
                    <a:lstStyle/>
                    <a:p>
                      <a:pPr algn="ctr" fontAlgn="t">
                        <a:lnSpc>
                          <a:spcPct val="107000"/>
                        </a:lnSpc>
                        <a:spcBef>
                          <a:spcPts val="0"/>
                        </a:spcBef>
                        <a:spcAft>
                          <a:spcPts val="800"/>
                        </a:spcAft>
                      </a:pPr>
                      <a:r>
                        <a:rPr lang="en-GB" sz="1600" b="0" i="0" u="none" strike="noStrike" dirty="0">
                          <a:solidFill>
                            <a:schemeClr val="bg1"/>
                          </a:solidFill>
                          <a:effectLst/>
                          <a:latin typeface="Comic Sans MS" panose="030F0702030302020204" pitchFamily="66" charset="0"/>
                          <a:cs typeface="Times New Roman" panose="02020603050405020304" pitchFamily="18" charset="0"/>
                        </a:rPr>
                        <a:t>Lugaras y </a:t>
                      </a:r>
                      <a:r>
                        <a:rPr lang="en-GB" sz="1600" b="0" i="0" u="none" strike="noStrike" dirty="0" err="1">
                          <a:solidFill>
                            <a:schemeClr val="bg1"/>
                          </a:solidFill>
                          <a:effectLst/>
                          <a:latin typeface="Comic Sans MS" panose="030F0702030302020204" pitchFamily="66" charset="0"/>
                          <a:cs typeface="Times New Roman" panose="02020603050405020304" pitchFamily="18" charset="0"/>
                        </a:rPr>
                        <a:t>direcciones</a:t>
                      </a:r>
                      <a:r>
                        <a:rPr lang="en-GB" sz="1600" b="0" i="0" u="none" strike="noStrike" dirty="0">
                          <a:solidFill>
                            <a:schemeClr val="bg1"/>
                          </a:solidFill>
                          <a:effectLst/>
                          <a:latin typeface="Comic Sans MS" panose="030F0702030302020204" pitchFamily="66" charset="0"/>
                          <a:cs typeface="Times New Roman" panose="02020603050405020304" pitchFamily="18" charset="0"/>
                        </a:rPr>
                        <a:t> (Places and Directions)</a:t>
                      </a:r>
                    </a:p>
                  </a:txBody>
                  <a:tcPr marL="141446" marR="141446" marT="1964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3D8EB3"/>
                    </a:solidFill>
                  </a:tcPr>
                </a:tc>
                <a:extLst>
                  <a:ext uri="{0D108BD9-81ED-4DB2-BD59-A6C34878D82A}">
                    <a16:rowId xmlns:a16="http://schemas.microsoft.com/office/drawing/2014/main" val="3876697788"/>
                  </a:ext>
                </a:extLst>
              </a:tr>
            </a:tbl>
          </a:graphicData>
        </a:graphic>
      </p:graphicFrame>
      <p:pic>
        <p:nvPicPr>
          <p:cNvPr id="6" name="Picture 5">
            <a:extLst>
              <a:ext uri="{FF2B5EF4-FFF2-40B4-BE49-F238E27FC236}">
                <a16:creationId xmlns:a16="http://schemas.microsoft.com/office/drawing/2014/main" id="{FE8888DA-2FF9-99C3-8498-D6D4B107FF8C}"/>
              </a:ext>
            </a:extLst>
          </p:cNvPr>
          <p:cNvPicPr>
            <a:picLocks noChangeAspect="1"/>
          </p:cNvPicPr>
          <p:nvPr/>
        </p:nvPicPr>
        <p:blipFill>
          <a:blip r:embed="rId3"/>
          <a:stretch>
            <a:fillRect/>
          </a:stretch>
        </p:blipFill>
        <p:spPr>
          <a:xfrm>
            <a:off x="195191" y="1174033"/>
            <a:ext cx="4596482" cy="4936264"/>
          </a:xfrm>
          <a:prstGeom prst="rect">
            <a:avLst/>
          </a:prstGeom>
        </p:spPr>
      </p:pic>
      <p:graphicFrame>
        <p:nvGraphicFramePr>
          <p:cNvPr id="7" name="Table 6">
            <a:extLst>
              <a:ext uri="{FF2B5EF4-FFF2-40B4-BE49-F238E27FC236}">
                <a16:creationId xmlns:a16="http://schemas.microsoft.com/office/drawing/2014/main" id="{06023D81-FE3B-EA45-9498-A1D07A4584F2}"/>
              </a:ext>
            </a:extLst>
          </p:cNvPr>
          <p:cNvGraphicFramePr>
            <a:graphicFrameLocks noGrp="1"/>
          </p:cNvGraphicFramePr>
          <p:nvPr>
            <p:extLst>
              <p:ext uri="{D42A27DB-BD31-4B8C-83A1-F6EECF244321}">
                <p14:modId xmlns:p14="http://schemas.microsoft.com/office/powerpoint/2010/main" val="4178783054"/>
              </p:ext>
            </p:extLst>
          </p:nvPr>
        </p:nvGraphicFramePr>
        <p:xfrm>
          <a:off x="4908918" y="1174033"/>
          <a:ext cx="3411743" cy="2524687"/>
        </p:xfrm>
        <a:graphic>
          <a:graphicData uri="http://schemas.openxmlformats.org/drawingml/2006/table">
            <a:tbl>
              <a:tblPr/>
              <a:tblGrid>
                <a:gridCol w="3411743">
                  <a:extLst>
                    <a:ext uri="{9D8B030D-6E8A-4147-A177-3AD203B41FA5}">
                      <a16:colId xmlns:a16="http://schemas.microsoft.com/office/drawing/2014/main" val="2939841735"/>
                    </a:ext>
                  </a:extLst>
                </a:gridCol>
              </a:tblGrid>
              <a:tr h="340183">
                <a:tc>
                  <a:txBody>
                    <a:bodyPr/>
                    <a:lstStyle/>
                    <a:p>
                      <a:pPr algn="ctr"/>
                      <a:r>
                        <a:rPr lang="en-GB" sz="1400" b="1" dirty="0">
                          <a:solidFill>
                            <a:schemeClr val="bg1"/>
                          </a:solidFill>
                          <a:latin typeface="Comic Sans MS" panose="030F0702030302020204" pitchFamily="66" charset="0"/>
                        </a:rPr>
                        <a:t>Key Vocabulary</a:t>
                      </a: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ap="flat" cmpd="sng" algn="ctr">
                      <a:solidFill>
                        <a:schemeClr val="tx1"/>
                      </a:solidFill>
                      <a:prstDash val="solid"/>
                      <a:round/>
                      <a:headEnd type="none" w="med" len="med"/>
                      <a:tailEnd type="none" w="med" len="med"/>
                    </a:lnB>
                    <a:solidFill>
                      <a:srgbClr val="3D8EB3"/>
                    </a:solidFill>
                  </a:tcPr>
                </a:tc>
                <a:extLst>
                  <a:ext uri="{0D108BD9-81ED-4DB2-BD59-A6C34878D82A}">
                    <a16:rowId xmlns:a16="http://schemas.microsoft.com/office/drawing/2014/main" val="2803963371"/>
                  </a:ext>
                </a:extLst>
              </a:tr>
              <a:tr h="2184504">
                <a:tc>
                  <a:txBody>
                    <a:bodyPr/>
                    <a:lstStyle/>
                    <a:p>
                      <a:pPr algn="ctr"/>
                      <a:endParaRPr lang="en-US" sz="1400" dirty="0">
                        <a:latin typeface="Comic Sans MS" panose="030F0702030302020204" pitchFamily="66" charset="0"/>
                      </a:endParaRP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669078334"/>
                  </a:ext>
                </a:extLst>
              </a:tr>
            </a:tbl>
          </a:graphicData>
        </a:graphic>
      </p:graphicFrame>
      <p:pic>
        <p:nvPicPr>
          <p:cNvPr id="11" name="Picture 10">
            <a:extLst>
              <a:ext uri="{FF2B5EF4-FFF2-40B4-BE49-F238E27FC236}">
                <a16:creationId xmlns:a16="http://schemas.microsoft.com/office/drawing/2014/main" id="{744C81F9-263B-A4EC-D484-20D07B3A0E43}"/>
              </a:ext>
            </a:extLst>
          </p:cNvPr>
          <p:cNvPicPr>
            <a:picLocks noChangeAspect="1"/>
          </p:cNvPicPr>
          <p:nvPr/>
        </p:nvPicPr>
        <p:blipFill>
          <a:blip r:embed="rId4"/>
          <a:stretch>
            <a:fillRect/>
          </a:stretch>
        </p:blipFill>
        <p:spPr>
          <a:xfrm>
            <a:off x="5319102" y="1684570"/>
            <a:ext cx="2542689" cy="1935911"/>
          </a:xfrm>
          <a:prstGeom prst="rect">
            <a:avLst/>
          </a:prstGeom>
        </p:spPr>
      </p:pic>
      <p:graphicFrame>
        <p:nvGraphicFramePr>
          <p:cNvPr id="13" name="Table 12">
            <a:extLst>
              <a:ext uri="{FF2B5EF4-FFF2-40B4-BE49-F238E27FC236}">
                <a16:creationId xmlns:a16="http://schemas.microsoft.com/office/drawing/2014/main" id="{9E1B9F79-AEE7-081B-8D7C-712666524D69}"/>
              </a:ext>
            </a:extLst>
          </p:cNvPr>
          <p:cNvGraphicFramePr>
            <a:graphicFrameLocks noGrp="1"/>
          </p:cNvGraphicFramePr>
          <p:nvPr>
            <p:extLst>
              <p:ext uri="{D42A27DB-BD31-4B8C-83A1-F6EECF244321}">
                <p14:modId xmlns:p14="http://schemas.microsoft.com/office/powerpoint/2010/main" val="24816752"/>
              </p:ext>
            </p:extLst>
          </p:nvPr>
        </p:nvGraphicFramePr>
        <p:xfrm>
          <a:off x="8449178" y="1223728"/>
          <a:ext cx="3339548" cy="2524687"/>
        </p:xfrm>
        <a:graphic>
          <a:graphicData uri="http://schemas.openxmlformats.org/drawingml/2006/table">
            <a:tbl>
              <a:tblPr/>
              <a:tblGrid>
                <a:gridCol w="3339548">
                  <a:extLst>
                    <a:ext uri="{9D8B030D-6E8A-4147-A177-3AD203B41FA5}">
                      <a16:colId xmlns:a16="http://schemas.microsoft.com/office/drawing/2014/main" val="2939841735"/>
                    </a:ext>
                  </a:extLst>
                </a:gridCol>
              </a:tblGrid>
              <a:tr h="257202">
                <a:tc>
                  <a:txBody>
                    <a:bodyPr/>
                    <a:lstStyle/>
                    <a:p>
                      <a:pPr algn="ctr"/>
                      <a:r>
                        <a:rPr lang="en-GB" sz="1400" b="1" dirty="0">
                          <a:solidFill>
                            <a:schemeClr val="bg1"/>
                          </a:solidFill>
                          <a:latin typeface="Comic Sans MS" panose="030F0702030302020204" pitchFamily="66" charset="0"/>
                        </a:rPr>
                        <a:t>Additional  Vocabulary - adjectives</a:t>
                      </a: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ap="flat" cmpd="sng" algn="ctr">
                      <a:solidFill>
                        <a:schemeClr val="tx1"/>
                      </a:solidFill>
                      <a:prstDash val="solid"/>
                      <a:round/>
                      <a:headEnd type="none" w="med" len="med"/>
                      <a:tailEnd type="none" w="med" len="med"/>
                    </a:lnB>
                    <a:solidFill>
                      <a:srgbClr val="3D8EB3"/>
                    </a:solidFill>
                  </a:tcPr>
                </a:tc>
                <a:extLst>
                  <a:ext uri="{0D108BD9-81ED-4DB2-BD59-A6C34878D82A}">
                    <a16:rowId xmlns:a16="http://schemas.microsoft.com/office/drawing/2014/main" val="2803963371"/>
                  </a:ext>
                </a:extLst>
              </a:tr>
              <a:tr h="2219887">
                <a:tc>
                  <a:txBody>
                    <a:bodyPr/>
                    <a:lstStyle/>
                    <a:p>
                      <a:pPr algn="ctr"/>
                      <a:endParaRPr lang="en-US" sz="1400" dirty="0">
                        <a:latin typeface="Comic Sans MS" panose="030F0702030302020204" pitchFamily="66" charset="0"/>
                      </a:endParaRP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669078334"/>
                  </a:ext>
                </a:extLst>
              </a:tr>
            </a:tbl>
          </a:graphicData>
        </a:graphic>
      </p:graphicFrame>
      <p:pic>
        <p:nvPicPr>
          <p:cNvPr id="17" name="Picture 16">
            <a:extLst>
              <a:ext uri="{FF2B5EF4-FFF2-40B4-BE49-F238E27FC236}">
                <a16:creationId xmlns:a16="http://schemas.microsoft.com/office/drawing/2014/main" id="{AB9E714F-761A-2C9E-A92E-EF99E2FAC883}"/>
              </a:ext>
            </a:extLst>
          </p:cNvPr>
          <p:cNvPicPr>
            <a:picLocks noChangeAspect="1"/>
          </p:cNvPicPr>
          <p:nvPr/>
        </p:nvPicPr>
        <p:blipFill>
          <a:blip r:embed="rId5"/>
          <a:stretch>
            <a:fillRect/>
          </a:stretch>
        </p:blipFill>
        <p:spPr>
          <a:xfrm>
            <a:off x="8817628" y="1586043"/>
            <a:ext cx="2542689" cy="952002"/>
          </a:xfrm>
          <a:prstGeom prst="rect">
            <a:avLst/>
          </a:prstGeom>
        </p:spPr>
      </p:pic>
      <p:pic>
        <p:nvPicPr>
          <p:cNvPr id="3" name="Picture 2">
            <a:extLst>
              <a:ext uri="{FF2B5EF4-FFF2-40B4-BE49-F238E27FC236}">
                <a16:creationId xmlns:a16="http://schemas.microsoft.com/office/drawing/2014/main" id="{9F34FB04-F08E-CB8A-2316-D2B8ADA0947A}"/>
              </a:ext>
            </a:extLst>
          </p:cNvPr>
          <p:cNvPicPr>
            <a:picLocks noChangeAspect="1"/>
          </p:cNvPicPr>
          <p:nvPr/>
        </p:nvPicPr>
        <p:blipFill>
          <a:blip r:embed="rId6"/>
          <a:stretch>
            <a:fillRect/>
          </a:stretch>
        </p:blipFill>
        <p:spPr>
          <a:xfrm>
            <a:off x="9443111" y="2652526"/>
            <a:ext cx="1601442" cy="1076379"/>
          </a:xfrm>
          <a:prstGeom prst="rect">
            <a:avLst/>
          </a:prstGeom>
        </p:spPr>
      </p:pic>
      <p:pic>
        <p:nvPicPr>
          <p:cNvPr id="5" name="Picture 4">
            <a:extLst>
              <a:ext uri="{FF2B5EF4-FFF2-40B4-BE49-F238E27FC236}">
                <a16:creationId xmlns:a16="http://schemas.microsoft.com/office/drawing/2014/main" id="{5AC49F17-DECA-F242-B34D-E8BF131F39AD}"/>
              </a:ext>
            </a:extLst>
          </p:cNvPr>
          <p:cNvPicPr>
            <a:picLocks noChangeAspect="1"/>
          </p:cNvPicPr>
          <p:nvPr/>
        </p:nvPicPr>
        <p:blipFill>
          <a:blip r:embed="rId7"/>
          <a:stretch>
            <a:fillRect/>
          </a:stretch>
        </p:blipFill>
        <p:spPr>
          <a:xfrm>
            <a:off x="4908918" y="3894402"/>
            <a:ext cx="3399506" cy="1313888"/>
          </a:xfrm>
          <a:prstGeom prst="rect">
            <a:avLst/>
          </a:prstGeom>
        </p:spPr>
      </p:pic>
      <p:pic>
        <p:nvPicPr>
          <p:cNvPr id="8" name="Picture 7">
            <a:extLst>
              <a:ext uri="{FF2B5EF4-FFF2-40B4-BE49-F238E27FC236}">
                <a16:creationId xmlns:a16="http://schemas.microsoft.com/office/drawing/2014/main" id="{D9B8C388-5D9B-5D3A-55AB-0F4DADBB5C6B}"/>
              </a:ext>
            </a:extLst>
          </p:cNvPr>
          <p:cNvPicPr>
            <a:picLocks noChangeAspect="1"/>
          </p:cNvPicPr>
          <p:nvPr/>
        </p:nvPicPr>
        <p:blipFill>
          <a:blip r:embed="rId8"/>
          <a:stretch>
            <a:fillRect/>
          </a:stretch>
        </p:blipFill>
        <p:spPr>
          <a:xfrm>
            <a:off x="5144182" y="4343799"/>
            <a:ext cx="2892527" cy="699069"/>
          </a:xfrm>
          <a:prstGeom prst="rect">
            <a:avLst/>
          </a:prstGeom>
        </p:spPr>
      </p:pic>
      <p:pic>
        <p:nvPicPr>
          <p:cNvPr id="9" name="Picture 8">
            <a:extLst>
              <a:ext uri="{FF2B5EF4-FFF2-40B4-BE49-F238E27FC236}">
                <a16:creationId xmlns:a16="http://schemas.microsoft.com/office/drawing/2014/main" id="{CE21A8A4-CA19-25BF-86DE-0EF306669290}"/>
              </a:ext>
            </a:extLst>
          </p:cNvPr>
          <p:cNvPicPr>
            <a:picLocks noChangeAspect="1"/>
          </p:cNvPicPr>
          <p:nvPr/>
        </p:nvPicPr>
        <p:blipFill>
          <a:blip r:embed="rId9"/>
          <a:stretch>
            <a:fillRect/>
          </a:stretch>
        </p:blipFill>
        <p:spPr>
          <a:xfrm>
            <a:off x="8543688" y="4212791"/>
            <a:ext cx="3399506" cy="2118332"/>
          </a:xfrm>
          <a:prstGeom prst="rect">
            <a:avLst/>
          </a:prstGeom>
        </p:spPr>
      </p:pic>
      <p:graphicFrame>
        <p:nvGraphicFramePr>
          <p:cNvPr id="4" name="Table 3">
            <a:extLst>
              <a:ext uri="{FF2B5EF4-FFF2-40B4-BE49-F238E27FC236}">
                <a16:creationId xmlns:a16="http://schemas.microsoft.com/office/drawing/2014/main" id="{A0667D16-C0E1-EA0F-C043-AFFA8A6F048E}"/>
              </a:ext>
            </a:extLst>
          </p:cNvPr>
          <p:cNvGraphicFramePr>
            <a:graphicFrameLocks noGrp="1"/>
          </p:cNvGraphicFramePr>
          <p:nvPr>
            <p:extLst>
              <p:ext uri="{D42A27DB-BD31-4B8C-83A1-F6EECF244321}">
                <p14:modId xmlns:p14="http://schemas.microsoft.com/office/powerpoint/2010/main" val="950044656"/>
              </p:ext>
            </p:extLst>
          </p:nvPr>
        </p:nvGraphicFramePr>
        <p:xfrm>
          <a:off x="4967927" y="5457111"/>
          <a:ext cx="3399506" cy="1017862"/>
        </p:xfrm>
        <a:graphic>
          <a:graphicData uri="http://schemas.openxmlformats.org/drawingml/2006/table">
            <a:tbl>
              <a:tblPr firstRow="1" firstCol="1" bandRow="1">
                <a:tableStyleId>{5C22544A-7EE6-4342-B048-85BDC9FD1C3A}</a:tableStyleId>
              </a:tblPr>
              <a:tblGrid>
                <a:gridCol w="3399506">
                  <a:extLst>
                    <a:ext uri="{9D8B030D-6E8A-4147-A177-3AD203B41FA5}">
                      <a16:colId xmlns:a16="http://schemas.microsoft.com/office/drawing/2014/main" val="4118398490"/>
                    </a:ext>
                  </a:extLst>
                </a:gridCol>
              </a:tblGrid>
              <a:tr h="186647">
                <a:tc>
                  <a:txBody>
                    <a:bodyPr/>
                    <a:lstStyle/>
                    <a:p>
                      <a:pPr algn="l">
                        <a:lnSpc>
                          <a:spcPct val="107000"/>
                        </a:lnSpc>
                        <a:spcAft>
                          <a:spcPts val="800"/>
                        </a:spcAft>
                      </a:pPr>
                      <a:r>
                        <a:rPr lang="en-GB" sz="1200" b="1" dirty="0">
                          <a:solidFill>
                            <a:schemeClr val="bg1"/>
                          </a:solidFill>
                          <a:effectLst/>
                          <a:latin typeface="Comic Sans MS" panose="030F0702030302020204" pitchFamily="66" charset="0"/>
                        </a:rPr>
                        <a:t>Additional Vocabulary – </a:t>
                      </a:r>
                      <a:r>
                        <a:rPr kumimoji="0" lang="en-GB" sz="1200" b="1" i="0" u="none" strike="noStrike" kern="1200" cap="none" spc="0" normalizeH="0" baseline="0" noProof="0" dirty="0">
                          <a:ln>
                            <a:noFill/>
                          </a:ln>
                          <a:solidFill>
                            <a:schemeClr val="bg1"/>
                          </a:solidFill>
                          <a:effectLst/>
                          <a:uLnTx/>
                          <a:uFillTx/>
                          <a:latin typeface="Comic Sans MS" panose="030F0702030302020204" pitchFamily="66" charset="0"/>
                          <a:cs typeface="Times New Roman" panose="02020603050405020304" pitchFamily="18" charset="0"/>
                        </a:rPr>
                        <a:t>Conjunctions</a:t>
                      </a:r>
                      <a:endParaRPr lang="en-GB" sz="1200" b="1"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D8EB3"/>
                    </a:solidFill>
                  </a:tcPr>
                </a:tc>
                <a:extLst>
                  <a:ext uri="{0D108BD9-81ED-4DB2-BD59-A6C34878D82A}">
                    <a16:rowId xmlns:a16="http://schemas.microsoft.com/office/drawing/2014/main" val="3852259997"/>
                  </a:ext>
                </a:extLst>
              </a:tr>
              <a:tr h="717296">
                <a:tc>
                  <a:txBody>
                    <a:bodyPr/>
                    <a:lstStyle/>
                    <a:p>
                      <a:pPr algn="l">
                        <a:lnSpc>
                          <a:spcPct val="107000"/>
                        </a:lnSpc>
                        <a:spcAft>
                          <a:spcPts val="800"/>
                        </a:spcAft>
                      </a:pPr>
                      <a:r>
                        <a:rPr lang="en-GB" sz="1400" b="0" dirty="0">
                          <a:solidFill>
                            <a:schemeClr val="tx1"/>
                          </a:solidFill>
                          <a:effectLst/>
                          <a:latin typeface="Comic Sans MS" panose="030F0702030302020204" pitchFamily="66" charset="0"/>
                        </a:rPr>
                        <a:t> Y – and                           Tambien – also </a:t>
                      </a:r>
                    </a:p>
                    <a:p>
                      <a:pPr algn="l">
                        <a:lnSpc>
                          <a:spcPct val="107000"/>
                        </a:lnSpc>
                        <a:spcAft>
                          <a:spcPts val="800"/>
                        </a:spcAft>
                      </a:pPr>
                      <a:r>
                        <a:rPr lang="en-GB" sz="1400" b="0" dirty="0" err="1">
                          <a:solidFill>
                            <a:schemeClr val="tx1"/>
                          </a:solidFill>
                          <a:effectLst/>
                          <a:latin typeface="Comic Sans MS" panose="030F0702030302020204" pitchFamily="66" charset="0"/>
                        </a:rPr>
                        <a:t>Porque</a:t>
                      </a:r>
                      <a:r>
                        <a:rPr lang="en-GB" sz="1400" b="0" dirty="0">
                          <a:solidFill>
                            <a:schemeClr val="tx1"/>
                          </a:solidFill>
                          <a:effectLst/>
                          <a:latin typeface="Comic Sans MS" panose="030F0702030302020204" pitchFamily="66" charset="0"/>
                        </a:rPr>
                        <a:t> – because                </a:t>
                      </a:r>
                      <a:r>
                        <a:rPr lang="en-GB" sz="1400" b="0" dirty="0" err="1">
                          <a:solidFill>
                            <a:schemeClr val="tx1"/>
                          </a:solidFill>
                          <a:effectLst/>
                          <a:latin typeface="Comic Sans MS" panose="030F0702030302020204" pitchFamily="66" charset="0"/>
                        </a:rPr>
                        <a:t>pero</a:t>
                      </a:r>
                      <a:r>
                        <a:rPr lang="en-GB" sz="1400" b="0" dirty="0">
                          <a:solidFill>
                            <a:schemeClr val="tx1"/>
                          </a:solidFill>
                          <a:effectLst/>
                          <a:latin typeface="Comic Sans MS" panose="030F0702030302020204" pitchFamily="66" charset="0"/>
                        </a:rPr>
                        <a:t> – but </a:t>
                      </a:r>
                    </a:p>
                    <a:p>
                      <a:pPr algn="l">
                        <a:lnSpc>
                          <a:spcPct val="107000"/>
                        </a:lnSpc>
                        <a:spcAft>
                          <a:spcPts val="80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770728248"/>
                  </a:ext>
                </a:extLst>
              </a:tr>
            </a:tbl>
          </a:graphicData>
        </a:graphic>
      </p:graphicFrame>
    </p:spTree>
    <p:extLst>
      <p:ext uri="{BB962C8B-B14F-4D97-AF65-F5344CB8AC3E}">
        <p14:creationId xmlns:p14="http://schemas.microsoft.com/office/powerpoint/2010/main" val="1802663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EF9F3BA4-EAC7-8FF7-5DE3-F9EF05434110}"/>
              </a:ext>
            </a:extLst>
          </p:cNvPr>
          <p:cNvGraphicFramePr>
            <a:graphicFrameLocks noGrp="1"/>
          </p:cNvGraphicFramePr>
          <p:nvPr>
            <p:extLst>
              <p:ext uri="{D42A27DB-BD31-4B8C-83A1-F6EECF244321}">
                <p14:modId xmlns:p14="http://schemas.microsoft.com/office/powerpoint/2010/main" val="2463866085"/>
              </p:ext>
            </p:extLst>
          </p:nvPr>
        </p:nvGraphicFramePr>
        <p:xfrm>
          <a:off x="323557" y="154744"/>
          <a:ext cx="11465169" cy="821944"/>
        </p:xfrm>
        <a:graphic>
          <a:graphicData uri="http://schemas.openxmlformats.org/drawingml/2006/table">
            <a:tbl>
              <a:tblPr firstRow="1" firstCol="1" bandRow="1"/>
              <a:tblGrid>
                <a:gridCol w="3755148">
                  <a:extLst>
                    <a:ext uri="{9D8B030D-6E8A-4147-A177-3AD203B41FA5}">
                      <a16:colId xmlns:a16="http://schemas.microsoft.com/office/drawing/2014/main" val="3968737678"/>
                    </a:ext>
                  </a:extLst>
                </a:gridCol>
                <a:gridCol w="7710021">
                  <a:extLst>
                    <a:ext uri="{9D8B030D-6E8A-4147-A177-3AD203B41FA5}">
                      <a16:colId xmlns:a16="http://schemas.microsoft.com/office/drawing/2014/main" val="2254417770"/>
                    </a:ext>
                  </a:extLst>
                </a:gridCol>
              </a:tblGrid>
              <a:tr h="493842">
                <a:tc gridSpan="2">
                  <a:txBody>
                    <a:bodyPr/>
                    <a:lstStyle/>
                    <a:p>
                      <a:pPr algn="ctr" fontAlgn="t">
                        <a:lnSpc>
                          <a:spcPct val="107000"/>
                        </a:lnSpc>
                        <a:spcBef>
                          <a:spcPts val="0"/>
                        </a:spcBef>
                        <a:spcAft>
                          <a:spcPts val="800"/>
                        </a:spcAft>
                      </a:pPr>
                      <a:r>
                        <a:rPr lang="en-GB" sz="1600" b="0" i="0" u="none" strike="noStrike"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Lyppard Grange Primary School</a:t>
                      </a:r>
                      <a:r>
                        <a:rPr lang="en-GB" sz="1600" b="0" i="0" u="none" strike="noStrike" dirty="0">
                          <a:solidFill>
                            <a:schemeClr val="tx1"/>
                          </a:solidFill>
                          <a:effectLst/>
                          <a:latin typeface="Comic Sans MS" panose="030F0702030302020204" pitchFamily="66" charset="0"/>
                          <a:ea typeface="+mn-ea"/>
                          <a:cs typeface="+mn-cs"/>
                        </a:rPr>
                        <a:t>: </a:t>
                      </a:r>
                      <a:r>
                        <a:rPr lang="en-GB" sz="1600" b="0" i="0" u="none" strike="noStrike"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Spanish Knowledge Organiser</a:t>
                      </a:r>
                      <a:endParaRPr lang="en-GB" sz="1600" b="0" i="0" u="none" strike="noStrike" dirty="0">
                        <a:effectLst/>
                        <a:latin typeface="Comic Sans MS" panose="030F0702030302020204" pitchFamily="66" charset="0"/>
                      </a:endParaRPr>
                    </a:p>
                  </a:txBody>
                  <a:tcPr marL="188595" marR="188595" marT="94298" marB="94298">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D41AF"/>
                    </a:solidFill>
                  </a:tcPr>
                </a:tc>
                <a:tc hMerge="1">
                  <a:txBody>
                    <a:bodyPr/>
                    <a:lstStyle/>
                    <a:p>
                      <a:endParaRPr lang="en-GB"/>
                    </a:p>
                  </a:txBody>
                  <a:tcPr/>
                </a:tc>
                <a:extLst>
                  <a:ext uri="{0D108BD9-81ED-4DB2-BD59-A6C34878D82A}">
                    <a16:rowId xmlns:a16="http://schemas.microsoft.com/office/drawing/2014/main" val="373292799"/>
                  </a:ext>
                </a:extLst>
              </a:tr>
              <a:tr h="328102">
                <a:tc>
                  <a:txBody>
                    <a:bodyPr/>
                    <a:lstStyle/>
                    <a:p>
                      <a:pPr algn="ctr" fontAlgn="t">
                        <a:lnSpc>
                          <a:spcPct val="107000"/>
                        </a:lnSpc>
                        <a:spcBef>
                          <a:spcPts val="0"/>
                        </a:spcBef>
                        <a:spcAft>
                          <a:spcPts val="800"/>
                        </a:spcAft>
                      </a:pPr>
                      <a:r>
                        <a:rPr lang="en-GB" sz="1600" b="0" i="0" u="none" strike="noStrike"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Year 5: Autumn Term </a:t>
                      </a:r>
                      <a:endParaRPr lang="en-GB" sz="1600" b="0" i="0" u="none" strike="noStrike" dirty="0">
                        <a:effectLst/>
                        <a:latin typeface="Comic Sans MS" panose="030F0702030302020204" pitchFamily="66" charset="0"/>
                      </a:endParaRPr>
                    </a:p>
                  </a:txBody>
                  <a:tcPr marL="141446" marR="141446" marT="1964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D41AF"/>
                    </a:solidFill>
                  </a:tcPr>
                </a:tc>
                <a:tc>
                  <a:txBody>
                    <a:bodyPr/>
                    <a:lstStyle/>
                    <a:p>
                      <a:pPr marL="0" marR="0" lvl="0" indent="0" algn="ctr" defTabSz="914400" rtl="0" eaLnBrk="1" fontAlgn="t" latinLnBrk="0" hangingPunct="1">
                        <a:lnSpc>
                          <a:spcPct val="107000"/>
                        </a:lnSpc>
                        <a:spcBef>
                          <a:spcPts val="0"/>
                        </a:spcBef>
                        <a:spcAft>
                          <a:spcPts val="800"/>
                        </a:spcAft>
                        <a:buClrTx/>
                        <a:buSzTx/>
                        <a:buFontTx/>
                        <a:buNone/>
                        <a:tabLst/>
                        <a:defRPr/>
                      </a:pPr>
                      <a:r>
                        <a:rPr kumimoji="0" lang="en-GB" sz="1600" b="0" i="0" u="none" strike="noStrike" kern="1200" cap="none" spc="0" normalizeH="0" baseline="0" noProof="0" dirty="0">
                          <a:ln>
                            <a:noFill/>
                          </a:ln>
                          <a:solidFill>
                            <a:srgbClr val="000000"/>
                          </a:solidFill>
                          <a:effectLst/>
                          <a:uLnTx/>
                          <a:uFillTx/>
                          <a:latin typeface="Comic Sans MS" panose="030F0702030302020204" pitchFamily="66" charset="0"/>
                          <a:ea typeface="+mn-ea"/>
                          <a:cs typeface="Times New Roman" panose="02020603050405020304" pitchFamily="18" charset="0"/>
                        </a:rPr>
                        <a:t>Mi </a:t>
                      </a:r>
                      <a:r>
                        <a:rPr kumimoji="0" lang="en-GB" sz="1600" b="0" i="0" u="none" strike="noStrike" kern="1200" cap="none" spc="0" normalizeH="0" baseline="0" noProof="0" dirty="0" err="1">
                          <a:ln>
                            <a:noFill/>
                          </a:ln>
                          <a:solidFill>
                            <a:srgbClr val="000000"/>
                          </a:solidFill>
                          <a:effectLst/>
                          <a:uLnTx/>
                          <a:uFillTx/>
                          <a:latin typeface="Comic Sans MS" panose="030F0702030302020204" pitchFamily="66" charset="0"/>
                          <a:ea typeface="+mn-ea"/>
                          <a:cs typeface="Times New Roman" panose="02020603050405020304" pitchFamily="18" charset="0"/>
                        </a:rPr>
                        <a:t>passatiempoes</a:t>
                      </a:r>
                      <a:r>
                        <a:rPr kumimoji="0" lang="en-GB" sz="1600" b="0" i="0" u="none" strike="noStrike" kern="1200" cap="none" spc="0" normalizeH="0" baseline="0" noProof="0" dirty="0">
                          <a:ln>
                            <a:noFill/>
                          </a:ln>
                          <a:solidFill>
                            <a:srgbClr val="000000"/>
                          </a:solidFill>
                          <a:effectLst/>
                          <a:uLnTx/>
                          <a:uFillTx/>
                          <a:latin typeface="Comic Sans MS" panose="030F0702030302020204" pitchFamily="66" charset="0"/>
                          <a:ea typeface="+mn-ea"/>
                          <a:cs typeface="Times New Roman" panose="02020603050405020304" pitchFamily="18" charset="0"/>
                        </a:rPr>
                        <a:t> (my Hobbies)</a:t>
                      </a:r>
                    </a:p>
                  </a:txBody>
                  <a:tcPr marL="141446" marR="141446" marT="1964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D41AF"/>
                    </a:solidFill>
                  </a:tcPr>
                </a:tc>
                <a:extLst>
                  <a:ext uri="{0D108BD9-81ED-4DB2-BD59-A6C34878D82A}">
                    <a16:rowId xmlns:a16="http://schemas.microsoft.com/office/drawing/2014/main" val="3876697788"/>
                  </a:ext>
                </a:extLst>
              </a:tr>
            </a:tbl>
          </a:graphicData>
        </a:graphic>
      </p:graphicFrame>
      <p:graphicFrame>
        <p:nvGraphicFramePr>
          <p:cNvPr id="7" name="Table 6">
            <a:extLst>
              <a:ext uri="{FF2B5EF4-FFF2-40B4-BE49-F238E27FC236}">
                <a16:creationId xmlns:a16="http://schemas.microsoft.com/office/drawing/2014/main" id="{89D63514-BFF1-26AA-1A84-48048090C525}"/>
              </a:ext>
            </a:extLst>
          </p:cNvPr>
          <p:cNvGraphicFramePr>
            <a:graphicFrameLocks noGrp="1"/>
          </p:cNvGraphicFramePr>
          <p:nvPr>
            <p:extLst>
              <p:ext uri="{D42A27DB-BD31-4B8C-83A1-F6EECF244321}">
                <p14:modId xmlns:p14="http://schemas.microsoft.com/office/powerpoint/2010/main" val="475937720"/>
              </p:ext>
            </p:extLst>
          </p:nvPr>
        </p:nvGraphicFramePr>
        <p:xfrm>
          <a:off x="270549" y="1118938"/>
          <a:ext cx="2838743" cy="5382778"/>
        </p:xfrm>
        <a:graphic>
          <a:graphicData uri="http://schemas.openxmlformats.org/drawingml/2006/table">
            <a:tbl>
              <a:tblPr firstRow="1" firstCol="1" bandRow="1"/>
              <a:tblGrid>
                <a:gridCol w="2838743">
                  <a:extLst>
                    <a:ext uri="{9D8B030D-6E8A-4147-A177-3AD203B41FA5}">
                      <a16:colId xmlns:a16="http://schemas.microsoft.com/office/drawing/2014/main" val="879430780"/>
                    </a:ext>
                  </a:extLst>
                </a:gridCol>
              </a:tblGrid>
              <a:tr h="547000">
                <a:tc>
                  <a:txBody>
                    <a:bodyPr/>
                    <a:lstStyle/>
                    <a:p>
                      <a:pPr>
                        <a:lnSpc>
                          <a:spcPct val="107000"/>
                        </a:lnSpc>
                        <a:spcAft>
                          <a:spcPts val="800"/>
                        </a:spcAft>
                      </a:pPr>
                      <a:r>
                        <a:rPr lang="en-GB" sz="1100"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rPr>
                        <a:t>What do we want children to know and do by the end of the unit?</a:t>
                      </a:r>
                    </a:p>
                  </a:txBody>
                  <a:tcPr marL="59393" marR="5939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3D8EB3"/>
                    </a:solidFill>
                  </a:tcPr>
                </a:tc>
                <a:extLst>
                  <a:ext uri="{0D108BD9-81ED-4DB2-BD59-A6C34878D82A}">
                    <a16:rowId xmlns:a16="http://schemas.microsoft.com/office/drawing/2014/main" val="3313212065"/>
                  </a:ext>
                </a:extLst>
              </a:tr>
              <a:tr h="4835778">
                <a:tc>
                  <a:txBody>
                    <a:bodyPr/>
                    <a:lstStyle/>
                    <a:p>
                      <a:pPr>
                        <a:lnSpc>
                          <a:spcPct val="115000"/>
                        </a:lnSpc>
                        <a:spcAft>
                          <a:spcPts val="1000"/>
                        </a:spcAft>
                        <a:buNone/>
                      </a:pPr>
                      <a:r>
                        <a:rPr lang="en-GB" sz="1100" b="1" kern="1200" dirty="0">
                          <a:solidFill>
                            <a:srgbClr val="000000"/>
                          </a:solidFill>
                          <a:effectLst/>
                          <a:latin typeface="Comic Sans MS" panose="030F0702030302020204" pitchFamily="66" charset="0"/>
                          <a:ea typeface="Calibri" panose="020F0502020204030204" pitchFamily="34" charset="0"/>
                          <a:cs typeface="Calibri" panose="020F0502020204030204" pitchFamily="34" charset="0"/>
                        </a:rPr>
                        <a:t>Key Knowledge:</a:t>
                      </a:r>
                      <a:r>
                        <a:rPr lang="en-GB" sz="1100" kern="1200" dirty="0">
                          <a:solidFill>
                            <a:srgbClr val="000000"/>
                          </a:solidFill>
                          <a:effectLst/>
                          <a:latin typeface="Comic Sans MS" panose="030F0702030302020204" pitchFamily="66" charset="0"/>
                          <a:ea typeface="Calibri" panose="020F0502020204030204" pitchFamily="34" charset="0"/>
                          <a:cs typeface="Calibri" panose="020F0502020204030204" pitchFamily="34" charset="0"/>
                        </a:rPr>
                        <a:t>                                                       </a:t>
                      </a:r>
                      <a:r>
                        <a:rPr lang="en-GB" sz="1100" b="1" kern="1200"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Vocabulary                                                                      </a:t>
                      </a:r>
                      <a:r>
                        <a:rPr lang="en-US" sz="1100" kern="1200" dirty="0">
                          <a:solidFill>
                            <a:srgbClr val="000000"/>
                          </a:solidFill>
                          <a:effectLst/>
                          <a:latin typeface="Comic Sans MS" panose="030F0702030302020204" pitchFamily="66" charset="0"/>
                          <a:ea typeface="+mn-ea"/>
                          <a:cs typeface="Times New Roman" panose="02020603050405020304" pitchFamily="18" charset="0"/>
                        </a:rPr>
                        <a:t>Say what buildings can be found on the high street and use adjectives to describe them                                                                   </a:t>
                      </a:r>
                      <a:r>
                        <a:rPr lang="en-GB" sz="1100" kern="1200"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GB" sz="1100" b="1" kern="1200"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Grammar:                                                                          </a:t>
                      </a:r>
                      <a:r>
                        <a:rPr lang="en-GB" sz="1100" kern="0" dirty="0">
                          <a:effectLst/>
                          <a:latin typeface="Comic Sans MS" panose="030F0702030302020204" pitchFamily="66" charset="0"/>
                          <a:ea typeface="Calibri" panose="020F0502020204030204" pitchFamily="34" charset="0"/>
                          <a:cs typeface="Times New Roman" panose="02020603050405020304" pitchFamily="18" charset="0"/>
                        </a:rPr>
                        <a:t>To describe how the noun changes when it is written in the masculine and feminine form                                                                      To describe how the adjective changes when it is written in the masculine and feminine form                                                                                                                                    </a:t>
                      </a:r>
                      <a:r>
                        <a:rPr lang="en-GB" sz="1200" b="1" kern="1200" dirty="0">
                          <a:solidFill>
                            <a:srgbClr val="000000"/>
                          </a:solidFill>
                          <a:effectLst/>
                          <a:latin typeface="Comic Sans MS" panose="030F0702030302020204" pitchFamily="66" charset="0"/>
                          <a:ea typeface="Calibri" panose="020F0502020204030204" pitchFamily="34" charset="0"/>
                        </a:rPr>
                        <a:t>Key Skills: </a:t>
                      </a:r>
                      <a:r>
                        <a:rPr lang="en-GB" sz="1200" kern="1200" dirty="0">
                          <a:solidFill>
                            <a:srgbClr val="000000"/>
                          </a:solidFill>
                          <a:effectLst/>
                          <a:latin typeface="Comic Sans MS" panose="030F0702030302020204" pitchFamily="66" charset="0"/>
                          <a:ea typeface="Calibri" panose="020F0502020204030204" pitchFamily="34" charset="0"/>
                        </a:rPr>
                        <a:t>                                                                          </a:t>
                      </a:r>
                      <a:r>
                        <a:rPr lang="en-GB" sz="1200" b="1" kern="1200" dirty="0">
                          <a:solidFill>
                            <a:srgbClr val="000000"/>
                          </a:solidFill>
                          <a:effectLst/>
                          <a:latin typeface="Comic Sans MS" panose="030F0702030302020204" pitchFamily="66" charset="0"/>
                          <a:ea typeface="Calibri" panose="020F0502020204030204" pitchFamily="34" charset="0"/>
                        </a:rPr>
                        <a:t>Speaking and Listening</a:t>
                      </a:r>
                      <a:r>
                        <a:rPr lang="en-GB" sz="1200" b="1" kern="1200">
                          <a:solidFill>
                            <a:srgbClr val="000000"/>
                          </a:solidFill>
                          <a:effectLst/>
                          <a:latin typeface="Comic Sans MS" panose="030F0702030302020204" pitchFamily="66" charset="0"/>
                          <a:ea typeface="Calibri" panose="020F0502020204030204" pitchFamily="34" charset="0"/>
                        </a:rPr>
                        <a:t>:                                                  </a:t>
                      </a:r>
                      <a:r>
                        <a:rPr lang="en-GB" sz="1200" kern="1200">
                          <a:solidFill>
                            <a:srgbClr val="000000"/>
                          </a:solidFill>
                          <a:effectLst/>
                          <a:latin typeface="Comic Sans MS" panose="030F0702030302020204" pitchFamily="66" charset="0"/>
                          <a:ea typeface="Calibri" panose="020F0502020204030204" pitchFamily="34" charset="0"/>
                        </a:rPr>
                        <a:t>Listen </a:t>
                      </a:r>
                      <a:r>
                        <a:rPr lang="en-GB" sz="1200" kern="1200" dirty="0">
                          <a:solidFill>
                            <a:srgbClr val="000000"/>
                          </a:solidFill>
                          <a:effectLst/>
                          <a:latin typeface="Comic Sans MS" panose="030F0702030302020204" pitchFamily="66" charset="0"/>
                          <a:ea typeface="Calibri" panose="020F0502020204030204" pitchFamily="34" charset="0"/>
                        </a:rPr>
                        <a:t>to and understand the main points from short spoken passage.                                         </a:t>
                      </a:r>
                      <a:r>
                        <a:rPr lang="en-GB" sz="1200" b="1" kern="1200" dirty="0">
                          <a:solidFill>
                            <a:srgbClr val="000000"/>
                          </a:solidFill>
                          <a:effectLst/>
                          <a:latin typeface="Comic Sans MS" panose="030F0702030302020204" pitchFamily="66" charset="0"/>
                          <a:ea typeface="Calibri" panose="020F0502020204030204" pitchFamily="34" charset="0"/>
                        </a:rPr>
                        <a:t>Reading:                                                                    </a:t>
                      </a:r>
                      <a:r>
                        <a:rPr lang="en-GB" sz="1200" kern="1200" dirty="0">
                          <a:solidFill>
                            <a:srgbClr val="000000"/>
                          </a:solidFill>
                          <a:effectLst/>
                          <a:latin typeface="Comic Sans MS" panose="030F0702030302020204" pitchFamily="66" charset="0"/>
                          <a:ea typeface="Calibri" panose="020F0502020204030204" pitchFamily="34" charset="0"/>
                        </a:rPr>
                        <a:t> To</a:t>
                      </a:r>
                      <a:r>
                        <a:rPr lang="en-GB" sz="1200" b="1" kern="1200" dirty="0">
                          <a:solidFill>
                            <a:srgbClr val="000000"/>
                          </a:solidFill>
                          <a:effectLst/>
                          <a:latin typeface="Comic Sans MS" panose="030F0702030302020204" pitchFamily="66" charset="0"/>
                          <a:ea typeface="Calibri" panose="020F0502020204030204" pitchFamily="34" charset="0"/>
                        </a:rPr>
                        <a:t> </a:t>
                      </a:r>
                      <a:r>
                        <a:rPr lang="en-GB" sz="1200" kern="1200" dirty="0">
                          <a:solidFill>
                            <a:srgbClr val="000000"/>
                          </a:solidFill>
                          <a:effectLst/>
                          <a:latin typeface="Comic Sans MS" panose="030F0702030302020204" pitchFamily="66" charset="0"/>
                          <a:ea typeface="Calibri" panose="020F0502020204030204" pitchFamily="34" charset="0"/>
                        </a:rPr>
                        <a:t>translate a paragraph using context to work out unknown words.</a:t>
                      </a:r>
                      <a:r>
                        <a:rPr lang="en-GB" sz="1200" b="1" kern="1200" dirty="0">
                          <a:solidFill>
                            <a:srgbClr val="000000"/>
                          </a:solidFill>
                          <a:effectLst/>
                          <a:latin typeface="Comic Sans MS" panose="030F0702030302020204" pitchFamily="66" charset="0"/>
                          <a:ea typeface="Calibri" panose="020F0502020204030204" pitchFamily="34" charset="0"/>
                        </a:rPr>
                        <a:t>  </a:t>
                      </a:r>
                      <a:r>
                        <a:rPr lang="en-GB" sz="1200" kern="1200" dirty="0">
                          <a:solidFill>
                            <a:srgbClr val="000000"/>
                          </a:solidFill>
                          <a:effectLst/>
                          <a:latin typeface="Comic Sans MS" panose="030F0702030302020204" pitchFamily="66" charset="0"/>
                          <a:ea typeface="Calibri" panose="020F0502020204030204" pitchFamily="34" charset="0"/>
                        </a:rPr>
                        <a:t>                                          </a:t>
                      </a:r>
                      <a:r>
                        <a:rPr lang="en-GB" sz="1200" b="1" kern="1200" dirty="0">
                          <a:solidFill>
                            <a:srgbClr val="000000"/>
                          </a:solidFill>
                          <a:effectLst/>
                          <a:latin typeface="Comic Sans MS" panose="030F0702030302020204" pitchFamily="66" charset="0"/>
                          <a:ea typeface="Calibri" panose="020F0502020204030204" pitchFamily="34" charset="0"/>
                        </a:rPr>
                        <a:t>Writing:                                                                         </a:t>
                      </a:r>
                      <a:r>
                        <a:rPr lang="en-GB" sz="1200" kern="1200" dirty="0">
                          <a:solidFill>
                            <a:srgbClr val="000000"/>
                          </a:solidFill>
                          <a:effectLst/>
                          <a:latin typeface="Comic Sans MS" panose="030F0702030302020204" pitchFamily="66" charset="0"/>
                          <a:ea typeface="Calibri" panose="020F0502020204030204" pitchFamily="34" charset="0"/>
                        </a:rPr>
                        <a:t>Write a paragraph using a model. </a:t>
                      </a:r>
                      <a:endParaRPr lang="en-GB" sz="12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59393" marR="5939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2711352"/>
                  </a:ext>
                </a:extLst>
              </a:tr>
            </a:tbl>
          </a:graphicData>
        </a:graphic>
      </p:graphicFrame>
      <p:graphicFrame>
        <p:nvGraphicFramePr>
          <p:cNvPr id="5" name="Table 4">
            <a:extLst>
              <a:ext uri="{FF2B5EF4-FFF2-40B4-BE49-F238E27FC236}">
                <a16:creationId xmlns:a16="http://schemas.microsoft.com/office/drawing/2014/main" id="{50D50D0D-F4B6-F5C5-EC81-46B72070829F}"/>
              </a:ext>
            </a:extLst>
          </p:cNvPr>
          <p:cNvGraphicFramePr>
            <a:graphicFrameLocks noGrp="1"/>
          </p:cNvGraphicFramePr>
          <p:nvPr>
            <p:extLst>
              <p:ext uri="{D42A27DB-BD31-4B8C-83A1-F6EECF244321}">
                <p14:modId xmlns:p14="http://schemas.microsoft.com/office/powerpoint/2010/main" val="1477011776"/>
              </p:ext>
            </p:extLst>
          </p:nvPr>
        </p:nvGraphicFramePr>
        <p:xfrm>
          <a:off x="323557" y="154744"/>
          <a:ext cx="11465169" cy="822715"/>
        </p:xfrm>
        <a:graphic>
          <a:graphicData uri="http://schemas.openxmlformats.org/drawingml/2006/table">
            <a:tbl>
              <a:tblPr firstRow="1" firstCol="1" bandRow="1"/>
              <a:tblGrid>
                <a:gridCol w="6399972">
                  <a:extLst>
                    <a:ext uri="{9D8B030D-6E8A-4147-A177-3AD203B41FA5}">
                      <a16:colId xmlns:a16="http://schemas.microsoft.com/office/drawing/2014/main" val="3968737678"/>
                    </a:ext>
                  </a:extLst>
                </a:gridCol>
                <a:gridCol w="5065197">
                  <a:extLst>
                    <a:ext uri="{9D8B030D-6E8A-4147-A177-3AD203B41FA5}">
                      <a16:colId xmlns:a16="http://schemas.microsoft.com/office/drawing/2014/main" val="2254417770"/>
                    </a:ext>
                  </a:extLst>
                </a:gridCol>
              </a:tblGrid>
              <a:tr h="494613">
                <a:tc gridSpan="2">
                  <a:txBody>
                    <a:bodyPr/>
                    <a:lstStyle/>
                    <a:p>
                      <a:pPr algn="ctr" fontAlgn="t">
                        <a:lnSpc>
                          <a:spcPct val="107000"/>
                        </a:lnSpc>
                        <a:spcBef>
                          <a:spcPts val="0"/>
                        </a:spcBef>
                        <a:spcAft>
                          <a:spcPts val="800"/>
                        </a:spcAft>
                      </a:pPr>
                      <a:r>
                        <a:rPr lang="en-GB" sz="1600" b="0" i="0" u="none" strike="noStrike"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rPr>
                        <a:t>Lyppard Grange Primary School</a:t>
                      </a:r>
                      <a:r>
                        <a:rPr lang="en-GB" sz="1600" b="0" i="0" u="none" strike="noStrike" dirty="0">
                          <a:solidFill>
                            <a:schemeClr val="bg1"/>
                          </a:solidFill>
                          <a:effectLst/>
                          <a:latin typeface="Comic Sans MS" panose="030F0702030302020204" pitchFamily="66" charset="0"/>
                          <a:ea typeface="+mn-ea"/>
                          <a:cs typeface="+mn-cs"/>
                        </a:rPr>
                        <a:t>: </a:t>
                      </a:r>
                      <a:r>
                        <a:rPr lang="en-GB" sz="1600" b="0" i="0" u="none" strike="noStrike"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rPr>
                        <a:t>Spanish Knowledge Organiser</a:t>
                      </a:r>
                      <a:endParaRPr lang="en-GB" sz="1600" b="0" i="0" u="none" strike="noStrike" dirty="0">
                        <a:solidFill>
                          <a:schemeClr val="bg1"/>
                        </a:solidFill>
                        <a:effectLst/>
                        <a:latin typeface="Comic Sans MS" panose="030F0702030302020204" pitchFamily="66" charset="0"/>
                      </a:endParaRPr>
                    </a:p>
                  </a:txBody>
                  <a:tcPr marL="188595" marR="188595" marT="94298" marB="94298">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3D8EB3"/>
                    </a:solidFill>
                  </a:tcPr>
                </a:tc>
                <a:tc hMerge="1">
                  <a:txBody>
                    <a:bodyPr/>
                    <a:lstStyle/>
                    <a:p>
                      <a:endParaRPr lang="en-GB"/>
                    </a:p>
                  </a:txBody>
                  <a:tcPr/>
                </a:tc>
                <a:extLst>
                  <a:ext uri="{0D108BD9-81ED-4DB2-BD59-A6C34878D82A}">
                    <a16:rowId xmlns:a16="http://schemas.microsoft.com/office/drawing/2014/main" val="373292799"/>
                  </a:ext>
                </a:extLst>
              </a:tr>
              <a:tr h="328102">
                <a:tc>
                  <a:txBody>
                    <a:bodyPr/>
                    <a:lstStyle/>
                    <a:p>
                      <a:pPr algn="ctr" fontAlgn="t">
                        <a:lnSpc>
                          <a:spcPct val="107000"/>
                        </a:lnSpc>
                        <a:spcBef>
                          <a:spcPts val="0"/>
                        </a:spcBef>
                        <a:spcAft>
                          <a:spcPts val="800"/>
                        </a:spcAft>
                      </a:pPr>
                      <a:r>
                        <a:rPr lang="en-GB" sz="1600" b="0" i="0" u="none" strike="noStrike"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rPr>
                        <a:t>Year 5 Unit 3: Summer Term </a:t>
                      </a:r>
                      <a:endParaRPr lang="en-GB" sz="1600" b="0" i="0" u="none" strike="noStrike" dirty="0">
                        <a:solidFill>
                          <a:schemeClr val="bg1"/>
                        </a:solidFill>
                        <a:effectLst/>
                        <a:latin typeface="Comic Sans MS" panose="030F0702030302020204" pitchFamily="66" charset="0"/>
                      </a:endParaRPr>
                    </a:p>
                  </a:txBody>
                  <a:tcPr marL="141446" marR="141446" marT="1964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3D8EB3"/>
                    </a:solidFill>
                  </a:tcPr>
                </a:tc>
                <a:tc>
                  <a:txBody>
                    <a:bodyPr/>
                    <a:lstStyle/>
                    <a:p>
                      <a:pPr marL="0" marR="0" lvl="0" indent="0" algn="ctr" defTabSz="914400" rtl="0" eaLnBrk="1" fontAlgn="t" latinLnBrk="0" hangingPunct="1">
                        <a:lnSpc>
                          <a:spcPct val="107000"/>
                        </a:lnSpc>
                        <a:spcBef>
                          <a:spcPts val="0"/>
                        </a:spcBef>
                        <a:spcAft>
                          <a:spcPts val="800"/>
                        </a:spcAft>
                        <a:buClrTx/>
                        <a:buSzTx/>
                        <a:buFontTx/>
                        <a:buNone/>
                        <a:tabLst/>
                        <a:defRPr/>
                      </a:pPr>
                      <a:r>
                        <a:rPr kumimoji="0" lang="en-GB" sz="1600" b="0" i="0" u="none" strike="noStrike" kern="1200" cap="none" spc="0" normalizeH="0" baseline="0" noProof="0" dirty="0">
                          <a:ln>
                            <a:noFill/>
                          </a:ln>
                          <a:solidFill>
                            <a:prstClr val="white"/>
                          </a:solidFill>
                          <a:effectLst/>
                          <a:uLnTx/>
                          <a:uFillTx/>
                          <a:latin typeface="Comic Sans MS" panose="030F0702030302020204" pitchFamily="66" charset="0"/>
                          <a:ea typeface="+mn-ea"/>
                          <a:cs typeface="Times New Roman" panose="02020603050405020304" pitchFamily="18" charset="0"/>
                        </a:rPr>
                        <a:t>Lugaras y </a:t>
                      </a:r>
                      <a:r>
                        <a:rPr kumimoji="0" lang="en-GB" sz="1600" b="0" i="0" u="none" strike="noStrike" kern="1200" cap="none" spc="0" normalizeH="0" baseline="0" noProof="0" dirty="0" err="1">
                          <a:ln>
                            <a:noFill/>
                          </a:ln>
                          <a:solidFill>
                            <a:prstClr val="white"/>
                          </a:solidFill>
                          <a:effectLst/>
                          <a:uLnTx/>
                          <a:uFillTx/>
                          <a:latin typeface="Comic Sans MS" panose="030F0702030302020204" pitchFamily="66" charset="0"/>
                          <a:ea typeface="+mn-ea"/>
                          <a:cs typeface="Times New Roman" panose="02020603050405020304" pitchFamily="18" charset="0"/>
                        </a:rPr>
                        <a:t>direcciones</a:t>
                      </a:r>
                      <a:r>
                        <a:rPr kumimoji="0" lang="en-GB" sz="1600" b="0" i="0" u="none" strike="noStrike" kern="1200" cap="none" spc="0" normalizeH="0" baseline="0" noProof="0" dirty="0">
                          <a:ln>
                            <a:noFill/>
                          </a:ln>
                          <a:solidFill>
                            <a:prstClr val="white"/>
                          </a:solidFill>
                          <a:effectLst/>
                          <a:uLnTx/>
                          <a:uFillTx/>
                          <a:latin typeface="Comic Sans MS" panose="030F0702030302020204" pitchFamily="66" charset="0"/>
                          <a:ea typeface="+mn-ea"/>
                          <a:cs typeface="Times New Roman" panose="02020603050405020304" pitchFamily="18" charset="0"/>
                        </a:rPr>
                        <a:t> (Places and Directions)</a:t>
                      </a:r>
                    </a:p>
                  </a:txBody>
                  <a:tcPr marL="141446" marR="141446" marT="1964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3D8EB3"/>
                    </a:solidFill>
                  </a:tcPr>
                </a:tc>
                <a:extLst>
                  <a:ext uri="{0D108BD9-81ED-4DB2-BD59-A6C34878D82A}">
                    <a16:rowId xmlns:a16="http://schemas.microsoft.com/office/drawing/2014/main" val="3876697788"/>
                  </a:ext>
                </a:extLst>
              </a:tr>
            </a:tbl>
          </a:graphicData>
        </a:graphic>
      </p:graphicFrame>
      <p:graphicFrame>
        <p:nvGraphicFramePr>
          <p:cNvPr id="8" name="Table 7">
            <a:extLst>
              <a:ext uri="{FF2B5EF4-FFF2-40B4-BE49-F238E27FC236}">
                <a16:creationId xmlns:a16="http://schemas.microsoft.com/office/drawing/2014/main" id="{BDA380C4-28CB-04BD-3E89-0C7D8B627FB6}"/>
              </a:ext>
            </a:extLst>
          </p:cNvPr>
          <p:cNvGraphicFramePr>
            <a:graphicFrameLocks noGrp="1"/>
          </p:cNvGraphicFramePr>
          <p:nvPr>
            <p:extLst>
              <p:ext uri="{D42A27DB-BD31-4B8C-83A1-F6EECF244321}">
                <p14:modId xmlns:p14="http://schemas.microsoft.com/office/powerpoint/2010/main" val="2367918967"/>
              </p:ext>
            </p:extLst>
          </p:nvPr>
        </p:nvGraphicFramePr>
        <p:xfrm>
          <a:off x="3458818" y="3372694"/>
          <a:ext cx="8329908" cy="3383280"/>
        </p:xfrm>
        <a:graphic>
          <a:graphicData uri="http://schemas.openxmlformats.org/drawingml/2006/table">
            <a:tbl>
              <a:tblPr/>
              <a:tblGrid>
                <a:gridCol w="5703240">
                  <a:extLst>
                    <a:ext uri="{9D8B030D-6E8A-4147-A177-3AD203B41FA5}">
                      <a16:colId xmlns:a16="http://schemas.microsoft.com/office/drawing/2014/main" val="2939841735"/>
                    </a:ext>
                  </a:extLst>
                </a:gridCol>
                <a:gridCol w="2626668">
                  <a:extLst>
                    <a:ext uri="{9D8B030D-6E8A-4147-A177-3AD203B41FA5}">
                      <a16:colId xmlns:a16="http://schemas.microsoft.com/office/drawing/2014/main" val="2598058176"/>
                    </a:ext>
                  </a:extLst>
                </a:gridCol>
              </a:tblGrid>
              <a:tr h="245368">
                <a:tc gridSpan="2">
                  <a:txBody>
                    <a:bodyPr/>
                    <a:lstStyle/>
                    <a:p>
                      <a:pPr algn="ctr"/>
                      <a:r>
                        <a:rPr lang="en-GB" sz="1200" dirty="0">
                          <a:solidFill>
                            <a:schemeClr val="bg1"/>
                          </a:solidFill>
                          <a:latin typeface="Comic Sans MS" panose="030F0702030302020204" pitchFamily="66" charset="0"/>
                        </a:rPr>
                        <a:t>Spanish Grammar – What you need to know! </a:t>
                      </a: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ap="flat" cmpd="sng" algn="ctr">
                      <a:solidFill>
                        <a:schemeClr val="tx1"/>
                      </a:solidFill>
                      <a:prstDash val="solid"/>
                      <a:round/>
                      <a:headEnd type="none" w="med" len="med"/>
                      <a:tailEnd type="none" w="med" len="med"/>
                    </a:lnB>
                    <a:solidFill>
                      <a:srgbClr val="3D8EB3"/>
                    </a:solidFill>
                  </a:tcPr>
                </a:tc>
                <a:tc hMerge="1">
                  <a:txBody>
                    <a:bodyPr/>
                    <a:lstStyle/>
                    <a:p>
                      <a:endParaRPr lang="en-GB"/>
                    </a:p>
                  </a:txBody>
                  <a:tcPr/>
                </a:tc>
                <a:extLst>
                  <a:ext uri="{0D108BD9-81ED-4DB2-BD59-A6C34878D82A}">
                    <a16:rowId xmlns:a16="http://schemas.microsoft.com/office/drawing/2014/main" val="2803963371"/>
                  </a:ext>
                </a:extLst>
              </a:tr>
              <a:tr h="2883654">
                <a:tc>
                  <a:txBody>
                    <a:bodyPr/>
                    <a:lstStyle/>
                    <a:p>
                      <a:pPr algn="ctr"/>
                      <a:r>
                        <a:rPr lang="en-US" sz="1100" kern="1200" dirty="0">
                          <a:solidFill>
                            <a:srgbClr val="000000"/>
                          </a:solidFill>
                          <a:effectLst/>
                          <a:latin typeface="Comic Sans MS" panose="030F0702030302020204" pitchFamily="66" charset="0"/>
                          <a:ea typeface="+mn-ea"/>
                          <a:cs typeface="+mn-cs"/>
                        </a:rPr>
                        <a:t>In Spanish, adjectives are placed after the noun that they describe and they need to agree with it. </a:t>
                      </a:r>
                    </a:p>
                    <a:p>
                      <a:pPr algn="ctr"/>
                      <a:endParaRPr lang="en-GB" sz="1100" dirty="0">
                        <a:effectLst/>
                        <a:latin typeface="Times New Roman" panose="02020603050405020304" pitchFamily="18" charset="0"/>
                        <a:ea typeface="Times New Roman" panose="02020603050405020304" pitchFamily="18" charset="0"/>
                      </a:endParaRPr>
                    </a:p>
                    <a:p>
                      <a:pPr algn="ctr"/>
                      <a:r>
                        <a:rPr lang="en-US" sz="1100" kern="1200" dirty="0">
                          <a:solidFill>
                            <a:srgbClr val="000000"/>
                          </a:solidFill>
                          <a:effectLst/>
                          <a:latin typeface="Comic Sans MS" panose="030F0702030302020204" pitchFamily="66" charset="0"/>
                          <a:ea typeface="+mn-ea"/>
                          <a:cs typeface="+mn-cs"/>
                        </a:rPr>
                        <a:t>If the noun is feminine, swap the -o with an -a at the end, of the adjective               e.g. </a:t>
                      </a:r>
                      <a:r>
                        <a:rPr lang="en-US" sz="1100" kern="1200" dirty="0" err="1">
                          <a:solidFill>
                            <a:srgbClr val="000000"/>
                          </a:solidFill>
                          <a:effectLst/>
                          <a:latin typeface="Comic Sans MS" panose="030F0702030302020204" pitchFamily="66" charset="0"/>
                          <a:ea typeface="+mn-ea"/>
                          <a:cs typeface="+mn-cs"/>
                        </a:rPr>
                        <a:t>una</a:t>
                      </a:r>
                      <a:r>
                        <a:rPr lang="en-US" sz="1100" kern="1200" dirty="0">
                          <a:solidFill>
                            <a:srgbClr val="000000"/>
                          </a:solidFill>
                          <a:effectLst/>
                          <a:latin typeface="Comic Sans MS" panose="030F0702030302020204" pitchFamily="66" charset="0"/>
                          <a:ea typeface="+mn-ea"/>
                          <a:cs typeface="+mn-cs"/>
                        </a:rPr>
                        <a:t> tienda </a:t>
                      </a:r>
                      <a:r>
                        <a:rPr lang="en-US" sz="1100" kern="1200" dirty="0" err="1">
                          <a:solidFill>
                            <a:srgbClr val="000000"/>
                          </a:solidFill>
                          <a:effectLst/>
                          <a:latin typeface="Comic Sans MS" panose="030F0702030302020204" pitchFamily="66" charset="0"/>
                          <a:ea typeface="+mn-ea"/>
                          <a:cs typeface="+mn-cs"/>
                        </a:rPr>
                        <a:t>magnifica</a:t>
                      </a:r>
                      <a:r>
                        <a:rPr lang="en-US" sz="1100" kern="1200" dirty="0">
                          <a:solidFill>
                            <a:srgbClr val="000000"/>
                          </a:solidFill>
                          <a:effectLst/>
                          <a:latin typeface="Comic Sans MS" panose="030F0702030302020204" pitchFamily="66" charset="0"/>
                          <a:ea typeface="+mn-ea"/>
                          <a:cs typeface="+mn-cs"/>
                        </a:rPr>
                        <a:t> [a magnificent shop],</a:t>
                      </a:r>
                    </a:p>
                    <a:p>
                      <a:pPr algn="ctr"/>
                      <a:endParaRPr lang="en-US" sz="1100" kern="1200" dirty="0">
                        <a:solidFill>
                          <a:srgbClr val="000000"/>
                        </a:solidFill>
                        <a:effectLst/>
                        <a:latin typeface="Comic Sans MS" panose="030F0702030302020204" pitchFamily="66" charset="0"/>
                        <a:ea typeface="+mn-ea"/>
                        <a:cs typeface="+mn-cs"/>
                      </a:endParaRPr>
                    </a:p>
                    <a:p>
                      <a:pPr algn="ctr"/>
                      <a:r>
                        <a:rPr kumimoji="0" lang="en-US" sz="1100" b="0" i="0" u="none" strike="noStrike" kern="1200" cap="none" spc="0" normalizeH="0" baseline="0" noProof="0" dirty="0">
                          <a:ln>
                            <a:noFill/>
                          </a:ln>
                          <a:solidFill>
                            <a:srgbClr val="000000"/>
                          </a:solidFill>
                          <a:effectLst/>
                          <a:uLnTx/>
                          <a:uFillTx/>
                          <a:latin typeface="Comic Sans MS" panose="030F0702030302020204" pitchFamily="66" charset="0"/>
                          <a:ea typeface="+mn-ea"/>
                          <a:cs typeface="+mn-cs"/>
                        </a:rPr>
                        <a:t>If the noun is masculine keep  the -o at the end, of the adjective                                 e.g. </a:t>
                      </a:r>
                      <a:r>
                        <a:rPr lang="en-US" sz="1100" kern="1200" dirty="0">
                          <a:solidFill>
                            <a:srgbClr val="000000"/>
                          </a:solidFill>
                          <a:effectLst/>
                          <a:latin typeface="Comic Sans MS" panose="030F0702030302020204" pitchFamily="66" charset="0"/>
                          <a:ea typeface="+mn-ea"/>
                          <a:cs typeface="+mn-cs"/>
                        </a:rPr>
                        <a:t>un banco </a:t>
                      </a:r>
                      <a:r>
                        <a:rPr lang="en-US" sz="1100" kern="1200" dirty="0" err="1">
                          <a:solidFill>
                            <a:srgbClr val="000000"/>
                          </a:solidFill>
                          <a:effectLst/>
                          <a:latin typeface="Comic Sans MS" panose="030F0702030302020204" pitchFamily="66" charset="0"/>
                          <a:ea typeface="+mn-ea"/>
                          <a:cs typeface="+mn-cs"/>
                        </a:rPr>
                        <a:t>tranquillo</a:t>
                      </a:r>
                      <a:r>
                        <a:rPr lang="en-US" sz="1100" kern="1200" dirty="0">
                          <a:solidFill>
                            <a:srgbClr val="000000"/>
                          </a:solidFill>
                          <a:effectLst/>
                          <a:latin typeface="Comic Sans MS" panose="030F0702030302020204" pitchFamily="66" charset="0"/>
                          <a:ea typeface="+mn-ea"/>
                          <a:cs typeface="+mn-cs"/>
                        </a:rPr>
                        <a:t> [a quiet bank].                    </a:t>
                      </a:r>
                    </a:p>
                    <a:p>
                      <a:pPr algn="ctr"/>
                      <a:endParaRPr lang="en-GB" sz="1100" dirty="0">
                        <a:effectLst/>
                        <a:latin typeface="Times New Roman" panose="02020603050405020304" pitchFamily="18" charset="0"/>
                        <a:ea typeface="Times New Roman" panose="02020603050405020304" pitchFamily="18" charset="0"/>
                      </a:endParaRPr>
                    </a:p>
                    <a:p>
                      <a:pPr algn="ctr"/>
                      <a:r>
                        <a:rPr lang="en-US" sz="1100" kern="1200" dirty="0">
                          <a:solidFill>
                            <a:srgbClr val="000000"/>
                          </a:solidFill>
                          <a:effectLst/>
                          <a:latin typeface="Comic Sans MS" panose="030F0702030302020204" pitchFamily="66" charset="0"/>
                          <a:ea typeface="+mn-ea"/>
                          <a:cs typeface="+mn-cs"/>
                        </a:rPr>
                        <a:t>If the adjective finishes with an -e, it doesn’t change, e.g. </a:t>
                      </a:r>
                      <a:r>
                        <a:rPr lang="en-US" sz="1100" kern="1200" dirty="0" err="1">
                          <a:solidFill>
                            <a:srgbClr val="000000"/>
                          </a:solidFill>
                          <a:effectLst/>
                          <a:latin typeface="Comic Sans MS" panose="030F0702030302020204" pitchFamily="66" charset="0"/>
                          <a:ea typeface="+mn-ea"/>
                          <a:cs typeface="+mn-cs"/>
                        </a:rPr>
                        <a:t>una</a:t>
                      </a:r>
                      <a:r>
                        <a:rPr lang="en-US" sz="1100" kern="1200" dirty="0">
                          <a:solidFill>
                            <a:srgbClr val="000000"/>
                          </a:solidFill>
                          <a:effectLst/>
                          <a:latin typeface="Comic Sans MS" panose="030F0702030302020204" pitchFamily="66" charset="0"/>
                          <a:ea typeface="+mn-ea"/>
                          <a:cs typeface="+mn-cs"/>
                        </a:rPr>
                        <a:t> tienda </a:t>
                      </a:r>
                      <a:r>
                        <a:rPr lang="en-US" sz="1100" kern="1200" dirty="0" err="1">
                          <a:solidFill>
                            <a:srgbClr val="000000"/>
                          </a:solidFill>
                          <a:effectLst/>
                          <a:latin typeface="Comic Sans MS" panose="030F0702030302020204" pitchFamily="66" charset="0"/>
                          <a:ea typeface="+mn-ea"/>
                          <a:cs typeface="+mn-cs"/>
                        </a:rPr>
                        <a:t>grande</a:t>
                      </a:r>
                      <a:r>
                        <a:rPr lang="en-US" sz="1100" kern="1200" dirty="0">
                          <a:solidFill>
                            <a:srgbClr val="000000"/>
                          </a:solidFill>
                          <a:effectLst/>
                          <a:latin typeface="Comic Sans MS" panose="030F0702030302020204" pitchFamily="66" charset="0"/>
                          <a:ea typeface="+mn-ea"/>
                          <a:cs typeface="+mn-cs"/>
                        </a:rPr>
                        <a:t> [a big shop]. </a:t>
                      </a:r>
                    </a:p>
                    <a:p>
                      <a:pPr algn="ctr"/>
                      <a:endParaRPr lang="en-US" sz="1100" kern="1200" dirty="0">
                        <a:solidFill>
                          <a:srgbClr val="000000"/>
                        </a:solidFill>
                        <a:effectLst/>
                        <a:latin typeface="Comic Sans MS" panose="030F0702030302020204" pitchFamily="66" charset="0"/>
                        <a:ea typeface="+mn-ea"/>
                        <a:cs typeface="+mn-cs"/>
                      </a:endParaRPr>
                    </a:p>
                    <a:p>
                      <a:pPr algn="ctr"/>
                      <a:endParaRPr lang="en-GB" sz="1100" dirty="0">
                        <a:effectLst/>
                        <a:latin typeface="Times New Roman" panose="02020603050405020304" pitchFamily="18" charset="0"/>
                        <a:ea typeface="Times New Roman" panose="02020603050405020304" pitchFamily="18" charset="0"/>
                      </a:endParaRPr>
                    </a:p>
                    <a:p>
                      <a:r>
                        <a:rPr lang="en-GB" sz="1100" kern="1200" dirty="0">
                          <a:solidFill>
                            <a:srgbClr val="000000"/>
                          </a:solidFill>
                          <a:effectLst/>
                          <a:latin typeface="Comic Sans MS" panose="030F0702030302020204" pitchFamily="66" charset="0"/>
                          <a:ea typeface="+mn-ea"/>
                          <a:cs typeface="+mn-cs"/>
                        </a:rPr>
                        <a:t>*It is important to emphasise that in many languages the children will learn during their time in education the adjectives comes after the noun </a:t>
                      </a:r>
                      <a:r>
                        <a:rPr lang="en-GB" sz="1100" kern="1200" dirty="0" err="1">
                          <a:solidFill>
                            <a:srgbClr val="000000"/>
                          </a:solidFill>
                          <a:effectLst/>
                          <a:latin typeface="Comic Sans MS" panose="030F0702030302020204" pitchFamily="66" charset="0"/>
                          <a:ea typeface="+mn-ea"/>
                          <a:cs typeface="+mn-cs"/>
                        </a:rPr>
                        <a:t>e.g</a:t>
                      </a:r>
                      <a:r>
                        <a:rPr lang="en-GB" sz="1100" kern="1200" dirty="0">
                          <a:solidFill>
                            <a:srgbClr val="000000"/>
                          </a:solidFill>
                          <a:effectLst/>
                          <a:latin typeface="Comic Sans MS" panose="030F0702030302020204" pitchFamily="66" charset="0"/>
                          <a:ea typeface="+mn-ea"/>
                          <a:cs typeface="+mn-cs"/>
                        </a:rPr>
                        <a:t> French and Italian. It is also worth asking if children speak any other languages at home and comparing those languages. </a:t>
                      </a:r>
                      <a:endParaRPr lang="en-GB" sz="1100" dirty="0">
                        <a:effectLst/>
                        <a:latin typeface="Times New Roman" panose="02020603050405020304" pitchFamily="18" charset="0"/>
                        <a:ea typeface="Times New Roman" panose="02020603050405020304" pitchFamily="18" charset="0"/>
                      </a:endParaRPr>
                    </a:p>
                    <a:p>
                      <a:pPr algn="l"/>
                      <a:endParaRPr lang="en-US" sz="1100" dirty="0">
                        <a:latin typeface="Comic Sans MS" panose="030F0702030302020204" pitchFamily="66" charset="0"/>
                      </a:endParaRPr>
                    </a:p>
                  </a:txBody>
                  <a:tcPr>
                    <a:lnL w="12700" cmpd="sng">
                      <a:solidFill>
                        <a:schemeClr val="tx1"/>
                      </a:solidFill>
                      <a:prstDash val="solid"/>
                    </a:lnL>
                    <a:lnR w="12700" cap="flat" cmpd="sng" algn="ctr">
                      <a:solidFill>
                        <a:schemeClr val="tx1"/>
                      </a:solidFill>
                      <a:prstDash val="solid"/>
                      <a:round/>
                      <a:headEnd type="none" w="med" len="med"/>
                      <a:tailEnd type="none" w="med" len="med"/>
                    </a:lnR>
                    <a:lnT w="12700" cmpd="sng">
                      <a:solidFill>
                        <a:schemeClr val="tx1"/>
                      </a:solidFill>
                      <a:prstDash val="soli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Plurals!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Plurals in Spanish are usually formed by adding –s-</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Tengo dos </a:t>
                      </a:r>
                      <a:r>
                        <a:rPr kumimoji="0" lang="en-US" sz="1100" b="0" i="0" u="none" strike="noStrike" kern="1200" cap="none" spc="0" normalizeH="0" baseline="0" noProof="0" dirty="0" err="1">
                          <a:ln>
                            <a:noFill/>
                          </a:ln>
                          <a:solidFill>
                            <a:prstClr val="black"/>
                          </a:solidFill>
                          <a:effectLst/>
                          <a:uLnTx/>
                          <a:uFillTx/>
                          <a:latin typeface="Comic Sans MS" panose="030F0702030302020204" pitchFamily="66" charset="0"/>
                          <a:ea typeface="+mn-ea"/>
                          <a:cs typeface="+mn-cs"/>
                        </a:rPr>
                        <a:t>herman</a:t>
                      </a:r>
                      <a:r>
                        <a:rPr kumimoji="0" lang="en-US" sz="1100" b="1" i="0" u="sng" strike="noStrike" kern="1200" cap="none" spc="0" normalizeH="0" baseline="0" noProof="0" dirty="0" err="1">
                          <a:ln>
                            <a:noFill/>
                          </a:ln>
                          <a:solidFill>
                            <a:prstClr val="black"/>
                          </a:solidFill>
                          <a:effectLst/>
                          <a:uLnTx/>
                          <a:uFillTx/>
                          <a:latin typeface="Comic Sans MS" panose="030F0702030302020204" pitchFamily="66" charset="0"/>
                          <a:ea typeface="+mn-ea"/>
                          <a:cs typeface="+mn-cs"/>
                        </a:rPr>
                        <a:t>os</a:t>
                      </a:r>
                      <a:r>
                        <a:rPr kumimoji="0" lang="en-US" sz="11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 I have two brothers.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However, if the word ends in a consonant you add –es-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Quisiera dos </a:t>
                      </a:r>
                      <a:r>
                        <a:rPr kumimoji="0" lang="en-US" sz="1100" b="0" i="0" u="none" strike="noStrike" kern="1200" cap="none" spc="0" normalizeH="0" baseline="0" noProof="0" dirty="0" err="1">
                          <a:ln>
                            <a:noFill/>
                          </a:ln>
                          <a:solidFill>
                            <a:prstClr val="black"/>
                          </a:solidFill>
                          <a:effectLst/>
                          <a:uLnTx/>
                          <a:uFillTx/>
                          <a:latin typeface="Comic Sans MS" panose="030F0702030302020204" pitchFamily="66" charset="0"/>
                          <a:ea typeface="+mn-ea"/>
                          <a:cs typeface="+mn-cs"/>
                        </a:rPr>
                        <a:t>paste</a:t>
                      </a:r>
                      <a:r>
                        <a:rPr kumimoji="0" lang="en-US" sz="1100" b="1" i="0" u="sng" strike="noStrike" kern="1200" cap="none" spc="0" normalizeH="0" baseline="0" noProof="0" dirty="0" err="1">
                          <a:ln>
                            <a:noFill/>
                          </a:ln>
                          <a:solidFill>
                            <a:prstClr val="black"/>
                          </a:solidFill>
                          <a:effectLst/>
                          <a:uLnTx/>
                          <a:uFillTx/>
                          <a:latin typeface="Comic Sans MS" panose="030F0702030302020204" pitchFamily="66" charset="0"/>
                          <a:ea typeface="+mn-ea"/>
                          <a:cs typeface="+mn-cs"/>
                        </a:rPr>
                        <a:t>les</a:t>
                      </a:r>
                      <a:r>
                        <a:rPr kumimoji="0" lang="en-US" sz="11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 I would like two cakes. </a:t>
                      </a:r>
                    </a:p>
                    <a:p>
                      <a:pPr algn="l"/>
                      <a:endParaRPr lang="en-US" sz="1100"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mpd="sng">
                      <a:solidFill>
                        <a:schemeClr val="tx1"/>
                      </a:solidFill>
                      <a:prstDash val="soli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669078334"/>
                  </a:ext>
                </a:extLst>
              </a:tr>
            </a:tbl>
          </a:graphicData>
        </a:graphic>
      </p:graphicFrame>
      <p:graphicFrame>
        <p:nvGraphicFramePr>
          <p:cNvPr id="3" name="Table 2">
            <a:extLst>
              <a:ext uri="{FF2B5EF4-FFF2-40B4-BE49-F238E27FC236}">
                <a16:creationId xmlns:a16="http://schemas.microsoft.com/office/drawing/2014/main" id="{F991B24B-8479-8BB7-557B-C54B9C169EA2}"/>
              </a:ext>
            </a:extLst>
          </p:cNvPr>
          <p:cNvGraphicFramePr>
            <a:graphicFrameLocks noGrp="1"/>
          </p:cNvGraphicFramePr>
          <p:nvPr>
            <p:extLst>
              <p:ext uri="{D42A27DB-BD31-4B8C-83A1-F6EECF244321}">
                <p14:modId xmlns:p14="http://schemas.microsoft.com/office/powerpoint/2010/main" val="324109525"/>
              </p:ext>
            </p:extLst>
          </p:nvPr>
        </p:nvGraphicFramePr>
        <p:xfrm>
          <a:off x="3421839" y="1255125"/>
          <a:ext cx="8499612" cy="1898191"/>
        </p:xfrm>
        <a:graphic>
          <a:graphicData uri="http://schemas.openxmlformats.org/drawingml/2006/table">
            <a:tbl>
              <a:tblPr/>
              <a:tblGrid>
                <a:gridCol w="3986126">
                  <a:extLst>
                    <a:ext uri="{9D8B030D-6E8A-4147-A177-3AD203B41FA5}">
                      <a16:colId xmlns:a16="http://schemas.microsoft.com/office/drawing/2014/main" val="3894767215"/>
                    </a:ext>
                  </a:extLst>
                </a:gridCol>
                <a:gridCol w="4513486">
                  <a:extLst>
                    <a:ext uri="{9D8B030D-6E8A-4147-A177-3AD203B41FA5}">
                      <a16:colId xmlns:a16="http://schemas.microsoft.com/office/drawing/2014/main" val="925153986"/>
                    </a:ext>
                  </a:extLst>
                </a:gridCol>
              </a:tblGrid>
              <a:tr h="192570">
                <a:tc>
                  <a:txBody>
                    <a:bodyPr/>
                    <a:lstStyle>
                      <a:lvl1pPr marL="0" algn="l" defTabSz="914400" rtl="0" eaLnBrk="1" latinLnBrk="0" hangingPunct="1">
                        <a:defRPr sz="1800" kern="1200">
                          <a:solidFill>
                            <a:schemeClr val="dk1"/>
                          </a:solidFill>
                        </a:defRPr>
                      </a:lvl1pPr>
                      <a:lvl2pPr marL="457200" algn="l" defTabSz="914400" rtl="0" eaLnBrk="1" latinLnBrk="0" hangingPunct="1">
                        <a:defRPr sz="1800" kern="1200">
                          <a:solidFill>
                            <a:schemeClr val="dk1"/>
                          </a:solidFill>
                        </a:defRPr>
                      </a:lvl2pPr>
                      <a:lvl3pPr marL="914400" algn="l" defTabSz="914400" rtl="0" eaLnBrk="1" latinLnBrk="0" hangingPunct="1">
                        <a:defRPr sz="1800" kern="1200">
                          <a:solidFill>
                            <a:schemeClr val="dk1"/>
                          </a:solidFill>
                        </a:defRPr>
                      </a:lvl3pPr>
                      <a:lvl4pPr marL="1371600" algn="l" defTabSz="914400" rtl="0" eaLnBrk="1" latinLnBrk="0" hangingPunct="1">
                        <a:defRPr sz="1800" kern="1200">
                          <a:solidFill>
                            <a:schemeClr val="dk1"/>
                          </a:solidFill>
                        </a:defRPr>
                      </a:lvl4pPr>
                      <a:lvl5pPr marL="1828800" algn="l" defTabSz="914400" rtl="0" eaLnBrk="1" latinLnBrk="0" hangingPunct="1">
                        <a:defRPr sz="1800" kern="1200">
                          <a:solidFill>
                            <a:schemeClr val="dk1"/>
                          </a:solidFill>
                        </a:defRPr>
                      </a:lvl5pPr>
                      <a:lvl6pPr marL="2286000" algn="l" defTabSz="914400" rtl="0" eaLnBrk="1" latinLnBrk="0" hangingPunct="1">
                        <a:defRPr sz="1800" kern="1200">
                          <a:solidFill>
                            <a:schemeClr val="dk1"/>
                          </a:solidFill>
                        </a:defRPr>
                      </a:lvl6pPr>
                      <a:lvl7pPr marL="2743200" algn="l" defTabSz="914400" rtl="0" eaLnBrk="1" latinLnBrk="0" hangingPunct="1">
                        <a:defRPr sz="1800" kern="1200">
                          <a:solidFill>
                            <a:schemeClr val="dk1"/>
                          </a:solidFill>
                        </a:defRPr>
                      </a:lvl7pPr>
                      <a:lvl8pPr marL="3200400" algn="l" defTabSz="914400" rtl="0" eaLnBrk="1" latinLnBrk="0" hangingPunct="1">
                        <a:defRPr sz="1800" kern="1200">
                          <a:solidFill>
                            <a:schemeClr val="dk1"/>
                          </a:solidFill>
                        </a:defRPr>
                      </a:lvl8pPr>
                      <a:lvl9pPr marL="3657600" algn="l" defTabSz="914400" rtl="0" eaLnBrk="1" latinLnBrk="0" hangingPunct="1">
                        <a:defRPr sz="1800" kern="1200">
                          <a:solidFill>
                            <a:schemeClr val="dk1"/>
                          </a:solidFill>
                        </a:defRPr>
                      </a:lvl9pPr>
                    </a:lstStyle>
                    <a:p>
                      <a:pPr algn="l">
                        <a:lnSpc>
                          <a:spcPct val="107000"/>
                        </a:lnSpc>
                        <a:spcAft>
                          <a:spcPts val="800"/>
                        </a:spcAft>
                      </a:pPr>
                      <a:r>
                        <a:rPr lang="en-GB" sz="1100" dirty="0">
                          <a:solidFill>
                            <a:schemeClr val="bg1"/>
                          </a:solidFill>
                          <a:effectLst/>
                          <a:latin typeface="Comic Sans MS" panose="030F0702030302020204" pitchFamily="66" charset="0"/>
                        </a:rPr>
                        <a:t>This follows on from: </a:t>
                      </a: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rgbClr val="3D8EB3"/>
                    </a:solidFill>
                  </a:tcPr>
                </a:tc>
                <a:tc>
                  <a:txBody>
                    <a:bodyPr/>
                    <a:lstStyle>
                      <a:lvl1pPr marL="0" algn="l" defTabSz="914400" rtl="0" eaLnBrk="1" latinLnBrk="0" hangingPunct="1">
                        <a:defRPr sz="1800" kern="1200">
                          <a:solidFill>
                            <a:schemeClr val="dk1"/>
                          </a:solidFill>
                        </a:defRPr>
                      </a:lvl1pPr>
                      <a:lvl2pPr marL="457200" algn="l" defTabSz="914400" rtl="0" eaLnBrk="1" latinLnBrk="0" hangingPunct="1">
                        <a:defRPr sz="1800" kern="1200">
                          <a:solidFill>
                            <a:schemeClr val="dk1"/>
                          </a:solidFill>
                        </a:defRPr>
                      </a:lvl2pPr>
                      <a:lvl3pPr marL="914400" algn="l" defTabSz="914400" rtl="0" eaLnBrk="1" latinLnBrk="0" hangingPunct="1">
                        <a:defRPr sz="1800" kern="1200">
                          <a:solidFill>
                            <a:schemeClr val="dk1"/>
                          </a:solidFill>
                        </a:defRPr>
                      </a:lvl3pPr>
                      <a:lvl4pPr marL="1371600" algn="l" defTabSz="914400" rtl="0" eaLnBrk="1" latinLnBrk="0" hangingPunct="1">
                        <a:defRPr sz="1800" kern="1200">
                          <a:solidFill>
                            <a:schemeClr val="dk1"/>
                          </a:solidFill>
                        </a:defRPr>
                      </a:lvl4pPr>
                      <a:lvl5pPr marL="1828800" algn="l" defTabSz="914400" rtl="0" eaLnBrk="1" latinLnBrk="0" hangingPunct="1">
                        <a:defRPr sz="1800" kern="1200">
                          <a:solidFill>
                            <a:schemeClr val="dk1"/>
                          </a:solidFill>
                        </a:defRPr>
                      </a:lvl5pPr>
                      <a:lvl6pPr marL="2286000" algn="l" defTabSz="914400" rtl="0" eaLnBrk="1" latinLnBrk="0" hangingPunct="1">
                        <a:defRPr sz="1800" kern="1200">
                          <a:solidFill>
                            <a:schemeClr val="dk1"/>
                          </a:solidFill>
                        </a:defRPr>
                      </a:lvl6pPr>
                      <a:lvl7pPr marL="2743200" algn="l" defTabSz="914400" rtl="0" eaLnBrk="1" latinLnBrk="0" hangingPunct="1">
                        <a:defRPr sz="1800" kern="1200">
                          <a:solidFill>
                            <a:schemeClr val="dk1"/>
                          </a:solidFill>
                        </a:defRPr>
                      </a:lvl7pPr>
                      <a:lvl8pPr marL="3200400" algn="l" defTabSz="914400" rtl="0" eaLnBrk="1" latinLnBrk="0" hangingPunct="1">
                        <a:defRPr sz="1800" kern="1200">
                          <a:solidFill>
                            <a:schemeClr val="dk1"/>
                          </a:solidFill>
                        </a:defRPr>
                      </a:lvl8pPr>
                      <a:lvl9pPr marL="3657600" algn="l" defTabSz="914400" rtl="0" eaLnBrk="1" latinLnBrk="0" hangingPunct="1">
                        <a:defRPr sz="1800" kern="1200">
                          <a:solidFill>
                            <a:schemeClr val="dk1"/>
                          </a:solidFill>
                        </a:defRPr>
                      </a:lvl9pPr>
                    </a:lstStyle>
                    <a:p>
                      <a:pPr algn="l">
                        <a:lnSpc>
                          <a:spcPct val="107000"/>
                        </a:lnSpc>
                        <a:spcAft>
                          <a:spcPts val="800"/>
                        </a:spcAft>
                      </a:pPr>
                      <a:r>
                        <a:rPr lang="en-GB" sz="1100" dirty="0">
                          <a:solidFill>
                            <a:schemeClr val="bg1"/>
                          </a:solidFill>
                          <a:effectLst/>
                          <a:latin typeface="Comic Sans MS" panose="030F0702030302020204" pitchFamily="66" charset="0"/>
                        </a:rPr>
                        <a:t>This leads to: </a:t>
                      </a:r>
                      <a:endParaRPr lang="en-GB" sz="1100"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rgbClr val="3D8EB3"/>
                    </a:solidFill>
                  </a:tcPr>
                </a:tc>
                <a:extLst>
                  <a:ext uri="{0D108BD9-81ED-4DB2-BD59-A6C34878D82A}">
                    <a16:rowId xmlns:a16="http://schemas.microsoft.com/office/drawing/2014/main" val="648764523"/>
                  </a:ext>
                </a:extLst>
              </a:tr>
              <a:tr h="615262">
                <a:tc>
                  <a:txBody>
                    <a:bodyPr/>
                    <a:lstStyle>
                      <a:lvl1pPr marL="0" algn="l" defTabSz="914400" rtl="0" eaLnBrk="1" latinLnBrk="0" hangingPunct="1">
                        <a:defRPr sz="1800" kern="1200">
                          <a:solidFill>
                            <a:schemeClr val="dk1"/>
                          </a:solidFill>
                        </a:defRPr>
                      </a:lvl1pPr>
                      <a:lvl2pPr marL="457200" algn="l" defTabSz="914400" rtl="0" eaLnBrk="1" latinLnBrk="0" hangingPunct="1">
                        <a:defRPr sz="1800" kern="1200">
                          <a:solidFill>
                            <a:schemeClr val="dk1"/>
                          </a:solidFill>
                        </a:defRPr>
                      </a:lvl2pPr>
                      <a:lvl3pPr marL="914400" algn="l" defTabSz="914400" rtl="0" eaLnBrk="1" latinLnBrk="0" hangingPunct="1">
                        <a:defRPr sz="1800" kern="1200">
                          <a:solidFill>
                            <a:schemeClr val="dk1"/>
                          </a:solidFill>
                        </a:defRPr>
                      </a:lvl3pPr>
                      <a:lvl4pPr marL="1371600" algn="l" defTabSz="914400" rtl="0" eaLnBrk="1" latinLnBrk="0" hangingPunct="1">
                        <a:defRPr sz="1800" kern="1200">
                          <a:solidFill>
                            <a:schemeClr val="dk1"/>
                          </a:solidFill>
                        </a:defRPr>
                      </a:lvl4pPr>
                      <a:lvl5pPr marL="1828800" algn="l" defTabSz="914400" rtl="0" eaLnBrk="1" latinLnBrk="0" hangingPunct="1">
                        <a:defRPr sz="1800" kern="1200">
                          <a:solidFill>
                            <a:schemeClr val="dk1"/>
                          </a:solidFill>
                        </a:defRPr>
                      </a:lvl5pPr>
                      <a:lvl6pPr marL="2286000" algn="l" defTabSz="914400" rtl="0" eaLnBrk="1" latinLnBrk="0" hangingPunct="1">
                        <a:defRPr sz="1800" kern="1200">
                          <a:solidFill>
                            <a:schemeClr val="dk1"/>
                          </a:solidFill>
                        </a:defRPr>
                      </a:lvl6pPr>
                      <a:lvl7pPr marL="2743200" algn="l" defTabSz="914400" rtl="0" eaLnBrk="1" latinLnBrk="0" hangingPunct="1">
                        <a:defRPr sz="1800" kern="1200">
                          <a:solidFill>
                            <a:schemeClr val="dk1"/>
                          </a:solidFill>
                        </a:defRPr>
                      </a:lvl7pPr>
                      <a:lvl8pPr marL="3200400" algn="l" defTabSz="914400" rtl="0" eaLnBrk="1" latinLnBrk="0" hangingPunct="1">
                        <a:defRPr sz="1800" kern="1200">
                          <a:solidFill>
                            <a:schemeClr val="dk1"/>
                          </a:solidFill>
                        </a:defRPr>
                      </a:lvl8pPr>
                      <a:lvl9pPr marL="3657600" algn="l" defTabSz="914400" rtl="0" eaLnBrk="1" latinLnBrk="0" hangingPunct="1">
                        <a:defRPr sz="1800" kern="1200">
                          <a:solidFill>
                            <a:schemeClr val="dk1"/>
                          </a:solidFill>
                        </a:defRPr>
                      </a:lvl9pPr>
                    </a:lstStyle>
                    <a:p>
                      <a:pPr algn="l">
                        <a:lnSpc>
                          <a:spcPct val="107000"/>
                        </a:lnSpc>
                        <a:spcAft>
                          <a:spcPts val="800"/>
                        </a:spcAft>
                      </a:pPr>
                      <a:r>
                        <a:rPr lang="en-GB" sz="1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Vocabulary: </a:t>
                      </a:r>
                      <a:r>
                        <a:rPr lang="en-GB" sz="1100" kern="1200" dirty="0">
                          <a:solidFill>
                            <a:schemeClr val="tx1"/>
                          </a:solidFill>
                          <a:effectLst/>
                          <a:latin typeface="Comic Sans MS" panose="030F0702030302020204" pitchFamily="66" charset="0"/>
                          <a:ea typeface="Calibri" panose="020F0502020204030204" pitchFamily="34" charset="0"/>
                          <a:cs typeface="Calibri" panose="020F0502020204030204" pitchFamily="34" charset="0"/>
                        </a:rPr>
                        <a:t>Daily Life </a:t>
                      </a:r>
                    </a:p>
                    <a:p>
                      <a:pPr>
                        <a:lnSpc>
                          <a:spcPct val="107000"/>
                        </a:lnSpc>
                        <a:spcAft>
                          <a:spcPts val="800"/>
                        </a:spcAft>
                      </a:pPr>
                      <a:r>
                        <a:rPr lang="en-GB" sz="1100" kern="1200" dirty="0">
                          <a:solidFill>
                            <a:schemeClr val="tx1"/>
                          </a:solidFill>
                          <a:effectLst/>
                          <a:latin typeface="Comic Sans MS" panose="030F0702030302020204" pitchFamily="66" charset="0"/>
                          <a:ea typeface="Calibri" panose="020F0502020204030204" pitchFamily="34" charset="0"/>
                          <a:cs typeface="Calibri" panose="020F0502020204030204" pitchFamily="34" charset="0"/>
                        </a:rPr>
                        <a:t>Year 4 Unit 3 – The Café </a:t>
                      </a:r>
                      <a:endParaRPr lang="en-GB" sz="1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defRPr>
                      </a:lvl1pPr>
                      <a:lvl2pPr marL="457200" algn="l" defTabSz="914400" rtl="0" eaLnBrk="1" latinLnBrk="0" hangingPunct="1">
                        <a:defRPr sz="1800" kern="1200">
                          <a:solidFill>
                            <a:schemeClr val="dk1"/>
                          </a:solidFill>
                        </a:defRPr>
                      </a:lvl2pPr>
                      <a:lvl3pPr marL="914400" algn="l" defTabSz="914400" rtl="0" eaLnBrk="1" latinLnBrk="0" hangingPunct="1">
                        <a:defRPr sz="1800" kern="1200">
                          <a:solidFill>
                            <a:schemeClr val="dk1"/>
                          </a:solidFill>
                        </a:defRPr>
                      </a:lvl3pPr>
                      <a:lvl4pPr marL="1371600" algn="l" defTabSz="914400" rtl="0" eaLnBrk="1" latinLnBrk="0" hangingPunct="1">
                        <a:defRPr sz="1800" kern="1200">
                          <a:solidFill>
                            <a:schemeClr val="dk1"/>
                          </a:solidFill>
                        </a:defRPr>
                      </a:lvl4pPr>
                      <a:lvl5pPr marL="1828800" algn="l" defTabSz="914400" rtl="0" eaLnBrk="1" latinLnBrk="0" hangingPunct="1">
                        <a:defRPr sz="1800" kern="1200">
                          <a:solidFill>
                            <a:schemeClr val="dk1"/>
                          </a:solidFill>
                        </a:defRPr>
                      </a:lvl5pPr>
                      <a:lvl6pPr marL="2286000" algn="l" defTabSz="914400" rtl="0" eaLnBrk="1" latinLnBrk="0" hangingPunct="1">
                        <a:defRPr sz="1800" kern="1200">
                          <a:solidFill>
                            <a:schemeClr val="dk1"/>
                          </a:solidFill>
                        </a:defRPr>
                      </a:lvl6pPr>
                      <a:lvl7pPr marL="2743200" algn="l" defTabSz="914400" rtl="0" eaLnBrk="1" latinLnBrk="0" hangingPunct="1">
                        <a:defRPr sz="1800" kern="1200">
                          <a:solidFill>
                            <a:schemeClr val="dk1"/>
                          </a:solidFill>
                        </a:defRPr>
                      </a:lvl7pPr>
                      <a:lvl8pPr marL="3200400" algn="l" defTabSz="914400" rtl="0" eaLnBrk="1" latinLnBrk="0" hangingPunct="1">
                        <a:defRPr sz="1800" kern="1200">
                          <a:solidFill>
                            <a:schemeClr val="dk1"/>
                          </a:solidFill>
                        </a:defRPr>
                      </a:lvl8pPr>
                      <a:lvl9pPr marL="3657600" algn="l" defTabSz="914400" rtl="0" eaLnBrk="1" latinLnBrk="0" hangingPunct="1">
                        <a:defRPr sz="1800" kern="1200">
                          <a:solidFill>
                            <a:schemeClr val="dk1"/>
                          </a:solidFill>
                        </a:defRPr>
                      </a:lvl9p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rPr>
                        <a:t>Vocabulary: </a:t>
                      </a:r>
                      <a:r>
                        <a:rPr kumimoji="0" lang="en-GB" sz="11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Calibri" panose="020F0502020204030204" pitchFamily="34" charset="0"/>
                        </a:rPr>
                        <a:t>The World Around them </a:t>
                      </a: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Calibri" panose="020F0502020204030204" pitchFamily="34" charset="0"/>
                        </a:rPr>
                        <a:t>Year 6 Spring Term – My dream house. </a:t>
                      </a:r>
                      <a:endParaRPr kumimoji="0" lang="en-GB" sz="11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56776059"/>
                  </a:ext>
                </a:extLst>
              </a:tr>
              <a:tr h="1007789">
                <a:tc>
                  <a:txBody>
                    <a:bodyPr/>
                    <a:lstStyle>
                      <a:lvl1pPr marL="0" algn="l" defTabSz="914400" rtl="0" eaLnBrk="1" latinLnBrk="0" hangingPunct="1">
                        <a:defRPr sz="1800" kern="1200">
                          <a:solidFill>
                            <a:schemeClr val="dk1"/>
                          </a:solidFill>
                        </a:defRPr>
                      </a:lvl1pPr>
                      <a:lvl2pPr marL="457200" algn="l" defTabSz="914400" rtl="0" eaLnBrk="1" latinLnBrk="0" hangingPunct="1">
                        <a:defRPr sz="1800" kern="1200">
                          <a:solidFill>
                            <a:schemeClr val="dk1"/>
                          </a:solidFill>
                        </a:defRPr>
                      </a:lvl2pPr>
                      <a:lvl3pPr marL="914400" algn="l" defTabSz="914400" rtl="0" eaLnBrk="1" latinLnBrk="0" hangingPunct="1">
                        <a:defRPr sz="1800" kern="1200">
                          <a:solidFill>
                            <a:schemeClr val="dk1"/>
                          </a:solidFill>
                        </a:defRPr>
                      </a:lvl3pPr>
                      <a:lvl4pPr marL="1371600" algn="l" defTabSz="914400" rtl="0" eaLnBrk="1" latinLnBrk="0" hangingPunct="1">
                        <a:defRPr sz="1800" kern="1200">
                          <a:solidFill>
                            <a:schemeClr val="dk1"/>
                          </a:solidFill>
                        </a:defRPr>
                      </a:lvl4pPr>
                      <a:lvl5pPr marL="1828800" algn="l" defTabSz="914400" rtl="0" eaLnBrk="1" latinLnBrk="0" hangingPunct="1">
                        <a:defRPr sz="1800" kern="1200">
                          <a:solidFill>
                            <a:schemeClr val="dk1"/>
                          </a:solidFill>
                        </a:defRPr>
                      </a:lvl5pPr>
                      <a:lvl6pPr marL="2286000" algn="l" defTabSz="914400" rtl="0" eaLnBrk="1" latinLnBrk="0" hangingPunct="1">
                        <a:defRPr sz="1800" kern="1200">
                          <a:solidFill>
                            <a:schemeClr val="dk1"/>
                          </a:solidFill>
                        </a:defRPr>
                      </a:lvl6pPr>
                      <a:lvl7pPr marL="2743200" algn="l" defTabSz="914400" rtl="0" eaLnBrk="1" latinLnBrk="0" hangingPunct="1">
                        <a:defRPr sz="1800" kern="1200">
                          <a:solidFill>
                            <a:schemeClr val="dk1"/>
                          </a:solidFill>
                        </a:defRPr>
                      </a:lvl7pPr>
                      <a:lvl8pPr marL="3200400" algn="l" defTabSz="914400" rtl="0" eaLnBrk="1" latinLnBrk="0" hangingPunct="1">
                        <a:defRPr sz="1800" kern="1200">
                          <a:solidFill>
                            <a:schemeClr val="dk1"/>
                          </a:solidFill>
                        </a:defRPr>
                      </a:lvl8pPr>
                      <a:lvl9pPr marL="3657600" algn="l" defTabSz="914400" rtl="0" eaLnBrk="1" latinLnBrk="0" hangingPunct="1">
                        <a:defRPr sz="1800" kern="1200">
                          <a:solidFill>
                            <a:schemeClr val="dk1"/>
                          </a:solidFill>
                        </a:defRPr>
                      </a:lvl9pPr>
                    </a:lstStyle>
                    <a:p>
                      <a:pPr marL="0" lvl="0" indent="0">
                        <a:lnSpc>
                          <a:spcPct val="107000"/>
                        </a:lnSpc>
                        <a:spcAft>
                          <a:spcPts val="800"/>
                        </a:spcAft>
                        <a:buFont typeface="Symbol" panose="05050102010706020507" pitchFamily="18" charset="2"/>
                        <a:buNone/>
                      </a:pPr>
                      <a:r>
                        <a:rPr lang="en-GB" sz="1100" b="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Grammar</a:t>
                      </a:r>
                    </a:p>
                    <a:p>
                      <a:pPr marL="171450" lvl="0" indent="-171450">
                        <a:lnSpc>
                          <a:spcPct val="107000"/>
                        </a:lnSpc>
                        <a:spcAft>
                          <a:spcPts val="800"/>
                        </a:spcAft>
                        <a:buFont typeface="Arial" panose="020B0604020202020204" pitchFamily="34" charset="0"/>
                        <a:buChar char="•"/>
                      </a:pPr>
                      <a:r>
                        <a:rPr lang="en-GB" sz="1100" b="0" kern="100" dirty="0">
                          <a:effectLst/>
                          <a:latin typeface="Comic Sans MS" panose="030F0702030302020204" pitchFamily="66" charset="0"/>
                          <a:ea typeface="Aptos" panose="020B0004020202020204" pitchFamily="34" charset="0"/>
                          <a:cs typeface="Times New Roman" panose="02020603050405020304" pitchFamily="18" charset="0"/>
                        </a:rPr>
                        <a:t>Year 4 Unit 2: </a:t>
                      </a:r>
                      <a:r>
                        <a:rPr lang="en-GB" sz="1100" b="0" kern="1200" dirty="0">
                          <a:solidFill>
                            <a:srgbClr val="000000"/>
                          </a:solidFill>
                          <a:effectLst/>
                          <a:latin typeface="Comic Sans MS" panose="030F0702030302020204" pitchFamily="66" charset="0"/>
                          <a:ea typeface="Calibri" panose="020F0502020204030204" pitchFamily="34" charset="0"/>
                          <a:cs typeface="Calibri" panose="020F0502020204030204" pitchFamily="34" charset="0"/>
                        </a:rPr>
                        <a:t>To know that in Spanish the adjective comes after the noun in a sentence and that is different to English</a:t>
                      </a:r>
                      <a:r>
                        <a:rPr lang="en-GB" sz="1100" b="0" kern="1200" dirty="0">
                          <a:solidFill>
                            <a:srgbClr val="000000"/>
                          </a:solidFill>
                          <a:effectLst/>
                          <a:latin typeface="SassoonCRInfant" panose="02010503020300020003" pitchFamily="2" charset="0"/>
                          <a:ea typeface="Calibri" panose="020F0502020204030204" pitchFamily="34" charset="0"/>
                          <a:cs typeface="Calibri" panose="020F0502020204030204" pitchFamily="34" charset="0"/>
                        </a:rPr>
                        <a:t>.                                          </a:t>
                      </a:r>
                      <a:r>
                        <a:rPr lang="en-GB" sz="1100" b="1" kern="1200" dirty="0">
                          <a:solidFill>
                            <a:srgbClr val="000000"/>
                          </a:solidFill>
                          <a:effectLst/>
                          <a:latin typeface="SassoonCRInfant" panose="02010503020300020003" pitchFamily="2" charset="0"/>
                          <a:ea typeface="Calibri" panose="020F0502020204030204" pitchFamily="34" charset="0"/>
                          <a:cs typeface="Calibri" panose="020F0502020204030204" pitchFamily="34" charset="0"/>
                        </a:rPr>
                        <a:t>      </a:t>
                      </a:r>
                      <a:endParaRPr lang="en-GB" sz="1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endParaRPr lang="en-GB" sz="1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defRPr>
                      </a:lvl1pPr>
                      <a:lvl2pPr marL="457200" algn="l" defTabSz="914400" rtl="0" eaLnBrk="1" latinLnBrk="0" hangingPunct="1">
                        <a:defRPr sz="1800" kern="1200">
                          <a:solidFill>
                            <a:schemeClr val="dk1"/>
                          </a:solidFill>
                        </a:defRPr>
                      </a:lvl2pPr>
                      <a:lvl3pPr marL="914400" algn="l" defTabSz="914400" rtl="0" eaLnBrk="1" latinLnBrk="0" hangingPunct="1">
                        <a:defRPr sz="1800" kern="1200">
                          <a:solidFill>
                            <a:schemeClr val="dk1"/>
                          </a:solidFill>
                        </a:defRPr>
                      </a:lvl3pPr>
                      <a:lvl4pPr marL="1371600" algn="l" defTabSz="914400" rtl="0" eaLnBrk="1" latinLnBrk="0" hangingPunct="1">
                        <a:defRPr sz="1800" kern="1200">
                          <a:solidFill>
                            <a:schemeClr val="dk1"/>
                          </a:solidFill>
                        </a:defRPr>
                      </a:lvl4pPr>
                      <a:lvl5pPr marL="1828800" algn="l" defTabSz="914400" rtl="0" eaLnBrk="1" latinLnBrk="0" hangingPunct="1">
                        <a:defRPr sz="1800" kern="1200">
                          <a:solidFill>
                            <a:schemeClr val="dk1"/>
                          </a:solidFill>
                        </a:defRPr>
                      </a:lvl5pPr>
                      <a:lvl6pPr marL="2286000" algn="l" defTabSz="914400" rtl="0" eaLnBrk="1" latinLnBrk="0" hangingPunct="1">
                        <a:defRPr sz="1800" kern="1200">
                          <a:solidFill>
                            <a:schemeClr val="dk1"/>
                          </a:solidFill>
                        </a:defRPr>
                      </a:lvl6pPr>
                      <a:lvl7pPr marL="2743200" algn="l" defTabSz="914400" rtl="0" eaLnBrk="1" latinLnBrk="0" hangingPunct="1">
                        <a:defRPr sz="1800" kern="1200">
                          <a:solidFill>
                            <a:schemeClr val="dk1"/>
                          </a:solidFill>
                        </a:defRPr>
                      </a:lvl7pPr>
                      <a:lvl8pPr marL="3200400" algn="l" defTabSz="914400" rtl="0" eaLnBrk="1" latinLnBrk="0" hangingPunct="1">
                        <a:defRPr sz="1800" kern="1200">
                          <a:solidFill>
                            <a:schemeClr val="dk1"/>
                          </a:solidFill>
                        </a:defRPr>
                      </a:lvl8pPr>
                      <a:lvl9pPr marL="3657600" algn="l" defTabSz="914400" rtl="0" eaLnBrk="1" latinLnBrk="0" hangingPunct="1">
                        <a:defRPr sz="1800" kern="1200">
                          <a:solidFill>
                            <a:schemeClr val="dk1"/>
                          </a:solidFill>
                        </a:defRPr>
                      </a:lvl9pPr>
                    </a:lstStyle>
                    <a:p>
                      <a:pPr marL="0" marR="0" lvl="0" indent="0" algn="l" defTabSz="914400" rtl="0" eaLnBrk="1" fontAlgn="auto" latinLnBrk="0" hangingPunct="1">
                        <a:lnSpc>
                          <a:spcPct val="107000"/>
                        </a:lnSpc>
                        <a:spcBef>
                          <a:spcPts val="0"/>
                        </a:spcBef>
                        <a:spcAft>
                          <a:spcPts val="800"/>
                        </a:spcAft>
                        <a:buClrTx/>
                        <a:buSzTx/>
                        <a:buFontTx/>
                        <a:buNone/>
                        <a:tabLst/>
                        <a:defRPr/>
                      </a:pPr>
                      <a:r>
                        <a:rPr lang="en-GB" sz="1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Grammar </a:t>
                      </a:r>
                    </a:p>
                    <a:p>
                      <a:pPr>
                        <a:lnSpc>
                          <a:spcPct val="107000"/>
                        </a:lnSpc>
                        <a:spcAft>
                          <a:spcPts val="800"/>
                        </a:spcAft>
                      </a:pPr>
                      <a:r>
                        <a:rPr lang="en-GB" sz="1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Year 6  - </a:t>
                      </a:r>
                      <a:r>
                        <a:rPr lang="en-GB" sz="1100" dirty="0">
                          <a:effectLst/>
                          <a:latin typeface="Comic Sans MS" panose="030F0702030302020204" pitchFamily="66" charset="0"/>
                          <a:ea typeface="Calibri" panose="020F0502020204030204" pitchFamily="34" charset="0"/>
                          <a:cs typeface="Calibri" panose="020F0502020204030204" pitchFamily="34" charset="0"/>
                        </a:rPr>
                        <a:t>To create grammatically correct sentences using adjectives, nouns, plurals and conjunctions. </a:t>
                      </a:r>
                      <a:endParaRPr lang="en-GB" sz="11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endParaRPr lang="en-GB" sz="1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01807480"/>
                  </a:ext>
                </a:extLst>
              </a:tr>
            </a:tbl>
          </a:graphicData>
        </a:graphic>
      </p:graphicFrame>
    </p:spTree>
    <p:extLst>
      <p:ext uri="{BB962C8B-B14F-4D97-AF65-F5344CB8AC3E}">
        <p14:creationId xmlns:p14="http://schemas.microsoft.com/office/powerpoint/2010/main" val="9425251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EF9F3BA4-EAC7-8FF7-5DE3-F9EF05434110}"/>
              </a:ext>
            </a:extLst>
          </p:cNvPr>
          <p:cNvGraphicFramePr>
            <a:graphicFrameLocks noGrp="1"/>
          </p:cNvGraphicFramePr>
          <p:nvPr>
            <p:extLst>
              <p:ext uri="{D42A27DB-BD31-4B8C-83A1-F6EECF244321}">
                <p14:modId xmlns:p14="http://schemas.microsoft.com/office/powerpoint/2010/main" val="874090489"/>
              </p:ext>
            </p:extLst>
          </p:nvPr>
        </p:nvGraphicFramePr>
        <p:xfrm>
          <a:off x="323557" y="154744"/>
          <a:ext cx="11465169" cy="821944"/>
        </p:xfrm>
        <a:graphic>
          <a:graphicData uri="http://schemas.openxmlformats.org/drawingml/2006/table">
            <a:tbl>
              <a:tblPr firstRow="1" firstCol="1" bandRow="1"/>
              <a:tblGrid>
                <a:gridCol w="3935622">
                  <a:extLst>
                    <a:ext uri="{9D8B030D-6E8A-4147-A177-3AD203B41FA5}">
                      <a16:colId xmlns:a16="http://schemas.microsoft.com/office/drawing/2014/main" val="3968737678"/>
                    </a:ext>
                  </a:extLst>
                </a:gridCol>
                <a:gridCol w="7529547">
                  <a:extLst>
                    <a:ext uri="{9D8B030D-6E8A-4147-A177-3AD203B41FA5}">
                      <a16:colId xmlns:a16="http://schemas.microsoft.com/office/drawing/2014/main" val="2254417770"/>
                    </a:ext>
                  </a:extLst>
                </a:gridCol>
              </a:tblGrid>
              <a:tr h="493842">
                <a:tc gridSpan="2">
                  <a:txBody>
                    <a:bodyPr/>
                    <a:lstStyle/>
                    <a:p>
                      <a:pPr algn="ctr" fontAlgn="t">
                        <a:lnSpc>
                          <a:spcPct val="107000"/>
                        </a:lnSpc>
                        <a:spcBef>
                          <a:spcPts val="0"/>
                        </a:spcBef>
                        <a:spcAft>
                          <a:spcPts val="800"/>
                        </a:spcAft>
                      </a:pPr>
                      <a:r>
                        <a:rPr lang="en-GB" sz="1600" b="0" i="0" u="none" strike="noStrike"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Lyppard Grange Primary School</a:t>
                      </a:r>
                      <a:r>
                        <a:rPr lang="en-GB" sz="1600" b="0" i="0" u="none" strike="noStrike" dirty="0">
                          <a:solidFill>
                            <a:schemeClr val="tx1"/>
                          </a:solidFill>
                          <a:effectLst/>
                          <a:latin typeface="Comic Sans MS" panose="030F0702030302020204" pitchFamily="66" charset="0"/>
                          <a:ea typeface="+mn-ea"/>
                          <a:cs typeface="+mn-cs"/>
                        </a:rPr>
                        <a:t>: </a:t>
                      </a:r>
                      <a:r>
                        <a:rPr lang="en-GB" sz="1600" b="0" i="0" u="none" strike="noStrike"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Spanish Knowledge Organiser</a:t>
                      </a:r>
                      <a:endParaRPr lang="en-GB" sz="1600" b="0" i="0" u="none" strike="noStrike" dirty="0">
                        <a:effectLst/>
                        <a:latin typeface="Comic Sans MS" panose="030F0702030302020204" pitchFamily="66" charset="0"/>
                      </a:endParaRPr>
                    </a:p>
                  </a:txBody>
                  <a:tcPr marL="188595" marR="188595" marT="94298" marB="94298">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D41AF"/>
                    </a:solidFill>
                  </a:tcPr>
                </a:tc>
                <a:tc hMerge="1">
                  <a:txBody>
                    <a:bodyPr/>
                    <a:lstStyle/>
                    <a:p>
                      <a:endParaRPr lang="en-GB"/>
                    </a:p>
                  </a:txBody>
                  <a:tcPr/>
                </a:tc>
                <a:extLst>
                  <a:ext uri="{0D108BD9-81ED-4DB2-BD59-A6C34878D82A}">
                    <a16:rowId xmlns:a16="http://schemas.microsoft.com/office/drawing/2014/main" val="373292799"/>
                  </a:ext>
                </a:extLst>
              </a:tr>
              <a:tr h="328102">
                <a:tc>
                  <a:txBody>
                    <a:bodyPr/>
                    <a:lstStyle/>
                    <a:p>
                      <a:pPr algn="ctr" fontAlgn="t">
                        <a:lnSpc>
                          <a:spcPct val="107000"/>
                        </a:lnSpc>
                        <a:spcBef>
                          <a:spcPts val="0"/>
                        </a:spcBef>
                        <a:spcAft>
                          <a:spcPts val="800"/>
                        </a:spcAft>
                      </a:pPr>
                      <a:r>
                        <a:rPr lang="en-GB" sz="1600" b="0" i="0" u="none" strike="noStrike"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Year 5: Autumn Term </a:t>
                      </a:r>
                      <a:endParaRPr lang="en-GB" sz="1600" b="0" i="0" u="none" strike="noStrike" dirty="0">
                        <a:effectLst/>
                        <a:latin typeface="Comic Sans MS" panose="030F0702030302020204" pitchFamily="66" charset="0"/>
                      </a:endParaRPr>
                    </a:p>
                  </a:txBody>
                  <a:tcPr marL="141446" marR="141446" marT="1964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D41AF"/>
                    </a:solidFill>
                  </a:tcPr>
                </a:tc>
                <a:tc>
                  <a:txBody>
                    <a:bodyPr/>
                    <a:lstStyle/>
                    <a:p>
                      <a:pPr marL="0" marR="0" lvl="0" indent="0" algn="ctr" defTabSz="914400" rtl="0" eaLnBrk="1" fontAlgn="t" latinLnBrk="0" hangingPunct="1">
                        <a:lnSpc>
                          <a:spcPct val="107000"/>
                        </a:lnSpc>
                        <a:spcBef>
                          <a:spcPts val="0"/>
                        </a:spcBef>
                        <a:spcAft>
                          <a:spcPts val="800"/>
                        </a:spcAft>
                        <a:buClrTx/>
                        <a:buSzTx/>
                        <a:buFontTx/>
                        <a:buNone/>
                        <a:tabLst/>
                        <a:defRPr/>
                      </a:pPr>
                      <a:r>
                        <a:rPr kumimoji="0" lang="en-GB" sz="1600" b="0" i="0" u="none" strike="noStrike" kern="1200" cap="none" spc="0" normalizeH="0" baseline="0" noProof="0" dirty="0">
                          <a:ln>
                            <a:noFill/>
                          </a:ln>
                          <a:solidFill>
                            <a:srgbClr val="000000"/>
                          </a:solidFill>
                          <a:effectLst/>
                          <a:uLnTx/>
                          <a:uFillTx/>
                          <a:latin typeface="Comic Sans MS" panose="030F0702030302020204" pitchFamily="66" charset="0"/>
                          <a:ea typeface="+mn-ea"/>
                          <a:cs typeface="Times New Roman" panose="02020603050405020304" pitchFamily="18" charset="0"/>
                        </a:rPr>
                        <a:t>Mi </a:t>
                      </a:r>
                      <a:r>
                        <a:rPr kumimoji="0" lang="en-GB" sz="1600" b="0" i="0" u="none" strike="noStrike" kern="1200" cap="none" spc="0" normalizeH="0" baseline="0" noProof="0" dirty="0" err="1">
                          <a:ln>
                            <a:noFill/>
                          </a:ln>
                          <a:solidFill>
                            <a:srgbClr val="000000"/>
                          </a:solidFill>
                          <a:effectLst/>
                          <a:uLnTx/>
                          <a:uFillTx/>
                          <a:latin typeface="Comic Sans MS" panose="030F0702030302020204" pitchFamily="66" charset="0"/>
                          <a:ea typeface="+mn-ea"/>
                          <a:cs typeface="Times New Roman" panose="02020603050405020304" pitchFamily="18" charset="0"/>
                        </a:rPr>
                        <a:t>passatiempoes</a:t>
                      </a:r>
                      <a:r>
                        <a:rPr kumimoji="0" lang="en-GB" sz="1600" b="0" i="0" u="none" strike="noStrike" kern="1200" cap="none" spc="0" normalizeH="0" baseline="0" noProof="0" dirty="0">
                          <a:ln>
                            <a:noFill/>
                          </a:ln>
                          <a:solidFill>
                            <a:srgbClr val="000000"/>
                          </a:solidFill>
                          <a:effectLst/>
                          <a:uLnTx/>
                          <a:uFillTx/>
                          <a:latin typeface="Comic Sans MS" panose="030F0702030302020204" pitchFamily="66" charset="0"/>
                          <a:ea typeface="+mn-ea"/>
                          <a:cs typeface="Times New Roman" panose="02020603050405020304" pitchFamily="18" charset="0"/>
                        </a:rPr>
                        <a:t> (my Hobbies)</a:t>
                      </a:r>
                    </a:p>
                  </a:txBody>
                  <a:tcPr marL="141446" marR="141446" marT="1964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D41AF"/>
                    </a:solidFill>
                  </a:tcPr>
                </a:tc>
                <a:extLst>
                  <a:ext uri="{0D108BD9-81ED-4DB2-BD59-A6C34878D82A}">
                    <a16:rowId xmlns:a16="http://schemas.microsoft.com/office/drawing/2014/main" val="3876697788"/>
                  </a:ext>
                </a:extLst>
              </a:tr>
            </a:tbl>
          </a:graphicData>
        </a:graphic>
      </p:graphicFrame>
      <p:graphicFrame>
        <p:nvGraphicFramePr>
          <p:cNvPr id="5" name="Table 5">
            <a:extLst>
              <a:ext uri="{FF2B5EF4-FFF2-40B4-BE49-F238E27FC236}">
                <a16:creationId xmlns:a16="http://schemas.microsoft.com/office/drawing/2014/main" id="{C7368DC8-B7E9-653A-632C-1D02860D5990}"/>
              </a:ext>
            </a:extLst>
          </p:cNvPr>
          <p:cNvGraphicFramePr>
            <a:graphicFrameLocks noGrp="1"/>
          </p:cNvGraphicFramePr>
          <p:nvPr>
            <p:extLst>
              <p:ext uri="{D42A27DB-BD31-4B8C-83A1-F6EECF244321}">
                <p14:modId xmlns:p14="http://schemas.microsoft.com/office/powerpoint/2010/main" val="80461182"/>
              </p:ext>
            </p:extLst>
          </p:nvPr>
        </p:nvGraphicFramePr>
        <p:xfrm>
          <a:off x="430237" y="1167064"/>
          <a:ext cx="11331526" cy="5179083"/>
        </p:xfrm>
        <a:graphic>
          <a:graphicData uri="http://schemas.openxmlformats.org/drawingml/2006/table">
            <a:tbl>
              <a:tblPr firstRow="1" bandRow="1">
                <a:tableStyleId>{5C22544A-7EE6-4342-B048-85BDC9FD1C3A}</a:tableStyleId>
              </a:tblPr>
              <a:tblGrid>
                <a:gridCol w="11331526">
                  <a:extLst>
                    <a:ext uri="{9D8B030D-6E8A-4147-A177-3AD203B41FA5}">
                      <a16:colId xmlns:a16="http://schemas.microsoft.com/office/drawing/2014/main" val="1104113210"/>
                    </a:ext>
                  </a:extLst>
                </a:gridCol>
              </a:tblGrid>
              <a:tr h="644828">
                <a:tc>
                  <a:txBody>
                    <a:bodyPr/>
                    <a:lstStyle/>
                    <a:p>
                      <a:pPr algn="ctr"/>
                      <a:r>
                        <a:rPr lang="en-GB" sz="1600" b="0" dirty="0">
                          <a:solidFill>
                            <a:schemeClr val="bg1"/>
                          </a:solidFill>
                          <a:latin typeface="Comic Sans MS" panose="030F0702030302020204" pitchFamily="66" charset="0"/>
                        </a:rPr>
                        <a:t>How to progress through the unit. </a:t>
                      </a:r>
                    </a:p>
                    <a:p>
                      <a:pPr algn="ctr"/>
                      <a:r>
                        <a:rPr lang="en-GB" sz="1200" b="0" dirty="0">
                          <a:solidFill>
                            <a:schemeClr val="bg1"/>
                          </a:solidFill>
                          <a:latin typeface="Comic Sans MS" panose="030F0702030302020204" pitchFamily="66" charset="0"/>
                        </a:rPr>
                        <a:t>*Please ensure there is evidence of each stage in Pink Spanish Books.</a:t>
                      </a:r>
                    </a:p>
                    <a:p>
                      <a:pPr algn="ctr"/>
                      <a:r>
                        <a:rPr lang="en-GB" sz="1200" b="0" dirty="0">
                          <a:solidFill>
                            <a:schemeClr val="bg1"/>
                          </a:solidFill>
                          <a:latin typeface="Comic Sans MS" panose="030F0702030302020204" pitchFamily="66" charset="0"/>
                        </a:rPr>
                        <a:t>*When introducing new vocabulary print off a list and stick it into their books for future use.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D8EB3"/>
                    </a:solidFill>
                  </a:tcPr>
                </a:tc>
                <a:extLst>
                  <a:ext uri="{0D108BD9-81ED-4DB2-BD59-A6C34878D82A}">
                    <a16:rowId xmlns:a16="http://schemas.microsoft.com/office/drawing/2014/main" val="3094921768"/>
                  </a:ext>
                </a:extLst>
              </a:tr>
              <a:tr h="1158588">
                <a:tc>
                  <a:txBody>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1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Step 1: </a:t>
                      </a:r>
                      <a:r>
                        <a:rPr kumimoji="0" lang="en-GB" sz="1100" b="1"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rPr>
                        <a:t>Introduce the children to key vocabulary – they need during the topic. </a:t>
                      </a:r>
                      <a:endParaRPr kumimoji="0" lang="en-GB" sz="1100" b="0" i="0" u="none" strike="noStrike" kern="1200" cap="none" spc="0" normalizeH="0" baseline="0" noProof="0" dirty="0">
                        <a:ln>
                          <a:noFill/>
                        </a:ln>
                        <a:solidFill>
                          <a:srgbClr val="FF0000"/>
                        </a:solidFill>
                        <a:effectLst/>
                        <a:uLnTx/>
                        <a:uFillTx/>
                        <a:latin typeface="Comic Sans MS" panose="030F0702030302020204" pitchFamily="66"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rPr>
                        <a:t>This can be done through songs, games, word searches, listening games, labelling, ICT based activities, drawing and colouring (or anything else you think may </a:t>
                      </a:r>
                      <a:r>
                        <a:rPr kumimoji="0" lang="en-GB" sz="11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Calibri" panose="020F0502020204030204" pitchFamily="34" charset="0"/>
                        </a:rPr>
                        <a:t>make this interesting. This is where you can teach the grammar – focusing on more complex sentence structures - The ending of the adjective is an o if it is a paired with a masculine noun, this changes to an a if it is paired with a feminine noun, if it ends in e it stays as an e. </a:t>
                      </a:r>
                      <a:r>
                        <a:rPr kumimoji="0" lang="en-GB" sz="105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rPr>
                        <a:t>                                                                                                                                    </a:t>
                      </a:r>
                      <a:r>
                        <a:rPr kumimoji="0" lang="en-GB" sz="1100" b="0" i="0" u="none" strike="noStrike" kern="1200" cap="none" spc="0" normalizeH="0" baseline="0" noProof="0" dirty="0">
                          <a:ln>
                            <a:noFill/>
                          </a:ln>
                          <a:solidFill>
                            <a:srgbClr val="FF0000"/>
                          </a:solidFill>
                          <a:effectLst/>
                          <a:uLnTx/>
                          <a:uFillTx/>
                          <a:latin typeface="Comic Sans MS" panose="030F0702030302020204" pitchFamily="66" charset="0"/>
                          <a:ea typeface="Calibri" panose="020F0502020204030204" pitchFamily="34" charset="0"/>
                          <a:cs typeface="Calibri" panose="020F0502020204030204" pitchFamily="34" charset="0"/>
                        </a:rPr>
                        <a:t>*</a:t>
                      </a:r>
                      <a:r>
                        <a:rPr kumimoji="0" lang="en-GB" sz="1100" b="0" i="0" u="none" strike="noStrike" kern="1200" cap="none" spc="0" normalizeH="0" baseline="0" noProof="0" dirty="0">
                          <a:ln>
                            <a:noFill/>
                          </a:ln>
                          <a:solidFill>
                            <a:srgbClr val="FF0000"/>
                          </a:solidFill>
                          <a:effectLst/>
                          <a:uLnTx/>
                          <a:uFillTx/>
                          <a:latin typeface="Comic Sans MS" panose="030F0702030302020204" pitchFamily="66" charset="0"/>
                          <a:ea typeface="Calibri" panose="020F0502020204030204" pitchFamily="34" charset="0"/>
                          <a:cs typeface="+mn-cs"/>
                        </a:rPr>
                        <a:t>/Scheme Link:  Y5 lessons 1-2 </a:t>
                      </a:r>
                      <a:r>
                        <a:rPr kumimoji="0" lang="en-GB" sz="1100" b="0" i="0" u="none" strike="noStrike" kern="1200" cap="none" spc="0" normalizeH="0" baseline="0" noProof="0" dirty="0">
                          <a:ln>
                            <a:noFill/>
                          </a:ln>
                          <a:solidFill>
                            <a:srgbClr val="FF0000"/>
                          </a:solidFill>
                          <a:effectLst/>
                          <a:uLnTx/>
                          <a:uFillTx/>
                          <a:latin typeface="Comic Sans MS" panose="030F0702030302020204" pitchFamily="66" charset="0"/>
                          <a:ea typeface="Calibri" panose="020F0502020204030204" pitchFamily="34" charset="0"/>
                          <a:cs typeface="Calibri" panose="020F0502020204030204" pitchFamily="34" charset="0"/>
                        </a:rPr>
                        <a:t>you will find ideas and resources for this in the folders in PPA room or on staff share subject leader/Spanish/curriculum scheme resources. </a:t>
                      </a:r>
                      <a:endParaRPr kumimoji="0" lang="en-GB" sz="11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140301674"/>
                  </a:ext>
                </a:extLst>
              </a:tr>
              <a:tr h="1065135">
                <a:tc>
                  <a:txBody>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100" b="1"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rPr>
                        <a:t>Step 2:Provide the children with opportunities to read and translate the new material </a:t>
                      </a:r>
                      <a:r>
                        <a:rPr kumimoji="0" lang="en-GB" sz="1100" b="1" i="0" u="sng"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rPr>
                        <a:t>in longer sentences using more complex                                                   sentences with</a:t>
                      </a:r>
                      <a:r>
                        <a:rPr kumimoji="0" lang="en-GB" sz="1100" b="1"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rPr>
                        <a:t> </a:t>
                      </a:r>
                      <a:r>
                        <a:rPr kumimoji="0" lang="en-GB" sz="1100" b="1" i="0" u="sng"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rPr>
                        <a:t>and, so because </a:t>
                      </a:r>
                      <a:r>
                        <a:rPr kumimoji="0" lang="en-GB" sz="1050" b="1" i="0" u="sng"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rPr>
                        <a:t> </a:t>
                      </a:r>
                      <a:r>
                        <a:rPr kumimoji="0" lang="en-GB" sz="11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rPr>
                        <a:t>They should be encouraged to look for familiar words/phrases in order to translate the whole sentence. Teachers will need model simple translation skills and they will need to give the children time to practice their skills using other sentences based on the model used in whole class teaching. </a:t>
                      </a:r>
                      <a:r>
                        <a:rPr kumimoji="0" lang="en-GB" sz="105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rPr>
                        <a:t>                                                  </a:t>
                      </a:r>
                      <a:r>
                        <a:rPr kumimoji="0" lang="en-GB" sz="1100" b="1" i="0" u="none" strike="noStrike" kern="1200" cap="none" spc="0" normalizeH="0" baseline="0" noProof="0" dirty="0">
                          <a:ln>
                            <a:noFill/>
                          </a:ln>
                          <a:solidFill>
                            <a:srgbClr val="FF0000"/>
                          </a:solidFill>
                          <a:effectLst/>
                          <a:uLnTx/>
                          <a:uFillTx/>
                          <a:latin typeface="Comic Sans MS" panose="030F0702030302020204" pitchFamily="66" charset="0"/>
                          <a:ea typeface="Calibri" panose="020F0502020204030204" pitchFamily="34" charset="0"/>
                          <a:cs typeface="Times New Roman" panose="02020603050405020304" pitchFamily="18" charset="0"/>
                        </a:rPr>
                        <a:t>This should be a paragraph describing a high street.                                                                                                                                       </a:t>
                      </a:r>
                      <a:r>
                        <a:rPr kumimoji="0" lang="en-GB" sz="1100" b="0" i="0" u="none" strike="noStrike" kern="1200" cap="none" spc="0" normalizeH="0" baseline="0" noProof="0" dirty="0">
                          <a:ln>
                            <a:noFill/>
                          </a:ln>
                          <a:solidFill>
                            <a:srgbClr val="FF0000"/>
                          </a:solidFill>
                          <a:effectLst/>
                          <a:uLnTx/>
                          <a:uFillTx/>
                          <a:latin typeface="Comic Sans MS" panose="030F0702030302020204" pitchFamily="66" charset="0"/>
                          <a:ea typeface="Calibri" panose="020F0502020204030204" pitchFamily="34" charset="0"/>
                          <a:cs typeface="Calibri" panose="020F0502020204030204" pitchFamily="34" charset="0"/>
                        </a:rPr>
                        <a:t> *</a:t>
                      </a:r>
                      <a:r>
                        <a:rPr kumimoji="0" lang="en-GB" sz="1100" b="0" i="0" u="none" strike="noStrike" kern="1200" cap="none" spc="0" normalizeH="0" baseline="0" noProof="0" dirty="0">
                          <a:ln>
                            <a:noFill/>
                          </a:ln>
                          <a:solidFill>
                            <a:srgbClr val="FF0000"/>
                          </a:solidFill>
                          <a:effectLst/>
                          <a:uLnTx/>
                          <a:uFillTx/>
                          <a:latin typeface="Comic Sans MS" panose="030F0702030302020204" pitchFamily="66" charset="0"/>
                          <a:ea typeface="Calibri" panose="020F0502020204030204" pitchFamily="34" charset="0"/>
                          <a:cs typeface="+mn-cs"/>
                        </a:rPr>
                        <a:t>/Scheme Link:  Y5 lesson 4 </a:t>
                      </a:r>
                      <a:r>
                        <a:rPr kumimoji="0" lang="en-GB" sz="1100" b="0" i="0" u="none" strike="noStrike" kern="1200" cap="none" spc="0" normalizeH="0" baseline="0" noProof="0" dirty="0">
                          <a:ln>
                            <a:noFill/>
                          </a:ln>
                          <a:solidFill>
                            <a:srgbClr val="FF0000"/>
                          </a:solidFill>
                          <a:effectLst/>
                          <a:uLnTx/>
                          <a:uFillTx/>
                          <a:latin typeface="Comic Sans MS" panose="030F0702030302020204" pitchFamily="66" charset="0"/>
                          <a:ea typeface="Calibri" panose="020F0502020204030204" pitchFamily="34" charset="0"/>
                          <a:cs typeface="Calibri" panose="020F0502020204030204" pitchFamily="34" charset="0"/>
                        </a:rPr>
                        <a:t>you will find ideas and resources  to support reading and writing in this unit in the folders in PPA room or on staff share subject leader/Spanish/curriculum scheme resources. </a:t>
                      </a:r>
                      <a:endParaRPr lang="en-GB" sz="1100" b="0" u="none" dirty="0">
                        <a:solidFill>
                          <a:schemeClr val="tx1"/>
                        </a:solidFill>
                        <a:effectLst/>
                        <a:highlight>
                          <a:srgbClr val="FFFF00"/>
                        </a:highlight>
                        <a:latin typeface="Comic Sans MS" panose="030F0702030302020204" pitchFamily="66" charset="0"/>
                        <a:ea typeface="Calibri" panose="020F0502020204030204"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278527872"/>
                  </a:ext>
                </a:extLst>
              </a:tr>
              <a:tr h="1065135">
                <a:tc>
                  <a:txBody>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100" b="0" i="0" u="none" strike="noStrike" kern="1200" cap="none" spc="0" normalizeH="0" baseline="0" noProof="0" dirty="0">
                          <a:ln>
                            <a:noFill/>
                          </a:ln>
                          <a:solidFill>
                            <a:srgbClr val="FF0000"/>
                          </a:solidFill>
                          <a:effectLst/>
                          <a:uLnTx/>
                          <a:uFillTx/>
                          <a:latin typeface="Comic Sans MS" panose="030F0702030302020204" pitchFamily="66" charset="0"/>
                          <a:ea typeface="Calibri" panose="020F0502020204030204" pitchFamily="34" charset="0"/>
                          <a:cs typeface="Calibri" panose="020F0502020204030204" pitchFamily="34" charset="0"/>
                        </a:rPr>
                        <a:t>. </a:t>
                      </a:r>
                      <a:r>
                        <a:rPr kumimoji="0" lang="en-GB" sz="1100" b="1"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rPr>
                        <a:t>Step 3: Provide the children with opportunities to write using a combination of new material and known language in  </a:t>
                      </a:r>
                      <a:r>
                        <a:rPr kumimoji="0" lang="en-GB" sz="1100" b="1" i="0" u="sng"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rPr>
                        <a:t>longer phrases using more complex sentences with and, so because</a:t>
                      </a:r>
                      <a:r>
                        <a:rPr kumimoji="0" lang="en-GB" sz="1050" b="1"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rPr>
                        <a:t>                                                                                                                                                                                                                                                                          </a:t>
                      </a:r>
                      <a:r>
                        <a:rPr kumimoji="0" lang="en-GB" sz="1100" b="1"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rPr>
                        <a:t>T</a:t>
                      </a:r>
                      <a:r>
                        <a:rPr kumimoji="0" lang="en-GB" sz="11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rPr>
                        <a:t>eachers will need to model writing paragraph as a model text (use-translated texts in previous sessions as a model). </a:t>
                      </a:r>
                      <a:r>
                        <a:rPr kumimoji="0" lang="en-GB" sz="1100" b="0" i="0" u="sng"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rPr>
                        <a:t>T</a:t>
                      </a:r>
                      <a:r>
                        <a:rPr kumimoji="0" lang="en-GB" sz="11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rPr>
                        <a:t>he support group would need a copy of the text in front of them to just change key points. </a:t>
                      </a:r>
                      <a:r>
                        <a:rPr kumimoji="0" lang="en-GB" sz="1100" b="1" i="0" u="none" strike="noStrike" kern="1200" cap="none" spc="0" normalizeH="0" baseline="0" noProof="0" dirty="0">
                          <a:ln>
                            <a:noFill/>
                          </a:ln>
                          <a:solidFill>
                            <a:srgbClr val="FF0000"/>
                          </a:solidFill>
                          <a:effectLst/>
                          <a:uLnTx/>
                          <a:uFillTx/>
                          <a:latin typeface="Comic Sans MS" panose="030F0702030302020204" pitchFamily="66" charset="0"/>
                          <a:ea typeface="Calibri" panose="020F0502020204030204" pitchFamily="34" charset="0"/>
                          <a:cs typeface="Times New Roman" panose="02020603050405020304" pitchFamily="18" charset="0"/>
                        </a:rPr>
                        <a:t>Children should write a paragraph about their high street.                                                                                      </a:t>
                      </a:r>
                      <a:r>
                        <a:rPr kumimoji="0" lang="en-GB" sz="1100" b="0" i="0" u="none" strike="noStrike" kern="1200" cap="none" spc="0" normalizeH="0" baseline="0" noProof="0" dirty="0">
                          <a:ln>
                            <a:noFill/>
                          </a:ln>
                          <a:solidFill>
                            <a:srgbClr val="FF0000"/>
                          </a:solidFill>
                          <a:effectLst/>
                          <a:uLnTx/>
                          <a:uFillTx/>
                          <a:latin typeface="Comic Sans MS" panose="030F0702030302020204" pitchFamily="66" charset="0"/>
                          <a:ea typeface="Calibri" panose="020F0502020204030204" pitchFamily="34" charset="0"/>
                          <a:cs typeface="Calibri" panose="020F0502020204030204" pitchFamily="34" charset="0"/>
                        </a:rPr>
                        <a:t> *</a:t>
                      </a:r>
                      <a:r>
                        <a:rPr kumimoji="0" lang="en-GB" sz="1100" b="0" i="0" u="none" strike="noStrike" kern="1200" cap="none" spc="0" normalizeH="0" baseline="0" noProof="0" dirty="0">
                          <a:ln>
                            <a:noFill/>
                          </a:ln>
                          <a:solidFill>
                            <a:srgbClr val="FF0000"/>
                          </a:solidFill>
                          <a:effectLst/>
                          <a:uLnTx/>
                          <a:uFillTx/>
                          <a:latin typeface="Comic Sans MS" panose="030F0702030302020204" pitchFamily="66" charset="0"/>
                          <a:ea typeface="Calibri" panose="020F0502020204030204" pitchFamily="34" charset="0"/>
                          <a:cs typeface="+mn-cs"/>
                        </a:rPr>
                        <a:t>/Scheme Link:  Y5 lessons  4 </a:t>
                      </a:r>
                      <a:r>
                        <a:rPr kumimoji="0" lang="en-GB" sz="1100" b="0" i="0" u="none" strike="noStrike" kern="1200" cap="none" spc="0" normalizeH="0" baseline="0" noProof="0" dirty="0">
                          <a:ln>
                            <a:noFill/>
                          </a:ln>
                          <a:solidFill>
                            <a:srgbClr val="FF0000"/>
                          </a:solidFill>
                          <a:effectLst/>
                          <a:uLnTx/>
                          <a:uFillTx/>
                          <a:latin typeface="Comic Sans MS" panose="030F0702030302020204" pitchFamily="66" charset="0"/>
                          <a:ea typeface="Calibri" panose="020F0502020204030204" pitchFamily="34" charset="0"/>
                          <a:cs typeface="Calibri" panose="020F0502020204030204" pitchFamily="34" charset="0"/>
                        </a:rPr>
                        <a:t>you will find ideas and resources  to support reading and writing in this unit in the folders in PPA room or on staff share subject leader/Spanish/curriculum scheme resources. </a:t>
                      </a:r>
                      <a:endParaRPr kumimoji="0" lang="en-GB" sz="105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952831456"/>
                  </a:ext>
                </a:extLst>
              </a:tr>
              <a:tr h="902485">
                <a:tc>
                  <a:txBody>
                    <a:bodyPr/>
                    <a:lstStyle/>
                    <a:p>
                      <a:pPr>
                        <a:lnSpc>
                          <a:spcPct val="107000"/>
                        </a:lnSpc>
                        <a:spcAft>
                          <a:spcPts val="800"/>
                        </a:spcAft>
                      </a:pPr>
                      <a:r>
                        <a:rPr lang="en-GB" sz="1100" b="1" dirty="0">
                          <a:effectLst/>
                          <a:latin typeface="Comic Sans MS" panose="030F0702030302020204" pitchFamily="66" charset="0"/>
                          <a:ea typeface="Calibri" panose="020F0502020204030204" pitchFamily="34" charset="0"/>
                          <a:cs typeface="Times New Roman" panose="02020603050405020304" pitchFamily="18" charset="0"/>
                        </a:rPr>
                        <a:t>Step 4:</a:t>
                      </a:r>
                      <a:r>
                        <a:rPr lang="en-US" sz="1100" dirty="0">
                          <a:latin typeface="Comic Sans MS" panose="030F0702030302020204" pitchFamily="66" charset="0"/>
                        </a:rPr>
                        <a:t>. Speaking and Listening: Children should engage in conversations – asking for directions to different places on the maps they have created                                                  </a:t>
                      </a:r>
                      <a:r>
                        <a:rPr kumimoji="0" lang="en-GB" sz="1100" b="0" i="0" u="none" strike="noStrike" kern="1200" cap="none" spc="0" normalizeH="0" baseline="0" noProof="0" dirty="0">
                          <a:ln>
                            <a:noFill/>
                          </a:ln>
                          <a:solidFill>
                            <a:srgbClr val="FF0000"/>
                          </a:solidFill>
                          <a:effectLst/>
                          <a:uLnTx/>
                          <a:uFillTx/>
                          <a:latin typeface="Comic Sans MS" panose="030F0702030302020204" pitchFamily="66" charset="0"/>
                          <a:ea typeface="Calibri" panose="020F0502020204030204" pitchFamily="34" charset="0"/>
                          <a:cs typeface="Calibri" panose="020F0502020204030204" pitchFamily="34" charset="0"/>
                        </a:rPr>
                        <a:t>*</a:t>
                      </a:r>
                      <a:r>
                        <a:rPr kumimoji="0" lang="en-GB" sz="1100" b="0" i="0" u="none" strike="noStrike" kern="1200" cap="none" spc="0" normalizeH="0" baseline="0" noProof="0" dirty="0">
                          <a:ln>
                            <a:noFill/>
                          </a:ln>
                          <a:solidFill>
                            <a:srgbClr val="FF0000"/>
                          </a:solidFill>
                          <a:effectLst/>
                          <a:uLnTx/>
                          <a:uFillTx/>
                          <a:latin typeface="Comic Sans MS" panose="030F0702030302020204" pitchFamily="66" charset="0"/>
                          <a:ea typeface="Calibri" panose="020F0502020204030204" pitchFamily="34" charset="0"/>
                          <a:cs typeface="+mn-cs"/>
                        </a:rPr>
                        <a:t>/Scheme Link:  Y5 lessons  4 </a:t>
                      </a:r>
                      <a:r>
                        <a:rPr kumimoji="0" lang="en-GB" sz="1100" b="0" i="0" u="none" strike="noStrike" kern="1200" cap="none" spc="0" normalizeH="0" baseline="0" noProof="0" dirty="0">
                          <a:ln>
                            <a:noFill/>
                          </a:ln>
                          <a:solidFill>
                            <a:srgbClr val="FF0000"/>
                          </a:solidFill>
                          <a:effectLst/>
                          <a:uLnTx/>
                          <a:uFillTx/>
                          <a:latin typeface="Comic Sans MS" panose="030F0702030302020204" pitchFamily="66" charset="0"/>
                          <a:ea typeface="Calibri" panose="020F0502020204030204" pitchFamily="34" charset="0"/>
                          <a:cs typeface="Calibri" panose="020F0502020204030204" pitchFamily="34" charset="0"/>
                        </a:rPr>
                        <a:t>you will find ideas and resources  to support reading and writing in this unit in the folders in PPA room or on staff share subject leader/Spanish/curriculum scheme resources</a:t>
                      </a:r>
                      <a:endParaRPr lang="en-GB" sz="1100" b="1" dirty="0">
                        <a:effectLst/>
                        <a:latin typeface="Comic Sans MS" panose="030F0702030302020204" pitchFamily="66" charset="0"/>
                        <a:ea typeface="Calibri" panose="020F0502020204030204"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764268701"/>
                  </a:ext>
                </a:extLst>
              </a:tr>
            </a:tbl>
          </a:graphicData>
        </a:graphic>
      </p:graphicFrame>
      <p:graphicFrame>
        <p:nvGraphicFramePr>
          <p:cNvPr id="3" name="Table 2">
            <a:extLst>
              <a:ext uri="{FF2B5EF4-FFF2-40B4-BE49-F238E27FC236}">
                <a16:creationId xmlns:a16="http://schemas.microsoft.com/office/drawing/2014/main" id="{4A615443-E5CE-DA46-DDDF-852D020D399E}"/>
              </a:ext>
            </a:extLst>
          </p:cNvPr>
          <p:cNvGraphicFramePr>
            <a:graphicFrameLocks noGrp="1"/>
          </p:cNvGraphicFramePr>
          <p:nvPr>
            <p:extLst>
              <p:ext uri="{D42A27DB-BD31-4B8C-83A1-F6EECF244321}">
                <p14:modId xmlns:p14="http://schemas.microsoft.com/office/powerpoint/2010/main" val="625535503"/>
              </p:ext>
            </p:extLst>
          </p:nvPr>
        </p:nvGraphicFramePr>
        <p:xfrm>
          <a:off x="323557" y="154744"/>
          <a:ext cx="11465169" cy="822715"/>
        </p:xfrm>
        <a:graphic>
          <a:graphicData uri="http://schemas.openxmlformats.org/drawingml/2006/table">
            <a:tbl>
              <a:tblPr firstRow="1" firstCol="1" bandRow="1"/>
              <a:tblGrid>
                <a:gridCol w="6399972">
                  <a:extLst>
                    <a:ext uri="{9D8B030D-6E8A-4147-A177-3AD203B41FA5}">
                      <a16:colId xmlns:a16="http://schemas.microsoft.com/office/drawing/2014/main" val="3968737678"/>
                    </a:ext>
                  </a:extLst>
                </a:gridCol>
                <a:gridCol w="5065197">
                  <a:extLst>
                    <a:ext uri="{9D8B030D-6E8A-4147-A177-3AD203B41FA5}">
                      <a16:colId xmlns:a16="http://schemas.microsoft.com/office/drawing/2014/main" val="2254417770"/>
                    </a:ext>
                  </a:extLst>
                </a:gridCol>
              </a:tblGrid>
              <a:tr h="494613">
                <a:tc gridSpan="2">
                  <a:txBody>
                    <a:bodyPr/>
                    <a:lstStyle/>
                    <a:p>
                      <a:pPr algn="ctr" fontAlgn="t">
                        <a:lnSpc>
                          <a:spcPct val="107000"/>
                        </a:lnSpc>
                        <a:spcBef>
                          <a:spcPts val="0"/>
                        </a:spcBef>
                        <a:spcAft>
                          <a:spcPts val="800"/>
                        </a:spcAft>
                      </a:pPr>
                      <a:r>
                        <a:rPr lang="en-GB" sz="1600" b="0" i="0" u="none" strike="noStrike"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rPr>
                        <a:t>Lyppard Grange Primary School</a:t>
                      </a:r>
                      <a:r>
                        <a:rPr lang="en-GB" sz="1600" b="0" i="0" u="none" strike="noStrike" dirty="0">
                          <a:solidFill>
                            <a:schemeClr val="bg1"/>
                          </a:solidFill>
                          <a:effectLst/>
                          <a:latin typeface="Comic Sans MS" panose="030F0702030302020204" pitchFamily="66" charset="0"/>
                          <a:ea typeface="+mn-ea"/>
                          <a:cs typeface="+mn-cs"/>
                        </a:rPr>
                        <a:t>: </a:t>
                      </a:r>
                      <a:r>
                        <a:rPr lang="en-GB" sz="1600" b="0" i="0" u="none" strike="noStrike"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rPr>
                        <a:t>Spanish Knowledge Organiser</a:t>
                      </a:r>
                      <a:endParaRPr lang="en-GB" sz="1600" b="0" i="0" u="none" strike="noStrike" dirty="0">
                        <a:solidFill>
                          <a:schemeClr val="bg1"/>
                        </a:solidFill>
                        <a:effectLst/>
                        <a:latin typeface="Comic Sans MS" panose="030F0702030302020204" pitchFamily="66" charset="0"/>
                      </a:endParaRPr>
                    </a:p>
                  </a:txBody>
                  <a:tcPr marL="188595" marR="188595" marT="94298" marB="94298">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3D8EB3"/>
                    </a:solidFill>
                  </a:tcPr>
                </a:tc>
                <a:tc hMerge="1">
                  <a:txBody>
                    <a:bodyPr/>
                    <a:lstStyle/>
                    <a:p>
                      <a:endParaRPr lang="en-GB"/>
                    </a:p>
                  </a:txBody>
                  <a:tcPr/>
                </a:tc>
                <a:extLst>
                  <a:ext uri="{0D108BD9-81ED-4DB2-BD59-A6C34878D82A}">
                    <a16:rowId xmlns:a16="http://schemas.microsoft.com/office/drawing/2014/main" val="373292799"/>
                  </a:ext>
                </a:extLst>
              </a:tr>
              <a:tr h="328102">
                <a:tc>
                  <a:txBody>
                    <a:bodyPr/>
                    <a:lstStyle/>
                    <a:p>
                      <a:pPr algn="ctr" fontAlgn="t">
                        <a:lnSpc>
                          <a:spcPct val="107000"/>
                        </a:lnSpc>
                        <a:spcBef>
                          <a:spcPts val="0"/>
                        </a:spcBef>
                        <a:spcAft>
                          <a:spcPts val="800"/>
                        </a:spcAft>
                      </a:pPr>
                      <a:r>
                        <a:rPr lang="en-GB" sz="1600" b="0" i="0" u="none" strike="noStrike"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rPr>
                        <a:t>Year 5 Unit 3: Summer Term </a:t>
                      </a:r>
                      <a:endParaRPr lang="en-GB" sz="1600" b="0" i="0" u="none" strike="noStrike" dirty="0">
                        <a:solidFill>
                          <a:schemeClr val="bg1"/>
                        </a:solidFill>
                        <a:effectLst/>
                        <a:latin typeface="Comic Sans MS" panose="030F0702030302020204" pitchFamily="66" charset="0"/>
                      </a:endParaRPr>
                    </a:p>
                  </a:txBody>
                  <a:tcPr marL="141446" marR="141446" marT="1964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3D8EB3"/>
                    </a:solidFill>
                  </a:tcPr>
                </a:tc>
                <a:tc>
                  <a:txBody>
                    <a:bodyPr/>
                    <a:lstStyle/>
                    <a:p>
                      <a:pPr marL="0" marR="0" lvl="0" indent="0" algn="ctr" defTabSz="914400" rtl="0" eaLnBrk="1" fontAlgn="t" latinLnBrk="0" hangingPunct="1">
                        <a:lnSpc>
                          <a:spcPct val="107000"/>
                        </a:lnSpc>
                        <a:spcBef>
                          <a:spcPts val="0"/>
                        </a:spcBef>
                        <a:spcAft>
                          <a:spcPts val="800"/>
                        </a:spcAft>
                        <a:buClrTx/>
                        <a:buSzTx/>
                        <a:buFontTx/>
                        <a:buNone/>
                        <a:tabLst/>
                        <a:defRPr/>
                      </a:pPr>
                      <a:r>
                        <a:rPr kumimoji="0" lang="en-GB" sz="1600" b="0" i="0" u="none" strike="noStrike" kern="1200" cap="none" spc="0" normalizeH="0" baseline="0" noProof="0" dirty="0">
                          <a:ln>
                            <a:noFill/>
                          </a:ln>
                          <a:solidFill>
                            <a:prstClr val="white"/>
                          </a:solidFill>
                          <a:effectLst/>
                          <a:uLnTx/>
                          <a:uFillTx/>
                          <a:latin typeface="Comic Sans MS" panose="030F0702030302020204" pitchFamily="66" charset="0"/>
                          <a:ea typeface="+mn-ea"/>
                          <a:cs typeface="Times New Roman" panose="02020603050405020304" pitchFamily="18" charset="0"/>
                        </a:rPr>
                        <a:t>Lugaras y </a:t>
                      </a:r>
                      <a:r>
                        <a:rPr kumimoji="0" lang="en-GB" sz="1600" b="0" i="0" u="none" strike="noStrike" kern="1200" cap="none" spc="0" normalizeH="0" baseline="0" noProof="0" dirty="0" err="1">
                          <a:ln>
                            <a:noFill/>
                          </a:ln>
                          <a:solidFill>
                            <a:prstClr val="white"/>
                          </a:solidFill>
                          <a:effectLst/>
                          <a:uLnTx/>
                          <a:uFillTx/>
                          <a:latin typeface="Comic Sans MS" panose="030F0702030302020204" pitchFamily="66" charset="0"/>
                          <a:ea typeface="+mn-ea"/>
                          <a:cs typeface="Times New Roman" panose="02020603050405020304" pitchFamily="18" charset="0"/>
                        </a:rPr>
                        <a:t>direcciones</a:t>
                      </a:r>
                      <a:r>
                        <a:rPr kumimoji="0" lang="en-GB" sz="1600" b="0" i="0" u="none" strike="noStrike" kern="1200" cap="none" spc="0" normalizeH="0" baseline="0" noProof="0" dirty="0">
                          <a:ln>
                            <a:noFill/>
                          </a:ln>
                          <a:solidFill>
                            <a:prstClr val="white"/>
                          </a:solidFill>
                          <a:effectLst/>
                          <a:uLnTx/>
                          <a:uFillTx/>
                          <a:latin typeface="Comic Sans MS" panose="030F0702030302020204" pitchFamily="66" charset="0"/>
                          <a:ea typeface="+mn-ea"/>
                          <a:cs typeface="Times New Roman" panose="02020603050405020304" pitchFamily="18" charset="0"/>
                        </a:rPr>
                        <a:t> (Places and Directions)</a:t>
                      </a:r>
                    </a:p>
                  </a:txBody>
                  <a:tcPr marL="141446" marR="141446" marT="1964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3D8EB3"/>
                    </a:solidFill>
                  </a:tcPr>
                </a:tc>
                <a:extLst>
                  <a:ext uri="{0D108BD9-81ED-4DB2-BD59-A6C34878D82A}">
                    <a16:rowId xmlns:a16="http://schemas.microsoft.com/office/drawing/2014/main" val="3876697788"/>
                  </a:ext>
                </a:extLst>
              </a:tr>
            </a:tbl>
          </a:graphicData>
        </a:graphic>
      </p:graphicFrame>
    </p:spTree>
    <p:extLst>
      <p:ext uri="{BB962C8B-B14F-4D97-AF65-F5344CB8AC3E}">
        <p14:creationId xmlns:p14="http://schemas.microsoft.com/office/powerpoint/2010/main" val="410898371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0fd8d383-41ae-46df-9fe2-10c7f32fdd6d" xsi:nil="true"/>
    <lcf76f155ced4ddcb4097134ff3c332f xmlns="d45d65a5-5bd9-4068-b913-37d7fa7065b5">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C43ECBEC12CDD848A002182338FBE868" ma:contentTypeVersion="13" ma:contentTypeDescription="Create a new document." ma:contentTypeScope="" ma:versionID="1d7088f900a6c0f79f38621c5dd1b73e">
  <xsd:schema xmlns:xsd="http://www.w3.org/2001/XMLSchema" xmlns:xs="http://www.w3.org/2001/XMLSchema" xmlns:p="http://schemas.microsoft.com/office/2006/metadata/properties" xmlns:ns2="d45d65a5-5bd9-4068-b913-37d7fa7065b5" xmlns:ns3="0fd8d383-41ae-46df-9fe2-10c7f32fdd6d" targetNamespace="http://schemas.microsoft.com/office/2006/metadata/properties" ma:root="true" ma:fieldsID="e1692c3ff1398f542c7b5a2bbc48d4bb" ns2:_="" ns3:_="">
    <xsd:import namespace="d45d65a5-5bd9-4068-b913-37d7fa7065b5"/>
    <xsd:import namespace="0fd8d383-41ae-46df-9fe2-10c7f32fdd6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BillingMetadata" minOccurs="0"/>
                <xsd:element ref="ns2:MediaServiceLocatio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45d65a5-5bd9-4068-b913-37d7fa7065b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BillingMetadata" ma:index="15" nillable="true" ma:displayName="MediaServiceBillingMetadata" ma:hidden="true" ma:internalName="MediaServiceBillingMetadata" ma:readOnly="true">
      <xsd:simpleType>
        <xsd:restriction base="dms:Note"/>
      </xsd:simpleType>
    </xsd:element>
    <xsd:element name="MediaServiceLocation" ma:index="16" nillable="true" ma:displayName="Location" ma:descrip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a2f4d993-dddb-4863-8c03-19f66211311b"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0fd8d383-41ae-46df-9fe2-10c7f32fdd6d"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cccbd9c9-8f5e-4964-8f67-61ba3ffcd65b}" ma:internalName="TaxCatchAll" ma:showField="CatchAllData" ma:web="0fd8d383-41ae-46df-9fe2-10c7f32fdd6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C60D0D9-1116-45A0-A040-B0F6FFA8F877}">
  <ds:schemaRefs>
    <ds:schemaRef ds:uri="http://schemas.microsoft.com/sharepoint/v3/contenttype/forms"/>
  </ds:schemaRefs>
</ds:datastoreItem>
</file>

<file path=customXml/itemProps2.xml><?xml version="1.0" encoding="utf-8"?>
<ds:datastoreItem xmlns:ds="http://schemas.openxmlformats.org/officeDocument/2006/customXml" ds:itemID="{5DBB1597-A258-4C3C-9382-35A8050E3E33}">
  <ds:schemaRefs>
    <ds:schemaRef ds:uri="http://schemas.microsoft.com/office/2006/metadata/properties"/>
    <ds:schemaRef ds:uri="http://schemas.microsoft.com/office/infopath/2007/PartnerControls"/>
    <ds:schemaRef ds:uri="0fd8d383-41ae-46df-9fe2-10c7f32fdd6d"/>
    <ds:schemaRef ds:uri="d45d65a5-5bd9-4068-b913-37d7fa7065b5"/>
  </ds:schemaRefs>
</ds:datastoreItem>
</file>

<file path=customXml/itemProps3.xml><?xml version="1.0" encoding="utf-8"?>
<ds:datastoreItem xmlns:ds="http://schemas.openxmlformats.org/officeDocument/2006/customXml" ds:itemID="{FFC385F3-F6BF-4E74-BFEE-8CA8D93A5B6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45d65a5-5bd9-4068-b913-37d7fa7065b5"/>
    <ds:schemaRef ds:uri="0fd8d383-41ae-46df-9fe2-10c7f32fdd6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553</TotalTime>
  <Words>1032</Words>
  <Application>Microsoft Office PowerPoint</Application>
  <PresentationFormat>Widescreen</PresentationFormat>
  <Paragraphs>60</Paragraphs>
  <Slides>3</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vt:i4>
      </vt:variant>
    </vt:vector>
  </HeadingPairs>
  <TitlesOfParts>
    <vt:vector size="11" baseType="lpstr">
      <vt:lpstr>Arial</vt:lpstr>
      <vt:lpstr>Calibri</vt:lpstr>
      <vt:lpstr>Calibri Light</vt:lpstr>
      <vt:lpstr>Comic Sans MS</vt:lpstr>
      <vt:lpstr>SassoonCRInfant</vt:lpstr>
      <vt:lpstr>Symbol</vt:lpstr>
      <vt:lpstr>Times New Roman</vt:lpstr>
      <vt:lpstr>Office Theme</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Claire Edwards</dc:creator>
  <cp:lastModifiedBy>Claire Edwards</cp:lastModifiedBy>
  <cp:revision>2</cp:revision>
  <dcterms:created xsi:type="dcterms:W3CDTF">2023-08-09T10:53:54Z</dcterms:created>
  <dcterms:modified xsi:type="dcterms:W3CDTF">2026-01-05T15:10:58Z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0x010100C43ECBEC12CDD848A002182338FBE868</vt:lpwstr>
  </property>
  <property fmtid="{D5CDD505-2E9C-101B-9397-08002B2CF9AE}" pid="3" name="Order">
    <vt:r8>3888800</vt:r8>
  </property>
  <property fmtid="{D5CDD505-2E9C-101B-9397-08002B2CF9AE}" pid="4" name="MediaServiceImageTags">
    <vt:lpwstr/>
  </property>
</Properties>
</file>