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B08715-F6B0-408C-A617-A09370200D96}" v="1" dt="2025-08-30T16:14:50.3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016f6d78-6149-4a50-ba99-f7e524a9ce63" providerId="ADAL" clId="{22B08715-F6B0-408C-A617-A09370200D96}"/>
    <pc:docChg chg="modSld">
      <pc:chgData name="Claire Edwards" userId="016f6d78-6149-4a50-ba99-f7e524a9ce63" providerId="ADAL" clId="{22B08715-F6B0-408C-A617-A09370200D96}" dt="2025-08-30T16:16:31.290" v="19" actId="14100"/>
      <pc:docMkLst>
        <pc:docMk/>
      </pc:docMkLst>
      <pc:sldChg chg="addSp modSp mod">
        <pc:chgData name="Claire Edwards" userId="016f6d78-6149-4a50-ba99-f7e524a9ce63" providerId="ADAL" clId="{22B08715-F6B0-408C-A617-A09370200D96}" dt="2025-08-30T16:16:31.290" v="19" actId="14100"/>
        <pc:sldMkLst>
          <pc:docMk/>
          <pc:sldMk cId="0" sldId="260"/>
        </pc:sldMkLst>
        <pc:spChg chg="add mod">
          <ac:chgData name="Claire Edwards" userId="016f6d78-6149-4a50-ba99-f7e524a9ce63" providerId="ADAL" clId="{22B08715-F6B0-408C-A617-A09370200D96}" dt="2025-08-30T16:15:59.279" v="12" actId="255"/>
          <ac:spMkLst>
            <pc:docMk/>
            <pc:sldMk cId="0" sldId="260"/>
            <ac:spMk id="4" creationId="{C7415BB3-0795-05BE-53C0-CEA5523EA04E}"/>
          </ac:spMkLst>
        </pc:spChg>
        <pc:picChg chg="add mod">
          <ac:chgData name="Claire Edwards" userId="016f6d78-6149-4a50-ba99-f7e524a9ce63" providerId="ADAL" clId="{22B08715-F6B0-408C-A617-A09370200D96}" dt="2025-08-30T16:16:31.290" v="19" actId="14100"/>
          <ac:picMkLst>
            <pc:docMk/>
            <pc:sldMk cId="0" sldId="260"/>
            <ac:picMk id="12" creationId="{303D5412-516A-691D-1E03-36AF7B108DA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43FCAF9A-7952-4151-8050-BD8392CEB174}"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CA66E921-AF8F-4097-A25F-765419C1E3B7}" type="slidenum">
              <a:rPr lang="en-GB" smtClean="0"/>
              <a:t>‹#›</a:t>
            </a:fld>
            <a:endParaRPr lang="en-GB"/>
          </a:p>
        </p:txBody>
      </p:sp>
    </p:spTree>
    <p:extLst>
      <p:ext uri="{BB962C8B-B14F-4D97-AF65-F5344CB8AC3E}">
        <p14:creationId xmlns:p14="http://schemas.microsoft.com/office/powerpoint/2010/main" val="84199891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4172836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948166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63609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765784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402683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8/30/2025</a:t>
            </a:fld>
            <a:endParaRPr lang="en-US" dirty="0"/>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992CB76A-80F5-4C0C-8095-B190A94D915C}" type="slidenum">
              <a:rPr lang="en-GB" smtClean="0"/>
              <a:t>‹#›</a:t>
            </a:fld>
            <a:endParaRPr lang="en-GB"/>
          </a:p>
        </p:txBody>
      </p:sp>
    </p:spTree>
    <p:extLst>
      <p:ext uri="{BB962C8B-B14F-4D97-AF65-F5344CB8AC3E}">
        <p14:creationId xmlns:p14="http://schemas.microsoft.com/office/powerpoint/2010/main" val="134185141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4275428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455895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094058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30931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929149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850826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155646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570730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6675436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E4AD037-D916-021B-2F8A-A19BA0B6D33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Date Placeholder 3">
            <a:extLst>
              <a:ext uri="{FF2B5EF4-FFF2-40B4-BE49-F238E27FC236}">
                <a16:creationId xmlns:a16="http://schemas.microsoft.com/office/drawing/2014/main" id="{FC09F46E-273D-54E3-8C4D-651579DECDA6}"/>
              </a:ext>
            </a:extLst>
          </p:cNvPr>
          <p:cNvSpPr txBox="1">
            <a:spLocks noGrp="1"/>
          </p:cNvSpPr>
          <p:nvPr>
            <p:ph type="dt" sz="half" idx="7"/>
          </p:nvPr>
        </p:nvSpPr>
        <p:spPr/>
        <p:txBody>
          <a:bodyPr/>
          <a:lstStyle>
            <a:lvl1pPr>
              <a:defRPr/>
            </a:lvl1pPr>
          </a:lstStyle>
          <a:p>
            <a:pPr lvl="0"/>
            <a:fld id="{BB8CB8A9-ED1C-4C54-87DC-4D0B99E4678F}" type="datetime1">
              <a:rPr lang="en-GB"/>
              <a:pPr lvl="0"/>
              <a:t>30/08/2025</a:t>
            </a:fld>
            <a:endParaRPr lang="en-GB"/>
          </a:p>
        </p:txBody>
      </p:sp>
      <p:sp>
        <p:nvSpPr>
          <p:cNvPr id="4" name="Footer Placeholder 4">
            <a:extLst>
              <a:ext uri="{FF2B5EF4-FFF2-40B4-BE49-F238E27FC236}">
                <a16:creationId xmlns:a16="http://schemas.microsoft.com/office/drawing/2014/main" id="{4858F260-F85C-E002-5CD7-10B7B2B1C444}"/>
              </a:ext>
            </a:extLst>
          </p:cNvPr>
          <p:cNvSpPr txBox="1">
            <a:spLocks noGrp="1"/>
          </p:cNvSpPr>
          <p:nvPr>
            <p:ph type="ftr" sz="quarter" idx="9"/>
          </p:nvPr>
        </p:nvSpPr>
        <p:spPr/>
        <p:txBody>
          <a:bodyPr/>
          <a:lstStyle>
            <a:lvl1pPr>
              <a:defRPr/>
            </a:lvl1pPr>
          </a:lstStyle>
          <a:p>
            <a:pPr lvl="0"/>
            <a:endParaRPr lang="en-GB"/>
          </a:p>
        </p:txBody>
      </p:sp>
      <p:sp>
        <p:nvSpPr>
          <p:cNvPr id="5" name="Slide Number Placeholder 5">
            <a:extLst>
              <a:ext uri="{FF2B5EF4-FFF2-40B4-BE49-F238E27FC236}">
                <a16:creationId xmlns:a16="http://schemas.microsoft.com/office/drawing/2014/main" id="{9DB3713A-E91A-449D-9E0F-85A3FC2FEC60}"/>
              </a:ext>
            </a:extLst>
          </p:cNvPr>
          <p:cNvSpPr txBox="1">
            <a:spLocks noGrp="1"/>
          </p:cNvSpPr>
          <p:nvPr>
            <p:ph type="sldNum" sz="quarter" idx="8"/>
          </p:nvPr>
        </p:nvSpPr>
        <p:spPr/>
        <p:txBody>
          <a:bodyPr/>
          <a:lstStyle>
            <a:lvl1pPr>
              <a:defRPr/>
            </a:lvl1pPr>
          </a:lstStyle>
          <a:p>
            <a:pPr lvl="0"/>
            <a:fld id="{C54C3CBF-0A85-4480-89A4-2A63EC4B3448}" type="slidenum">
              <a:t>‹#›</a:t>
            </a:fld>
            <a:endParaRPr lang="en-GB"/>
          </a:p>
        </p:txBody>
      </p:sp>
    </p:spTree>
    <p:extLst>
      <p:ext uri="{BB962C8B-B14F-4D97-AF65-F5344CB8AC3E}">
        <p14:creationId xmlns:p14="http://schemas.microsoft.com/office/powerpoint/2010/main" val="202632120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1687471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caudwellchildren.com/changing-lives/how-we-can-help/autism-services/" TargetMode="External"/><Relationship Id="rId3" Type="http://schemas.openxmlformats.org/officeDocument/2006/relationships/hyperlink" Target="https://www.nhs.uk/conditions/autism/" TargetMode="External"/><Relationship Id="rId7" Type="http://schemas.openxmlformats.org/officeDocument/2006/relationships/hyperlink" Target="https://autismwestmidlands.org.uk/family-information-download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www.autism.org.uk/what-we-do/support-in-the-community/family-support" TargetMode="External"/><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8D073-9B95-AAC6-4C52-F874DE5C7CF4}"/>
              </a:ext>
            </a:extLst>
          </p:cNvPr>
          <p:cNvSpPr txBox="1">
            <a:spLocks noGrp="1"/>
          </p:cNvSpPr>
          <p:nvPr>
            <p:ph type="title" idx="4294967295"/>
          </p:nvPr>
        </p:nvSpPr>
        <p:spPr>
          <a:xfrm>
            <a:off x="0" y="147638"/>
            <a:ext cx="1614488" cy="720725"/>
          </a:xfrm>
        </p:spPr>
        <p:txBody>
          <a:bodyPr anchor="ctr">
            <a:normAutofit fontScale="90000"/>
          </a:bodyPr>
          <a:lstStyle/>
          <a:p>
            <a:pPr lvl="0"/>
            <a:r>
              <a:rPr lang="en-GB" b="1" dirty="0">
                <a:solidFill>
                  <a:schemeClr val="accent2"/>
                </a:solidFill>
                <a:latin typeface="Century Gothic" pitchFamily="34"/>
                <a:cs typeface="Calibri"/>
              </a:rPr>
              <a:t>Autism</a:t>
            </a:r>
          </a:p>
        </p:txBody>
      </p:sp>
      <p:sp>
        <p:nvSpPr>
          <p:cNvPr id="3" name="Content Placeholder 2">
            <a:extLst>
              <a:ext uri="{FF2B5EF4-FFF2-40B4-BE49-F238E27FC236}">
                <a16:creationId xmlns:a16="http://schemas.microsoft.com/office/drawing/2014/main" id="{BBF2F7A4-1BC5-FB11-9133-F71DF0A474A6}"/>
              </a:ext>
            </a:extLst>
          </p:cNvPr>
          <p:cNvSpPr txBox="1">
            <a:spLocks noGrp="1"/>
          </p:cNvSpPr>
          <p:nvPr>
            <p:ph type="body" idx="4294967295"/>
          </p:nvPr>
        </p:nvSpPr>
        <p:spPr>
          <a:xfrm>
            <a:off x="7572375" y="815975"/>
            <a:ext cx="4619625" cy="5226050"/>
          </a:xfrm>
        </p:spPr>
        <p:txBody>
          <a:bodyPr anchor="ctr"/>
          <a:lstStyle/>
          <a:p>
            <a:pPr marL="0" lvl="0" indent="0">
              <a:lnSpc>
                <a:spcPct val="90000"/>
              </a:lnSpc>
              <a:buNone/>
            </a:pPr>
            <a:endParaRPr lang="en-GB" sz="1500"/>
          </a:p>
          <a:p>
            <a:pPr marL="0" lvl="0" indent="0">
              <a:lnSpc>
                <a:spcPct val="90000"/>
              </a:lnSpc>
              <a:buNone/>
            </a:pPr>
            <a:endParaRPr lang="en-GB" sz="1500"/>
          </a:p>
          <a:p>
            <a:pPr lvl="0">
              <a:lnSpc>
                <a:spcPct val="90000"/>
              </a:lnSpc>
            </a:pPr>
            <a:endParaRPr lang="en-GB" sz="1500"/>
          </a:p>
        </p:txBody>
      </p:sp>
      <p:pic>
        <p:nvPicPr>
          <p:cNvPr id="5" name="Picture 4" descr="A blue and white logo&#10;&#10;Description automatically generated">
            <a:extLst>
              <a:ext uri="{FF2B5EF4-FFF2-40B4-BE49-F238E27FC236}">
                <a16:creationId xmlns:a16="http://schemas.microsoft.com/office/drawing/2014/main" id="{E98D7DD4-F862-8D22-3351-CDE1A8AF3699}"/>
              </a:ext>
            </a:extLst>
          </p:cNvPr>
          <p:cNvPicPr>
            <a:picLocks noChangeAspect="1"/>
          </p:cNvPicPr>
          <p:nvPr/>
        </p:nvPicPr>
        <p:blipFill>
          <a:blip r:embed="rId2"/>
          <a:stretch>
            <a:fillRect/>
          </a:stretch>
        </p:blipFill>
        <p:spPr>
          <a:xfrm>
            <a:off x="414332" y="1117360"/>
            <a:ext cx="1504215" cy="696059"/>
          </a:xfrm>
          <a:prstGeom prst="rect">
            <a:avLst/>
          </a:prstGeom>
          <a:noFill/>
          <a:ln cap="rnd">
            <a:noFill/>
          </a:ln>
        </p:spPr>
      </p:pic>
      <p:sp>
        <p:nvSpPr>
          <p:cNvPr id="6" name="TextBox 6">
            <a:extLst>
              <a:ext uri="{FF2B5EF4-FFF2-40B4-BE49-F238E27FC236}">
                <a16:creationId xmlns:a16="http://schemas.microsoft.com/office/drawing/2014/main" id="{B4E409D7-E258-A592-6BED-6DE04B60FD30}"/>
              </a:ext>
            </a:extLst>
          </p:cNvPr>
          <p:cNvSpPr txBox="1"/>
          <p:nvPr/>
        </p:nvSpPr>
        <p:spPr>
          <a:xfrm>
            <a:off x="2074983" y="1113693"/>
            <a:ext cx="7795845" cy="830997"/>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dirty="0">
                <a:ln>
                  <a:noFill/>
                </a:ln>
                <a:solidFill>
                  <a:srgbClr val="002060"/>
                </a:solidFill>
                <a:effectLst/>
                <a:uLnTx/>
                <a:uFillTx/>
                <a:latin typeface="Century Gothic" pitchFamily="34"/>
                <a:ea typeface="+mn-ea"/>
                <a:cs typeface="Segoe UI"/>
              </a:rPr>
              <a:t> This guide can help if you or someone you care about is autistic or might be autistic.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3">
                  <a:extLst>
                    <a:ext uri="{A12FA001-AC4F-418D-AE19-62706E023703}">
                      <ahyp:hlinkClr xmlns:ahyp="http://schemas.microsoft.com/office/drawing/2018/hyperlinkcolor" val="tx"/>
                    </a:ext>
                  </a:extLst>
                </a:hlinkClick>
              </a:rPr>
              <a:t>Autism - NHS (www.nhs.uk)</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pic>
        <p:nvPicPr>
          <p:cNvPr id="7" name="Picture 7" descr="A logo with text on it&#10;&#10;Description automatically generated">
            <a:extLst>
              <a:ext uri="{FF2B5EF4-FFF2-40B4-BE49-F238E27FC236}">
                <a16:creationId xmlns:a16="http://schemas.microsoft.com/office/drawing/2014/main" id="{ABD68476-C6FE-A776-6210-34868DC17464}"/>
              </a:ext>
            </a:extLst>
          </p:cNvPr>
          <p:cNvPicPr>
            <a:picLocks noChangeAspect="1"/>
          </p:cNvPicPr>
          <p:nvPr/>
        </p:nvPicPr>
        <p:blipFill>
          <a:blip r:embed="rId4"/>
          <a:stretch>
            <a:fillRect/>
          </a:stretch>
        </p:blipFill>
        <p:spPr>
          <a:xfrm>
            <a:off x="435217" y="2044580"/>
            <a:ext cx="2247896" cy="1057275"/>
          </a:xfrm>
          <a:prstGeom prst="rect">
            <a:avLst/>
          </a:prstGeom>
          <a:noFill/>
          <a:ln cap="rnd">
            <a:noFill/>
          </a:ln>
        </p:spPr>
      </p:pic>
      <p:sp>
        <p:nvSpPr>
          <p:cNvPr id="8" name="TextBox 9">
            <a:extLst>
              <a:ext uri="{FF2B5EF4-FFF2-40B4-BE49-F238E27FC236}">
                <a16:creationId xmlns:a16="http://schemas.microsoft.com/office/drawing/2014/main" id="{91326DFD-95E8-2598-151B-FF940DB253EA}"/>
              </a:ext>
            </a:extLst>
          </p:cNvPr>
          <p:cNvSpPr txBox="1"/>
          <p:nvPr/>
        </p:nvSpPr>
        <p:spPr>
          <a:xfrm>
            <a:off x="2825258" y="2039816"/>
            <a:ext cx="7139351" cy="1569659"/>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The National Autistic Society</a:t>
            </a:r>
            <a:r>
              <a:rPr kumimoji="0" lang="en-GB" sz="1600" b="0" i="0" u="none" strike="noStrike" kern="1200" cap="none" spc="0" normalizeH="0" baseline="0" noProof="0" dirty="0">
                <a:ln>
                  <a:noFill/>
                </a:ln>
                <a:solidFill>
                  <a:srgbClr val="002060"/>
                </a:solidFill>
                <a:effectLst/>
                <a:uLnTx/>
                <a:uFillTx/>
                <a:latin typeface="Century Gothic" pitchFamily="34"/>
                <a:ea typeface="+mn-ea"/>
                <a:cs typeface="Segoe UI"/>
              </a:rPr>
              <a:t> is here to help the 700,000 autistic people in the UK and their families. Be it running specialist schools, campaigning for improved rights or training companies on being more autism-friendly, they are dedicated to transforming lives and changing attitudes.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5">
                  <a:extLst>
                    <a:ext uri="{A12FA001-AC4F-418D-AE19-62706E023703}">
                      <ahyp:hlinkClr xmlns:ahyp="http://schemas.microsoft.com/office/drawing/2018/hyperlinkcolor" val="tx"/>
                    </a:ext>
                  </a:extLst>
                </a:hlinkClick>
              </a:rPr>
              <a:t>Family support (autism.org.uk)</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pic>
        <p:nvPicPr>
          <p:cNvPr id="9" name="Picture 10" descr="A close up of a logo&#10;&#10;Description automatically generated">
            <a:extLst>
              <a:ext uri="{FF2B5EF4-FFF2-40B4-BE49-F238E27FC236}">
                <a16:creationId xmlns:a16="http://schemas.microsoft.com/office/drawing/2014/main" id="{7550E32B-6572-EBE0-8027-278BA6FECF88}"/>
              </a:ext>
            </a:extLst>
          </p:cNvPr>
          <p:cNvPicPr>
            <a:picLocks noChangeAspect="1"/>
          </p:cNvPicPr>
          <p:nvPr/>
        </p:nvPicPr>
        <p:blipFill>
          <a:blip r:embed="rId6"/>
          <a:stretch>
            <a:fillRect/>
          </a:stretch>
        </p:blipFill>
        <p:spPr>
          <a:xfrm>
            <a:off x="429356" y="3707425"/>
            <a:ext cx="2341686" cy="908538"/>
          </a:xfrm>
          <a:prstGeom prst="rect">
            <a:avLst/>
          </a:prstGeom>
          <a:noFill/>
          <a:ln cap="rnd">
            <a:noFill/>
          </a:ln>
        </p:spPr>
      </p:pic>
      <p:sp>
        <p:nvSpPr>
          <p:cNvPr id="10" name="TextBox 11">
            <a:extLst>
              <a:ext uri="{FF2B5EF4-FFF2-40B4-BE49-F238E27FC236}">
                <a16:creationId xmlns:a16="http://schemas.microsoft.com/office/drawing/2014/main" id="{5A8870F8-8F15-E74C-177C-2284545E3998}"/>
              </a:ext>
            </a:extLst>
          </p:cNvPr>
          <p:cNvSpPr txBox="1"/>
          <p:nvPr/>
        </p:nvSpPr>
        <p:spPr>
          <a:xfrm>
            <a:off x="2895603" y="3704490"/>
            <a:ext cx="7069016" cy="1323438"/>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dirty="0">
                <a:ln>
                  <a:noFill/>
                </a:ln>
                <a:solidFill>
                  <a:srgbClr val="000000"/>
                </a:solidFill>
                <a:effectLst/>
                <a:uLnTx/>
                <a:uFillTx/>
                <a:latin typeface="Calibri"/>
                <a:ea typeface="+mn-ea"/>
                <a:cs typeface="Calibri"/>
              </a:rPr>
              <a:t>Autism West Midlands </a:t>
            </a:r>
            <a:r>
              <a:rPr kumimoji="0" lang="en-GB" sz="1600" b="0" i="0" u="none" strike="noStrike" kern="1200" cap="none" spc="0" normalizeH="0" baseline="0" noProof="0" dirty="0">
                <a:ln>
                  <a:noFill/>
                </a:ln>
                <a:solidFill>
                  <a:srgbClr val="000000"/>
                </a:solidFill>
                <a:effectLst/>
                <a:uLnTx/>
                <a:uFillTx/>
                <a:latin typeface="Calibri"/>
                <a:ea typeface="+mn-ea"/>
                <a:cs typeface="Calibri"/>
              </a:rPr>
              <a:t>is the leading charity in the West Midlands for people on the autism spectrum. They use their expertise to enrich the lives of autistic people and those who love and care for them. Their passionate, expert staff and volunteers work across all age groups and abilities, providing direct support.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sng" strike="noStrike" kern="1200" cap="none" spc="0" normalizeH="0" baseline="0" noProof="0" dirty="0">
                <a:ln>
                  <a:noFill/>
                </a:ln>
                <a:solidFill>
                  <a:srgbClr val="0563C1"/>
                </a:solidFill>
                <a:effectLst/>
                <a:uLnTx/>
                <a:uFillTx/>
                <a:latin typeface="Calibri"/>
                <a:ea typeface="+mn-ea"/>
                <a:cs typeface="Calibri"/>
                <a:hlinkClick r:id="rId7">
                  <a:extLst>
                    <a:ext uri="{A12FA001-AC4F-418D-AE19-62706E023703}">
                      <ahyp:hlinkClr xmlns:ahyp="http://schemas.microsoft.com/office/drawing/2018/hyperlinkcolor" val="tx"/>
                    </a:ext>
                  </a:extLst>
                </a:hlinkClick>
              </a:rPr>
              <a:t>Family Information Downloads | Autism West Midlands</a:t>
            </a:r>
            <a:r>
              <a:rPr kumimoji="0" lang="en-GB" sz="1600" b="0" i="0" u="none" strike="noStrike" kern="1200" cap="none" spc="0" normalizeH="0" baseline="0" noProof="0" dirty="0">
                <a:ln>
                  <a:noFill/>
                </a:ln>
                <a:solidFill>
                  <a:srgbClr val="000000"/>
                </a:solidFill>
                <a:effectLst/>
                <a:uLnTx/>
                <a:uFillTx/>
                <a:latin typeface="Calibri"/>
                <a:ea typeface="+mn-ea"/>
                <a:cs typeface="Calibri"/>
              </a:rPr>
              <a:t> </a:t>
            </a:r>
          </a:p>
        </p:txBody>
      </p:sp>
      <p:sp>
        <p:nvSpPr>
          <p:cNvPr id="4" name="TextBox 3">
            <a:extLst>
              <a:ext uri="{FF2B5EF4-FFF2-40B4-BE49-F238E27FC236}">
                <a16:creationId xmlns:a16="http://schemas.microsoft.com/office/drawing/2014/main" id="{C7415BB3-0795-05BE-53C0-CEA5523EA04E}"/>
              </a:ext>
            </a:extLst>
          </p:cNvPr>
          <p:cNvSpPr txBox="1"/>
          <p:nvPr/>
        </p:nvSpPr>
        <p:spPr>
          <a:xfrm>
            <a:off x="2771042" y="5143773"/>
            <a:ext cx="7069016" cy="1631216"/>
          </a:xfrm>
          <a:prstGeom prst="rect">
            <a:avLst/>
          </a:prstGeom>
          <a:noFill/>
        </p:spPr>
        <p:txBody>
          <a:bodyPr wrap="square" rtlCol="0">
            <a:spAutoFit/>
          </a:bodyPr>
          <a:lstStyle/>
          <a:p>
            <a:r>
              <a:rPr lang="en-US" sz="1600" b="0" i="0" dirty="0">
                <a:solidFill>
                  <a:srgbClr val="201E1E"/>
                </a:solidFill>
                <a:effectLst/>
                <a:latin typeface="Calibri" panose="020F0502020204030204" pitchFamily="34" charset="0"/>
                <a:cs typeface="Calibri" panose="020F0502020204030204" pitchFamily="34" charset="0"/>
              </a:rPr>
              <a:t>At Caudwell Children we are dedicated to providing child-</a:t>
            </a:r>
            <a:r>
              <a:rPr lang="en-US" sz="1600" b="0" i="0" dirty="0" err="1">
                <a:solidFill>
                  <a:srgbClr val="201E1E"/>
                </a:solidFill>
                <a:effectLst/>
                <a:latin typeface="Calibri" panose="020F0502020204030204" pitchFamily="34" charset="0"/>
                <a:cs typeface="Calibri" panose="020F0502020204030204" pitchFamily="34" charset="0"/>
              </a:rPr>
              <a:t>centred</a:t>
            </a:r>
            <a:r>
              <a:rPr lang="en-US" sz="1600" b="0" i="0" dirty="0">
                <a:solidFill>
                  <a:srgbClr val="201E1E"/>
                </a:solidFill>
                <a:effectLst/>
                <a:latin typeface="Calibri" panose="020F0502020204030204" pitchFamily="34" charset="0"/>
                <a:cs typeface="Calibri" panose="020F0502020204030204" pitchFamily="34" charset="0"/>
              </a:rPr>
              <a:t> multidisciplinary clinical assessments alongside practical and emotional support services so that children and their families can learn to understand their unique and individual profiles; helping to manage the areas of daily life they find difficult and celebrate their </a:t>
            </a:r>
            <a:r>
              <a:rPr lang="en-US" sz="1600" b="0" i="0" dirty="0">
                <a:effectLst/>
                <a:latin typeface="Calibri" panose="020F0502020204030204" pitchFamily="34" charset="0"/>
                <a:cs typeface="Calibri" panose="020F0502020204030204" pitchFamily="34" charset="0"/>
              </a:rPr>
              <a:t>strengths</a:t>
            </a:r>
            <a:r>
              <a:rPr lang="en-US" sz="1600" b="0" i="0" dirty="0">
                <a:solidFill>
                  <a:srgbClr val="0070C0"/>
                </a:solidFill>
                <a:effectLst/>
                <a:latin typeface="Calibri" panose="020F0502020204030204" pitchFamily="34" charset="0"/>
                <a:cs typeface="Calibri" panose="020F0502020204030204" pitchFamily="34" charset="0"/>
              </a:rPr>
              <a:t>.  </a:t>
            </a:r>
          </a:p>
          <a:p>
            <a:r>
              <a:rPr lang="en-GB" sz="1600" dirty="0">
                <a:solidFill>
                  <a:srgbClr val="0070C0"/>
                </a:solidFill>
                <a:hlinkClick r:id="rId8">
                  <a:extLst>
                    <a:ext uri="{A12FA001-AC4F-418D-AE19-62706E023703}">
                      <ahyp:hlinkClr xmlns:ahyp="http://schemas.microsoft.com/office/drawing/2018/hyperlinkcolor" val="tx"/>
                    </a:ext>
                  </a:extLst>
                </a:hlinkClick>
              </a:rPr>
              <a:t>Autism Services | Caudwell Children</a:t>
            </a:r>
            <a:endParaRPr lang="en-GB" sz="1600" dirty="0">
              <a:solidFill>
                <a:srgbClr val="0070C0"/>
              </a:solidFill>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303D5412-516A-691D-1E03-36AF7B108DAE}"/>
              </a:ext>
            </a:extLst>
          </p:cNvPr>
          <p:cNvPicPr>
            <a:picLocks noChangeAspect="1"/>
          </p:cNvPicPr>
          <p:nvPr/>
        </p:nvPicPr>
        <p:blipFill>
          <a:blip r:embed="rId9"/>
          <a:stretch>
            <a:fillRect/>
          </a:stretch>
        </p:blipFill>
        <p:spPr>
          <a:xfrm>
            <a:off x="-162368" y="5386176"/>
            <a:ext cx="2987626" cy="354464"/>
          </a:xfrm>
          <a:prstGeom prst="rect">
            <a:avLst/>
          </a:prstGeom>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TotalTime>
  <Words>205</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Century Gothic</vt:lpstr>
      <vt:lpstr>Trebuchet MS</vt:lpstr>
      <vt:lpstr>Wingdings 3</vt:lpstr>
      <vt:lpstr>Facet</vt:lpstr>
      <vt:lpstr>Autism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Edwards</dc:creator>
  <cp:lastModifiedBy>Claire Edwards</cp:lastModifiedBy>
  <cp:revision>1</cp:revision>
  <dcterms:created xsi:type="dcterms:W3CDTF">2025-08-30T14:27:26Z</dcterms:created>
  <dcterms:modified xsi:type="dcterms:W3CDTF">2025-08-30T16:16:35Z</dcterms:modified>
</cp:coreProperties>
</file>