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4" d="100"/>
          <a:sy n="64" d="100"/>
        </p:scale>
        <p:origin x="1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016f6d78-6149-4a50-ba99-f7e524a9ce63" providerId="ADAL" clId="{A82DCE1B-D8B2-4115-856D-85D848B5DDB9}"/>
    <pc:docChg chg="custSel modSld">
      <pc:chgData name="Claire Edwards" userId="016f6d78-6149-4a50-ba99-f7e524a9ce63" providerId="ADAL" clId="{A82DCE1B-D8B2-4115-856D-85D848B5DDB9}" dt="2025-08-30T16:13:15.846" v="2" actId="478"/>
      <pc:docMkLst>
        <pc:docMk/>
      </pc:docMkLst>
      <pc:sldChg chg="delSp modSp mod">
        <pc:chgData name="Claire Edwards" userId="016f6d78-6149-4a50-ba99-f7e524a9ce63" providerId="ADAL" clId="{A82DCE1B-D8B2-4115-856D-85D848B5DDB9}" dt="2025-08-30T16:13:15.846" v="2" actId="478"/>
        <pc:sldMkLst>
          <pc:docMk/>
          <pc:sldMk cId="0" sldId="269"/>
        </pc:sldMkLst>
        <pc:spChg chg="del mod">
          <ac:chgData name="Claire Edwards" userId="016f6d78-6149-4a50-ba99-f7e524a9ce63" providerId="ADAL" clId="{A82DCE1B-D8B2-4115-856D-85D848B5DDB9}" dt="2025-08-30T16:13:15.846" v="2" actId="478"/>
          <ac:spMkLst>
            <pc:docMk/>
            <pc:sldMk cId="0" sldId="269"/>
            <ac:spMk id="3" creationId="{D4B9C121-D0EF-1B19-5E3E-FAD418D6D4F9}"/>
          </ac:spMkLst>
        </pc:spChg>
        <pc:picChg chg="del">
          <ac:chgData name="Claire Edwards" userId="016f6d78-6149-4a50-ba99-f7e524a9ce63" providerId="ADAL" clId="{A82DCE1B-D8B2-4115-856D-85D848B5DDB9}" dt="2025-08-30T16:13:10.491" v="0" actId="478"/>
          <ac:picMkLst>
            <pc:docMk/>
            <pc:sldMk cId="0" sldId="269"/>
            <ac:picMk id="15" creationId="{1314039F-CF59-B731-048B-0B621312CE6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43FCAF9A-7952-4151-8050-BD8392CEB174}"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CA66E921-AF8F-4097-A25F-765419C1E3B7}" type="slidenum">
              <a:rPr lang="en-GB" smtClean="0"/>
              <a:t>‹#›</a:t>
            </a:fld>
            <a:endParaRPr lang="en-GB"/>
          </a:p>
        </p:txBody>
      </p:sp>
    </p:spTree>
    <p:extLst>
      <p:ext uri="{BB962C8B-B14F-4D97-AF65-F5344CB8AC3E}">
        <p14:creationId xmlns:p14="http://schemas.microsoft.com/office/powerpoint/2010/main" val="24365385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610905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574481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467769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908274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54458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8/30/2025</a:t>
            </a:fld>
            <a:endParaRPr lang="en-US" dirty="0"/>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992CB76A-80F5-4C0C-8095-B190A94D915C}" type="slidenum">
              <a:rPr lang="en-GB" smtClean="0"/>
              <a:t>‹#›</a:t>
            </a:fld>
            <a:endParaRPr lang="en-GB"/>
          </a:p>
        </p:txBody>
      </p:sp>
    </p:spTree>
    <p:extLst>
      <p:ext uri="{BB962C8B-B14F-4D97-AF65-F5344CB8AC3E}">
        <p14:creationId xmlns:p14="http://schemas.microsoft.com/office/powerpoint/2010/main" val="26987533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893868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085956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154464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75281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4210270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45727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14252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849431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8362728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E4AD037-D916-021B-2F8A-A19BA0B6D33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Date Placeholder 3">
            <a:extLst>
              <a:ext uri="{FF2B5EF4-FFF2-40B4-BE49-F238E27FC236}">
                <a16:creationId xmlns:a16="http://schemas.microsoft.com/office/drawing/2014/main" id="{FC09F46E-273D-54E3-8C4D-651579DECDA6}"/>
              </a:ext>
            </a:extLst>
          </p:cNvPr>
          <p:cNvSpPr txBox="1">
            <a:spLocks noGrp="1"/>
          </p:cNvSpPr>
          <p:nvPr>
            <p:ph type="dt" sz="half" idx="7"/>
          </p:nvPr>
        </p:nvSpPr>
        <p:spPr/>
        <p:txBody>
          <a:bodyPr/>
          <a:lstStyle>
            <a:lvl1pPr>
              <a:defRPr/>
            </a:lvl1pPr>
          </a:lstStyle>
          <a:p>
            <a:pPr lvl="0"/>
            <a:fld id="{BB8CB8A9-ED1C-4C54-87DC-4D0B99E4678F}" type="datetime1">
              <a:rPr lang="en-GB"/>
              <a:pPr lvl="0"/>
              <a:t>30/08/2025</a:t>
            </a:fld>
            <a:endParaRPr lang="en-GB"/>
          </a:p>
        </p:txBody>
      </p:sp>
      <p:sp>
        <p:nvSpPr>
          <p:cNvPr id="4" name="Footer Placeholder 4">
            <a:extLst>
              <a:ext uri="{FF2B5EF4-FFF2-40B4-BE49-F238E27FC236}">
                <a16:creationId xmlns:a16="http://schemas.microsoft.com/office/drawing/2014/main" id="{4858F260-F85C-E002-5CD7-10B7B2B1C444}"/>
              </a:ext>
            </a:extLst>
          </p:cNvPr>
          <p:cNvSpPr txBox="1">
            <a:spLocks noGrp="1"/>
          </p:cNvSpPr>
          <p:nvPr>
            <p:ph type="ftr" sz="quarter" idx="9"/>
          </p:nvPr>
        </p:nvSpPr>
        <p:spPr/>
        <p:txBody>
          <a:bodyPr/>
          <a:lstStyle>
            <a:lvl1pPr>
              <a:defRPr/>
            </a:lvl1pPr>
          </a:lstStyle>
          <a:p>
            <a:pPr lvl="0"/>
            <a:endParaRPr lang="en-GB"/>
          </a:p>
        </p:txBody>
      </p:sp>
      <p:sp>
        <p:nvSpPr>
          <p:cNvPr id="5" name="Slide Number Placeholder 5">
            <a:extLst>
              <a:ext uri="{FF2B5EF4-FFF2-40B4-BE49-F238E27FC236}">
                <a16:creationId xmlns:a16="http://schemas.microsoft.com/office/drawing/2014/main" id="{9DB3713A-E91A-449D-9E0F-85A3FC2FEC60}"/>
              </a:ext>
            </a:extLst>
          </p:cNvPr>
          <p:cNvSpPr txBox="1">
            <a:spLocks noGrp="1"/>
          </p:cNvSpPr>
          <p:nvPr>
            <p:ph type="sldNum" sz="quarter" idx="8"/>
          </p:nvPr>
        </p:nvSpPr>
        <p:spPr/>
        <p:txBody>
          <a:bodyPr/>
          <a:lstStyle>
            <a:lvl1pPr>
              <a:defRPr/>
            </a:lvl1pPr>
          </a:lstStyle>
          <a:p>
            <a:pPr lvl="0"/>
            <a:fld id="{C54C3CBF-0A85-4480-89A4-2A63EC4B3448}" type="slidenum">
              <a:t>‹#›</a:t>
            </a:fld>
            <a:endParaRPr lang="en-GB"/>
          </a:p>
        </p:txBody>
      </p:sp>
    </p:spTree>
    <p:extLst>
      <p:ext uri="{BB962C8B-B14F-4D97-AF65-F5344CB8AC3E}">
        <p14:creationId xmlns:p14="http://schemas.microsoft.com/office/powerpoint/2010/main" val="403815641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522108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hacw.nhs.uk/childrens-speech-and-language-resources" TargetMode="External"/><Relationship Id="rId7" Type="http://schemas.openxmlformats.org/officeDocument/2006/relationships/hyperlink" Target="https://ican.org.uk/help-for-familie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hyperlink" Target="https://www.bbc.co.uk/tiny-happy-people/what-is-tiny-happy-people/z6c9y9q" TargetMode="External"/><Relationship Id="rId5" Type="http://schemas.openxmlformats.org/officeDocument/2006/relationships/hyperlink" Target="https://www.facebook.com/childrensSLT/"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hyperlink" Target="https://www.bbc.co.uk/cbeebies/grownups/speech-and-language-difficult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0D40A-1F92-F384-FF33-66E6B4E1820B}"/>
              </a:ext>
            </a:extLst>
          </p:cNvPr>
          <p:cNvSpPr txBox="1">
            <a:spLocks noGrp="1"/>
          </p:cNvSpPr>
          <p:nvPr>
            <p:ph type="title" idx="4294967295"/>
          </p:nvPr>
        </p:nvSpPr>
        <p:spPr>
          <a:xfrm>
            <a:off x="0" y="190500"/>
            <a:ext cx="10853738" cy="979488"/>
          </a:xfrm>
        </p:spPr>
        <p:txBody>
          <a:bodyPr/>
          <a:lstStyle/>
          <a:p>
            <a:pPr lvl="0"/>
            <a:r>
              <a:rPr lang="en-GB" b="1" dirty="0">
                <a:solidFill>
                  <a:schemeClr val="accent2"/>
                </a:solidFill>
                <a:latin typeface="Century Gothic" pitchFamily="34"/>
                <a:cs typeface="Calibri"/>
              </a:rPr>
              <a:t>Speech, language and communication needs</a:t>
            </a:r>
          </a:p>
        </p:txBody>
      </p:sp>
      <p:sp>
        <p:nvSpPr>
          <p:cNvPr id="4" name="TextBox 3">
            <a:hlinkClick r:id="" action="ppaction://noaction"/>
            <a:extLst>
              <a:ext uri="{FF2B5EF4-FFF2-40B4-BE49-F238E27FC236}">
                <a16:creationId xmlns:a16="http://schemas.microsoft.com/office/drawing/2014/main" id="{A5932491-53C1-7569-68D0-62B80FDDA415}"/>
              </a:ext>
            </a:extLst>
          </p:cNvPr>
          <p:cNvSpPr txBox="1"/>
          <p:nvPr/>
        </p:nvSpPr>
        <p:spPr>
          <a:xfrm>
            <a:off x="8392299" y="5306080"/>
            <a:ext cx="2743200" cy="365760"/>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Trebuchet MS"/>
              <a:ea typeface="+mn-ea"/>
              <a:cs typeface="+mn-cs"/>
            </a:endParaRPr>
          </a:p>
        </p:txBody>
      </p:sp>
      <p:pic>
        <p:nvPicPr>
          <p:cNvPr id="5" name="Picture 2" descr="A close-up of a sign&#10;&#10;Description automatically generated">
            <a:extLst>
              <a:ext uri="{FF2B5EF4-FFF2-40B4-BE49-F238E27FC236}">
                <a16:creationId xmlns:a16="http://schemas.microsoft.com/office/drawing/2014/main" id="{589BED2C-2EEE-4EEA-1DF6-35C022D5DFA8}"/>
              </a:ext>
            </a:extLst>
          </p:cNvPr>
          <p:cNvPicPr>
            <a:picLocks noChangeAspect="1"/>
          </p:cNvPicPr>
          <p:nvPr/>
        </p:nvPicPr>
        <p:blipFill>
          <a:blip r:embed="rId2"/>
          <a:stretch>
            <a:fillRect/>
          </a:stretch>
        </p:blipFill>
        <p:spPr>
          <a:xfrm>
            <a:off x="180246" y="849194"/>
            <a:ext cx="3297116" cy="986207"/>
          </a:xfrm>
          <a:prstGeom prst="rect">
            <a:avLst/>
          </a:prstGeom>
          <a:noFill/>
          <a:ln cap="rnd">
            <a:noFill/>
          </a:ln>
        </p:spPr>
      </p:pic>
      <p:sp>
        <p:nvSpPr>
          <p:cNvPr id="6" name="TextBox 6">
            <a:extLst>
              <a:ext uri="{FF2B5EF4-FFF2-40B4-BE49-F238E27FC236}">
                <a16:creationId xmlns:a16="http://schemas.microsoft.com/office/drawing/2014/main" id="{1D03A61B-F357-35F9-C4BB-A86EF858D2E9}"/>
              </a:ext>
            </a:extLst>
          </p:cNvPr>
          <p:cNvSpPr txBox="1"/>
          <p:nvPr/>
        </p:nvSpPr>
        <p:spPr>
          <a:xfrm>
            <a:off x="3704490" y="844064"/>
            <a:ext cx="5697416" cy="1077218"/>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entury Gothic" pitchFamily="34"/>
                <a:ea typeface="+mn-ea"/>
                <a:cs typeface="Segoe UI"/>
              </a:rPr>
              <a:t>Children's Speech and Language Therapy Resources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a:ln>
                  <a:noFill/>
                </a:ln>
                <a:solidFill>
                  <a:srgbClr val="0070C0"/>
                </a:solidFill>
                <a:effectLst/>
                <a:uLnTx/>
                <a:uFillTx/>
                <a:latin typeface="Century Gothic" pitchFamily="34"/>
                <a:ea typeface="+mn-ea"/>
                <a:cs typeface="Segoe UI"/>
                <a:hlinkClick r:id="rId3">
                  <a:extLst>
                    <a:ext uri="{A12FA001-AC4F-418D-AE19-62706E023703}">
                      <ahyp:hlinkClr xmlns:ahyp="http://schemas.microsoft.com/office/drawing/2018/hyperlinkcolor" val="tx"/>
                    </a:ext>
                  </a:extLst>
                </a:hlinkClick>
              </a:rPr>
              <a:t>Resources for Children’s Speech and Language | Herefordshire and Worcestershire Health and Care NHS Trust (hacw.nhs.uk)</a:t>
            </a:r>
            <a:r>
              <a:rPr kumimoji="0" lang="en-GB" sz="1600" b="1" i="0" u="none" strike="noStrike" kern="1200" cap="none" spc="0" normalizeH="0" baseline="0" noProof="0">
                <a:ln>
                  <a:noFill/>
                </a:ln>
                <a:solidFill>
                  <a:srgbClr val="0070C0"/>
                </a:solidFill>
                <a:effectLst/>
                <a:uLnTx/>
                <a:uFillTx/>
                <a:latin typeface="Century Gothic" pitchFamily="34"/>
                <a:ea typeface="+mn-ea"/>
                <a:cs typeface="Segoe UI"/>
              </a:rPr>
              <a:t> </a:t>
            </a:r>
          </a:p>
        </p:txBody>
      </p:sp>
      <p:pic>
        <p:nvPicPr>
          <p:cNvPr id="7" name="Picture 7" descr="A couple of speech bubbles&#10;&#10;Description automatically generated">
            <a:extLst>
              <a:ext uri="{FF2B5EF4-FFF2-40B4-BE49-F238E27FC236}">
                <a16:creationId xmlns:a16="http://schemas.microsoft.com/office/drawing/2014/main" id="{18EF2243-BD95-58B9-B932-C778127C95F0}"/>
              </a:ext>
            </a:extLst>
          </p:cNvPr>
          <p:cNvPicPr>
            <a:picLocks noChangeAspect="1"/>
          </p:cNvPicPr>
          <p:nvPr/>
        </p:nvPicPr>
        <p:blipFill>
          <a:blip r:embed="rId4"/>
          <a:stretch>
            <a:fillRect/>
          </a:stretch>
        </p:blipFill>
        <p:spPr>
          <a:xfrm>
            <a:off x="250947" y="2095137"/>
            <a:ext cx="2335094" cy="862379"/>
          </a:xfrm>
          <a:prstGeom prst="rect">
            <a:avLst/>
          </a:prstGeom>
          <a:noFill/>
          <a:ln cap="rnd">
            <a:noFill/>
          </a:ln>
        </p:spPr>
      </p:pic>
      <p:sp>
        <p:nvSpPr>
          <p:cNvPr id="8" name="TextBox 9">
            <a:extLst>
              <a:ext uri="{FF2B5EF4-FFF2-40B4-BE49-F238E27FC236}">
                <a16:creationId xmlns:a16="http://schemas.microsoft.com/office/drawing/2014/main" id="{FEB1992F-9BBB-864E-B647-6F6715BE3FB0}"/>
              </a:ext>
            </a:extLst>
          </p:cNvPr>
          <p:cNvSpPr txBox="1"/>
          <p:nvPr/>
        </p:nvSpPr>
        <p:spPr>
          <a:xfrm>
            <a:off x="2883880" y="2230020"/>
            <a:ext cx="6424245" cy="584777"/>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a:ln>
                  <a:noFill/>
                </a:ln>
                <a:solidFill>
                  <a:srgbClr val="000000"/>
                </a:solidFill>
                <a:effectLst/>
                <a:uLnTx/>
                <a:uFillTx/>
                <a:latin typeface="Century Gothic" pitchFamily="34"/>
                <a:ea typeface="+mn-ea"/>
                <a:cs typeface="Segoe UI"/>
              </a:rPr>
              <a:t>Speech and Language Therapy Facebook page</a:t>
            </a:r>
            <a:r>
              <a:rPr kumimoji="0" lang="en-GB" sz="1600" b="0" i="0" u="none" strike="noStrike" kern="1200" cap="none" spc="0" normalizeH="0" baseline="0" noProof="0">
                <a:ln>
                  <a:noFill/>
                </a:ln>
                <a:solidFill>
                  <a:srgbClr val="000000"/>
                </a:solidFill>
                <a:effectLst/>
                <a:uLnTx/>
                <a:uFillTx/>
                <a:latin typeface="Century Gothic" pitchFamily="34"/>
                <a:ea typeface="+mn-ea"/>
                <a:cs typeface="Segoe UI"/>
              </a:rPr>
              <a:t>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a:ln>
                  <a:noFill/>
                </a:ln>
                <a:solidFill>
                  <a:srgbClr val="0070C0"/>
                </a:solidFill>
                <a:effectLst/>
                <a:uLnTx/>
                <a:uFillTx/>
                <a:latin typeface="Century Gothic" pitchFamily="34"/>
                <a:ea typeface="+mn-ea"/>
                <a:cs typeface="Segoe UI"/>
                <a:hlinkClick r:id="rId5">
                  <a:extLst>
                    <a:ext uri="{A12FA001-AC4F-418D-AE19-62706E023703}">
                      <ahyp:hlinkClr xmlns:ahyp="http://schemas.microsoft.com/office/drawing/2018/hyperlinkcolor" val="tx"/>
                    </a:ext>
                  </a:extLst>
                </a:hlinkClick>
              </a:rPr>
              <a:t>Worcestershire Speech and Language Therapy | Facebook</a:t>
            </a:r>
            <a:endParaRPr kumimoji="0" lang="en-GB" sz="1600" b="1" i="0" u="none" strike="noStrike" kern="1200" cap="none" spc="0" normalizeH="0" baseline="0" noProof="0">
              <a:ln>
                <a:noFill/>
              </a:ln>
              <a:solidFill>
                <a:srgbClr val="0070C0"/>
              </a:solidFill>
              <a:effectLst/>
              <a:uLnTx/>
              <a:uFillTx/>
              <a:latin typeface="Century Gothic" pitchFamily="34"/>
              <a:ea typeface="Trebuchet MS"/>
              <a:cs typeface="Segoe UI"/>
            </a:endParaRPr>
          </a:p>
        </p:txBody>
      </p:sp>
      <p:pic>
        <p:nvPicPr>
          <p:cNvPr id="9" name="Picture 10" descr="A logo with black text&#10;&#10;Description automatically generated">
            <a:extLst>
              <a:ext uri="{FF2B5EF4-FFF2-40B4-BE49-F238E27FC236}">
                <a16:creationId xmlns:a16="http://schemas.microsoft.com/office/drawing/2014/main" id="{257711CB-3F83-3888-A31A-9F1D33CE8905}"/>
              </a:ext>
            </a:extLst>
          </p:cNvPr>
          <p:cNvPicPr>
            <a:picLocks noChangeAspect="1"/>
          </p:cNvPicPr>
          <p:nvPr/>
        </p:nvPicPr>
        <p:blipFill>
          <a:blip r:embed="rId6"/>
          <a:stretch>
            <a:fillRect/>
          </a:stretch>
        </p:blipFill>
        <p:spPr>
          <a:xfrm>
            <a:off x="253142" y="3125300"/>
            <a:ext cx="2447921" cy="1076321"/>
          </a:xfrm>
          <a:prstGeom prst="rect">
            <a:avLst/>
          </a:prstGeom>
          <a:noFill/>
          <a:ln cap="rnd">
            <a:noFill/>
          </a:ln>
        </p:spPr>
      </p:pic>
      <p:sp>
        <p:nvSpPr>
          <p:cNvPr id="10" name="TextBox 11">
            <a:extLst>
              <a:ext uri="{FF2B5EF4-FFF2-40B4-BE49-F238E27FC236}">
                <a16:creationId xmlns:a16="http://schemas.microsoft.com/office/drawing/2014/main" id="{C41C505E-D697-9BCE-3AE7-8DCBED514FB8}"/>
              </a:ext>
            </a:extLst>
          </p:cNvPr>
          <p:cNvSpPr txBox="1"/>
          <p:nvPr/>
        </p:nvSpPr>
        <p:spPr>
          <a:xfrm>
            <a:off x="2872157" y="3130064"/>
            <a:ext cx="7123185" cy="1569659"/>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a:ln>
                  <a:noFill/>
                </a:ln>
                <a:solidFill>
                  <a:srgbClr val="000000"/>
                </a:solidFill>
                <a:effectLst/>
                <a:uLnTx/>
                <a:uFillTx/>
                <a:latin typeface="Century Gothic" pitchFamily="34"/>
                <a:ea typeface="+mn-ea"/>
                <a:cs typeface="Segoe UI"/>
              </a:rPr>
              <a:t>The Communication Trust</a:t>
            </a:r>
            <a:r>
              <a:rPr kumimoji="0" lang="en-GB" sz="1600" b="0" i="0" u="none" strike="noStrike" kern="1200" cap="none" spc="0" normalizeH="0" baseline="0" noProof="0">
                <a:ln>
                  <a:noFill/>
                </a:ln>
                <a:solidFill>
                  <a:srgbClr val="000000"/>
                </a:solidFill>
                <a:effectLst/>
                <a:uLnTx/>
                <a:uFillTx/>
                <a:latin typeface="Century Gothic" pitchFamily="34"/>
                <a:ea typeface="+mn-ea"/>
                <a:cs typeface="Segoe UI"/>
              </a:rPr>
              <a:t> - for 1.9 million children in the UK, learning to talk and understand words feels like an impossible hurdle. They give children and young people the skills they need so they aren’t left behind, waiting to be understood.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a:ln>
                  <a:noFill/>
                </a:ln>
                <a:solidFill>
                  <a:srgbClr val="002060"/>
                </a:solidFill>
                <a:effectLst/>
                <a:uLnTx/>
                <a:uFillTx/>
                <a:latin typeface="Century Gothic" pitchFamily="34"/>
                <a:ea typeface="+mn-ea"/>
                <a:cs typeface="Segoe UI"/>
                <a:hlinkClick r:id="rId7">
                  <a:extLst>
                    <a:ext uri="{A12FA001-AC4F-418D-AE19-62706E023703}">
                      <ahyp:hlinkClr xmlns:ahyp="http://schemas.microsoft.com/office/drawing/2018/hyperlinkcolor" val="tx"/>
                    </a:ext>
                  </a:extLst>
                </a:hlinkClick>
              </a:rPr>
              <a:t>Help for families - Speech and Language UK: Changing young lives (ican.org.uk)</a:t>
            </a:r>
            <a:r>
              <a:rPr kumimoji="0" lang="en-GB" sz="1600" b="1" i="0" u="none" strike="noStrike" kern="1200" cap="none" spc="0" normalizeH="0" baseline="0" noProof="0">
                <a:ln>
                  <a:noFill/>
                </a:ln>
                <a:solidFill>
                  <a:srgbClr val="002060"/>
                </a:solidFill>
                <a:effectLst/>
                <a:uLnTx/>
                <a:uFillTx/>
                <a:latin typeface="Century Gothic" pitchFamily="34"/>
                <a:ea typeface="+mn-ea"/>
                <a:cs typeface="Segoe UI"/>
              </a:rPr>
              <a:t> </a:t>
            </a:r>
          </a:p>
        </p:txBody>
      </p:sp>
      <p:pic>
        <p:nvPicPr>
          <p:cNvPr id="11" name="Picture 12" descr="A blue and yellow logo&#10;&#10;Description automatically generated">
            <a:extLst>
              <a:ext uri="{FF2B5EF4-FFF2-40B4-BE49-F238E27FC236}">
                <a16:creationId xmlns:a16="http://schemas.microsoft.com/office/drawing/2014/main" id="{F3137C8C-9F6F-F754-ABAE-FDAB19DBD480}"/>
              </a:ext>
            </a:extLst>
          </p:cNvPr>
          <p:cNvPicPr>
            <a:picLocks noChangeAspect="1"/>
          </p:cNvPicPr>
          <p:nvPr/>
        </p:nvPicPr>
        <p:blipFill>
          <a:blip r:embed="rId8"/>
          <a:stretch>
            <a:fillRect/>
          </a:stretch>
        </p:blipFill>
        <p:spPr>
          <a:xfrm>
            <a:off x="302968" y="4522905"/>
            <a:ext cx="2676521" cy="742950"/>
          </a:xfrm>
          <a:prstGeom prst="rect">
            <a:avLst/>
          </a:prstGeom>
          <a:noFill/>
          <a:ln cap="rnd">
            <a:noFill/>
          </a:ln>
        </p:spPr>
      </p:pic>
      <p:sp>
        <p:nvSpPr>
          <p:cNvPr id="12" name="TextBox 13">
            <a:extLst>
              <a:ext uri="{FF2B5EF4-FFF2-40B4-BE49-F238E27FC236}">
                <a16:creationId xmlns:a16="http://schemas.microsoft.com/office/drawing/2014/main" id="{6C79CA1B-E3A0-883D-1FDE-D94123459571}"/>
              </a:ext>
            </a:extLst>
          </p:cNvPr>
          <p:cNvSpPr txBox="1"/>
          <p:nvPr/>
        </p:nvSpPr>
        <p:spPr>
          <a:xfrm>
            <a:off x="3194538" y="4699723"/>
            <a:ext cx="6717319" cy="584777"/>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entury Gothic" pitchFamily="34"/>
                <a:ea typeface="+mn-ea"/>
                <a:cs typeface="Segoe UI"/>
              </a:rPr>
              <a:t> </a:t>
            </a:r>
            <a:r>
              <a:rPr kumimoji="0" lang="en-GB" sz="1600" b="1" i="0" u="none" strike="noStrike" kern="1200" cap="none" spc="0" normalizeH="0" baseline="0" noProof="0">
                <a:ln>
                  <a:noFill/>
                </a:ln>
                <a:solidFill>
                  <a:srgbClr val="000000"/>
                </a:solidFill>
                <a:effectLst/>
                <a:uLnTx/>
                <a:uFillTx/>
                <a:latin typeface="Century Gothic" pitchFamily="34"/>
                <a:ea typeface="+mn-ea"/>
                <a:cs typeface="Segoe UI"/>
              </a:rPr>
              <a:t>BBC </a:t>
            </a:r>
            <a:r>
              <a:rPr kumimoji="0" lang="en-GB" sz="1600" b="0" i="0" u="none" strike="noStrike" kern="1200" cap="none" spc="0" normalizeH="0" baseline="0" noProof="0">
                <a:ln>
                  <a:noFill/>
                </a:ln>
                <a:solidFill>
                  <a:srgbClr val="000000"/>
                </a:solidFill>
                <a:effectLst/>
                <a:uLnTx/>
                <a:uFillTx/>
                <a:latin typeface="Century Gothic" pitchFamily="34"/>
                <a:ea typeface="+mn-ea"/>
                <a:cs typeface="Segoe UI"/>
              </a:rPr>
              <a:t>Information about speech and language difficulties </a:t>
            </a:r>
            <a:endParaRPr kumimoji="0" lang="en-US" sz="1800" b="0" i="0" u="none" strike="noStrike" kern="1200" cap="none" spc="0" normalizeH="0" baseline="0" noProof="0">
              <a:ln>
                <a:noFill/>
              </a:ln>
              <a:solidFill>
                <a:srgbClr val="000000"/>
              </a:solidFill>
              <a:effectLst/>
              <a:uLnTx/>
              <a:uFillTx/>
              <a:latin typeface="Century Gothic" pitchFamily="3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a:ln>
                  <a:noFill/>
                </a:ln>
                <a:solidFill>
                  <a:srgbClr val="002060"/>
                </a:solidFill>
                <a:effectLst/>
                <a:uLnTx/>
                <a:uFillTx/>
                <a:latin typeface="Century Gothic" pitchFamily="34"/>
                <a:ea typeface="+mn-ea"/>
                <a:cs typeface="Segoe UI"/>
                <a:hlinkClick r:id="rId9">
                  <a:extLst>
                    <a:ext uri="{A12FA001-AC4F-418D-AE19-62706E023703}">
                      <ahyp:hlinkClr xmlns:ahyp="http://schemas.microsoft.com/office/drawing/2018/hyperlinkcolor" val="tx"/>
                    </a:ext>
                  </a:extLst>
                </a:hlinkClick>
              </a:rPr>
              <a:t>Speech and language difficulties - CBeebies - BBC</a:t>
            </a:r>
            <a:r>
              <a:rPr kumimoji="0" lang="en-GB" sz="1600" b="1" i="0" u="none" strike="noStrike" kern="1200" cap="none" spc="0" normalizeH="0" baseline="0" noProof="0">
                <a:ln>
                  <a:noFill/>
                </a:ln>
                <a:solidFill>
                  <a:srgbClr val="002060"/>
                </a:solidFill>
                <a:effectLst/>
                <a:uLnTx/>
                <a:uFillTx/>
                <a:latin typeface="Century Gothic" pitchFamily="34"/>
                <a:ea typeface="+mn-ea"/>
                <a:cs typeface="Segoe UI"/>
              </a:rPr>
              <a:t> </a:t>
            </a:r>
          </a:p>
        </p:txBody>
      </p:sp>
      <p:pic>
        <p:nvPicPr>
          <p:cNvPr id="13" name="Picture 14" descr="A purple background with yellow letters&#10;&#10;Description automatically generated">
            <a:extLst>
              <a:ext uri="{FF2B5EF4-FFF2-40B4-BE49-F238E27FC236}">
                <a16:creationId xmlns:a16="http://schemas.microsoft.com/office/drawing/2014/main" id="{018F07D4-84E7-60EA-BF24-FACC42AF151A}"/>
              </a:ext>
            </a:extLst>
          </p:cNvPr>
          <p:cNvPicPr>
            <a:picLocks noChangeAspect="1"/>
          </p:cNvPicPr>
          <p:nvPr/>
        </p:nvPicPr>
        <p:blipFill>
          <a:blip r:embed="rId10"/>
          <a:stretch>
            <a:fillRect/>
          </a:stretch>
        </p:blipFill>
        <p:spPr>
          <a:xfrm>
            <a:off x="303699" y="5488960"/>
            <a:ext cx="2745394" cy="733421"/>
          </a:xfrm>
          <a:prstGeom prst="rect">
            <a:avLst/>
          </a:prstGeom>
          <a:noFill/>
          <a:ln cap="rnd">
            <a:noFill/>
          </a:ln>
        </p:spPr>
      </p:pic>
      <p:sp>
        <p:nvSpPr>
          <p:cNvPr id="14" name="TextBox 16">
            <a:extLst>
              <a:ext uri="{FF2B5EF4-FFF2-40B4-BE49-F238E27FC236}">
                <a16:creationId xmlns:a16="http://schemas.microsoft.com/office/drawing/2014/main" id="{1200A0C5-3AAA-D016-575C-77CD5FFF7377}"/>
              </a:ext>
            </a:extLst>
          </p:cNvPr>
          <p:cNvSpPr txBox="1"/>
          <p:nvPr/>
        </p:nvSpPr>
        <p:spPr>
          <a:xfrm>
            <a:off x="3118332" y="5333996"/>
            <a:ext cx="6956426" cy="1569659"/>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a:ln>
                  <a:noFill/>
                </a:ln>
                <a:solidFill>
                  <a:srgbClr val="333333"/>
                </a:solidFill>
                <a:effectLst/>
                <a:uLnTx/>
                <a:uFillTx/>
                <a:latin typeface="Century Gothic" pitchFamily="34"/>
                <a:ea typeface="+mn-ea"/>
                <a:cs typeface="Segoe UI"/>
              </a:rPr>
              <a:t>Tiny Happy People</a:t>
            </a:r>
            <a:r>
              <a:rPr kumimoji="0" lang="en-GB" sz="1600" b="0" i="0" u="none" strike="noStrike" kern="1200" cap="none" spc="0" normalizeH="0" baseline="0" noProof="0">
                <a:ln>
                  <a:noFill/>
                </a:ln>
                <a:solidFill>
                  <a:srgbClr val="333333"/>
                </a:solidFill>
                <a:effectLst/>
                <a:uLnTx/>
                <a:uFillTx/>
                <a:latin typeface="Century Gothic" pitchFamily="34"/>
                <a:ea typeface="+mn-ea"/>
                <a:cs typeface="Segoe UI"/>
              </a:rPr>
              <a:t> can help you develop your child’s language and communication skills, so they get the best start in life. Their ideas and activities are easy to build into your daily routine. They’re quick and inspiring, but they’re also based on expert advice and evidence, and are proven to help your child’s development.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a:ln>
                  <a:noFill/>
                </a:ln>
                <a:solidFill>
                  <a:srgbClr val="002060"/>
                </a:solidFill>
                <a:effectLst/>
                <a:uLnTx/>
                <a:uFillTx/>
                <a:latin typeface="Century Gothic" pitchFamily="34"/>
                <a:ea typeface="+mn-ea"/>
                <a:cs typeface="Segoe UI"/>
                <a:hlinkClick r:id="rId11">
                  <a:extLst>
                    <a:ext uri="{A12FA001-AC4F-418D-AE19-62706E023703}">
                      <ahyp:hlinkClr xmlns:ahyp="http://schemas.microsoft.com/office/drawing/2018/hyperlinkcolor" val="tx"/>
                    </a:ext>
                  </a:extLst>
                </a:hlinkClick>
              </a:rPr>
              <a:t>What is Tiny Happy People? - BBC Tiny Happy People</a:t>
            </a:r>
            <a:r>
              <a:rPr kumimoji="0" lang="en-GB" sz="1600" b="1" i="0" u="none" strike="noStrike" kern="1200" cap="none" spc="0" normalizeH="0" baseline="0" noProof="0">
                <a:ln>
                  <a:noFill/>
                </a:ln>
                <a:solidFill>
                  <a:srgbClr val="002060"/>
                </a:solidFill>
                <a:effectLst/>
                <a:uLnTx/>
                <a:uFillTx/>
                <a:latin typeface="Century Gothic" pitchFamily="34"/>
                <a:ea typeface="+mn-ea"/>
                <a:cs typeface="Segoe UI"/>
              </a:rPr>
              <a:t> </a:t>
            </a:r>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1</TotalTime>
  <Words>198</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Century Gothic</vt:lpstr>
      <vt:lpstr>Trebuchet MS</vt:lpstr>
      <vt:lpstr>Wingdings 3</vt:lpstr>
      <vt:lpstr>Facet</vt:lpstr>
      <vt:lpstr>Speech, language and communication needs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Edwards</dc:creator>
  <cp:lastModifiedBy>Claire Edwards</cp:lastModifiedBy>
  <cp:revision>1</cp:revision>
  <dcterms:created xsi:type="dcterms:W3CDTF">2025-08-30T16:12:09Z</dcterms:created>
  <dcterms:modified xsi:type="dcterms:W3CDTF">2025-08-30T16:13:19Z</dcterms:modified>
</cp:coreProperties>
</file>