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8" r:id="rId5"/>
    <p:sldId id="262"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AD8F"/>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2ADA6F-021E-45E6-B09E-9802345FD7A6}" v="1" dt="2026-01-05T13:22:22.9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modSld">
      <pc:chgData name="Claire Edwards" userId="95321912-edf3-40d9-95dd-3ecc1dc7554e" providerId="ADAL" clId="{8663136D-0834-42F2-9F12-597870CD1F7C}" dt="2026-01-05T13:22:41.862" v="54" actId="20577"/>
      <pc:docMkLst>
        <pc:docMk/>
      </pc:docMkLst>
      <pc:sldChg chg="modSp mod">
        <pc:chgData name="Claire Edwards" userId="95321912-edf3-40d9-95dd-3ecc1dc7554e" providerId="ADAL" clId="{8663136D-0834-42F2-9F12-597870CD1F7C}" dt="2026-01-05T12:07:26.453" v="20" actId="20577"/>
        <pc:sldMkLst>
          <pc:docMk/>
          <pc:sldMk cId="180266309" sldId="258"/>
        </pc:sldMkLst>
        <pc:graphicFrameChg chg="modGraphic">
          <ac:chgData name="Claire Edwards" userId="95321912-edf3-40d9-95dd-3ecc1dc7554e" providerId="ADAL" clId="{8663136D-0834-42F2-9F12-597870CD1F7C}" dt="2026-01-05T12:07:26.453" v="20" actId="20577"/>
          <ac:graphicFrameMkLst>
            <pc:docMk/>
            <pc:sldMk cId="180266309" sldId="258"/>
            <ac:graphicFrameMk id="2" creationId="{A03DB250-64A1-3F03-50B0-72C4A7704A80}"/>
          </ac:graphicFrameMkLst>
        </pc:graphicFrameChg>
      </pc:sldChg>
      <pc:sldChg chg="modSp mod">
        <pc:chgData name="Claire Edwards" userId="95321912-edf3-40d9-95dd-3ecc1dc7554e" providerId="ADAL" clId="{8663136D-0834-42F2-9F12-597870CD1F7C}" dt="2026-01-05T12:07:43.187" v="50" actId="20577"/>
        <pc:sldMkLst>
          <pc:docMk/>
          <pc:sldMk cId="942525154" sldId="260"/>
        </pc:sldMkLst>
        <pc:graphicFrameChg chg="modGraphic">
          <ac:chgData name="Claire Edwards" userId="95321912-edf3-40d9-95dd-3ecc1dc7554e" providerId="ADAL" clId="{8663136D-0834-42F2-9F12-597870CD1F7C}" dt="2026-01-05T12:07:43.187" v="50" actId="20577"/>
          <ac:graphicFrameMkLst>
            <pc:docMk/>
            <pc:sldMk cId="942525154" sldId="260"/>
            <ac:graphicFrameMk id="2" creationId="{EF9F3BA4-EAC7-8FF7-5DE3-F9EF05434110}"/>
          </ac:graphicFrameMkLst>
        </pc:graphicFrameChg>
      </pc:sldChg>
      <pc:sldChg chg="modSp mod">
        <pc:chgData name="Claire Edwards" userId="95321912-edf3-40d9-95dd-3ecc1dc7554e" providerId="ADAL" clId="{8663136D-0834-42F2-9F12-597870CD1F7C}" dt="2026-01-05T13:22:41.862" v="54" actId="20577"/>
        <pc:sldMkLst>
          <pc:docMk/>
          <pc:sldMk cId="2386095597" sldId="262"/>
        </pc:sldMkLst>
        <pc:graphicFrameChg chg="modGraphic">
          <ac:chgData name="Claire Edwards" userId="95321912-edf3-40d9-95dd-3ecc1dc7554e" providerId="ADAL" clId="{8663136D-0834-42F2-9F12-597870CD1F7C}" dt="2026-01-05T12:07:33.247" v="31" actId="20577"/>
          <ac:graphicFrameMkLst>
            <pc:docMk/>
            <pc:sldMk cId="2386095597" sldId="262"/>
            <ac:graphicFrameMk id="2" creationId="{A03DB250-64A1-3F03-50B0-72C4A7704A80}"/>
          </ac:graphicFrameMkLst>
        </pc:graphicFrameChg>
        <pc:graphicFrameChg chg="mod modGraphic">
          <ac:chgData name="Claire Edwards" userId="95321912-edf3-40d9-95dd-3ecc1dc7554e" providerId="ADAL" clId="{8663136D-0834-42F2-9F12-597870CD1F7C}" dt="2026-01-05T13:22:41.862" v="54" actId="20577"/>
          <ac:graphicFrameMkLst>
            <pc:docMk/>
            <pc:sldMk cId="2386095597" sldId="262"/>
            <ac:graphicFrameMk id="12" creationId="{6B354F79-C4BB-572E-7CDB-700AFE0AE736}"/>
          </ac:graphicFrameMkLst>
        </pc:graphicFrameChg>
        <pc:picChg chg="mod">
          <ac:chgData name="Claire Edwards" userId="95321912-edf3-40d9-95dd-3ecc1dc7554e" providerId="ADAL" clId="{8663136D-0834-42F2-9F12-597870CD1F7C}" dt="2026-01-05T12:07:56.191" v="51" actId="1076"/>
          <ac:picMkLst>
            <pc:docMk/>
            <pc:sldMk cId="2386095597" sldId="262"/>
            <ac:picMk id="13" creationId="{ACB2820A-0CB4-D186-A0B3-EB5A3FFCBD3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2</a:t>
            </a:fld>
            <a:endParaRPr lang="en-GB"/>
          </a:p>
        </p:txBody>
      </p:sp>
    </p:spTree>
    <p:extLst>
      <p:ext uri="{BB962C8B-B14F-4D97-AF65-F5344CB8AC3E}">
        <p14:creationId xmlns:p14="http://schemas.microsoft.com/office/powerpoint/2010/main" val="35027113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2827226813"/>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3 Unit 3: Summer Term</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animales  (Animals)  </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extLst>
                  <a:ext uri="{0D108BD9-81ED-4DB2-BD59-A6C34878D82A}">
                    <a16:rowId xmlns:a16="http://schemas.microsoft.com/office/drawing/2014/main" val="3876697788"/>
                  </a:ext>
                </a:extLst>
              </a:tr>
            </a:tbl>
          </a:graphicData>
        </a:graphic>
      </p:graphicFrame>
      <p:pic>
        <p:nvPicPr>
          <p:cNvPr id="3" name="Picture 2">
            <a:extLst>
              <a:ext uri="{FF2B5EF4-FFF2-40B4-BE49-F238E27FC236}">
                <a16:creationId xmlns:a16="http://schemas.microsoft.com/office/drawing/2014/main" id="{17300763-68C3-4BDF-9F5B-1EE0A97DEB3A}"/>
              </a:ext>
            </a:extLst>
          </p:cNvPr>
          <p:cNvPicPr>
            <a:picLocks noChangeAspect="1"/>
          </p:cNvPicPr>
          <p:nvPr/>
        </p:nvPicPr>
        <p:blipFill>
          <a:blip r:embed="rId3"/>
          <a:stretch>
            <a:fillRect/>
          </a:stretch>
        </p:blipFill>
        <p:spPr>
          <a:xfrm>
            <a:off x="323557" y="1087853"/>
            <a:ext cx="6120960" cy="3459086"/>
          </a:xfrm>
          <a:prstGeom prst="rect">
            <a:avLst/>
          </a:prstGeom>
        </p:spPr>
      </p:pic>
      <p:pic>
        <p:nvPicPr>
          <p:cNvPr id="5" name="Picture 4">
            <a:extLst>
              <a:ext uri="{FF2B5EF4-FFF2-40B4-BE49-F238E27FC236}">
                <a16:creationId xmlns:a16="http://schemas.microsoft.com/office/drawing/2014/main" id="{7FA3E668-6DB5-E4C0-C992-3A3BC66EF946}"/>
              </a:ext>
            </a:extLst>
          </p:cNvPr>
          <p:cNvPicPr>
            <a:picLocks noChangeAspect="1"/>
          </p:cNvPicPr>
          <p:nvPr/>
        </p:nvPicPr>
        <p:blipFill>
          <a:blip r:embed="rId4"/>
          <a:stretch>
            <a:fillRect/>
          </a:stretch>
        </p:blipFill>
        <p:spPr>
          <a:xfrm>
            <a:off x="323557" y="4502590"/>
            <a:ext cx="6205157" cy="2200666"/>
          </a:xfrm>
          <a:prstGeom prst="rect">
            <a:avLst/>
          </a:prstGeom>
        </p:spPr>
      </p:pic>
      <p:pic>
        <p:nvPicPr>
          <p:cNvPr id="8" name="Picture 7">
            <a:extLst>
              <a:ext uri="{FF2B5EF4-FFF2-40B4-BE49-F238E27FC236}">
                <a16:creationId xmlns:a16="http://schemas.microsoft.com/office/drawing/2014/main" id="{2CA361C5-5412-4005-95AB-40C1FB985AA6}"/>
              </a:ext>
            </a:extLst>
          </p:cNvPr>
          <p:cNvPicPr>
            <a:picLocks noChangeAspect="1"/>
          </p:cNvPicPr>
          <p:nvPr/>
        </p:nvPicPr>
        <p:blipFill>
          <a:blip r:embed="rId5"/>
          <a:stretch>
            <a:fillRect/>
          </a:stretch>
        </p:blipFill>
        <p:spPr>
          <a:xfrm>
            <a:off x="6785112" y="1129294"/>
            <a:ext cx="4625009" cy="3164480"/>
          </a:xfrm>
          <a:prstGeom prst="rect">
            <a:avLst/>
          </a:prstGeom>
        </p:spPr>
      </p:pic>
      <p:graphicFrame>
        <p:nvGraphicFramePr>
          <p:cNvPr id="10" name="Table 9">
            <a:extLst>
              <a:ext uri="{FF2B5EF4-FFF2-40B4-BE49-F238E27FC236}">
                <a16:creationId xmlns:a16="http://schemas.microsoft.com/office/drawing/2014/main" id="{AE714AD1-A5C5-5F57-51FC-ABC1F0A81BAF}"/>
              </a:ext>
            </a:extLst>
          </p:cNvPr>
          <p:cNvGraphicFramePr>
            <a:graphicFrameLocks noGrp="1"/>
          </p:cNvGraphicFramePr>
          <p:nvPr>
            <p:extLst>
              <p:ext uri="{D42A27DB-BD31-4B8C-83A1-F6EECF244321}">
                <p14:modId xmlns:p14="http://schemas.microsoft.com/office/powerpoint/2010/main" val="4056879952"/>
              </p:ext>
            </p:extLst>
          </p:nvPr>
        </p:nvGraphicFramePr>
        <p:xfrm>
          <a:off x="6955409" y="4330162"/>
          <a:ext cx="4454712" cy="2200666"/>
        </p:xfrm>
        <a:graphic>
          <a:graphicData uri="http://schemas.openxmlformats.org/drawingml/2006/table">
            <a:tbl>
              <a:tblPr firstRow="1" bandRow="1">
                <a:tableStyleId>{5C22544A-7EE6-4342-B048-85BDC9FD1C3A}</a:tableStyleId>
              </a:tblPr>
              <a:tblGrid>
                <a:gridCol w="4454712">
                  <a:extLst>
                    <a:ext uri="{9D8B030D-6E8A-4147-A177-3AD203B41FA5}">
                      <a16:colId xmlns:a16="http://schemas.microsoft.com/office/drawing/2014/main" val="359613670"/>
                    </a:ext>
                  </a:extLst>
                </a:gridCol>
              </a:tblGrid>
              <a:tr h="483974">
                <a:tc>
                  <a:txBody>
                    <a:bodyPr/>
                    <a:lstStyle/>
                    <a:p>
                      <a:r>
                        <a:rPr lang="en-GB" sz="1400" dirty="0">
                          <a:latin typeface="Comic Sans MS" panose="030F0702030302020204" pitchFamily="66" charset="0"/>
                        </a:rPr>
                        <a:t>Additional Vocabulary Verbs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53AD8F"/>
                    </a:solidFill>
                  </a:tcPr>
                </a:tc>
                <a:extLst>
                  <a:ext uri="{0D108BD9-81ED-4DB2-BD59-A6C34878D82A}">
                    <a16:rowId xmlns:a16="http://schemas.microsoft.com/office/drawing/2014/main" val="1917685101"/>
                  </a:ext>
                </a:extLst>
              </a:tr>
              <a:tr h="1716692">
                <a:tc>
                  <a:txBody>
                    <a:bodyPr/>
                    <a:lstStyle/>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92704137"/>
                  </a:ext>
                </a:extLst>
              </a:tr>
            </a:tbl>
          </a:graphicData>
        </a:graphic>
      </p:graphicFrame>
      <p:pic>
        <p:nvPicPr>
          <p:cNvPr id="13" name="Picture 12">
            <a:extLst>
              <a:ext uri="{FF2B5EF4-FFF2-40B4-BE49-F238E27FC236}">
                <a16:creationId xmlns:a16="http://schemas.microsoft.com/office/drawing/2014/main" id="{8A2FC3A2-D170-846D-DBBE-B31229CD9EE4}"/>
              </a:ext>
            </a:extLst>
          </p:cNvPr>
          <p:cNvPicPr>
            <a:picLocks noChangeAspect="1"/>
          </p:cNvPicPr>
          <p:nvPr/>
        </p:nvPicPr>
        <p:blipFill>
          <a:blip r:embed="rId6"/>
          <a:stretch>
            <a:fillRect/>
          </a:stretch>
        </p:blipFill>
        <p:spPr>
          <a:xfrm>
            <a:off x="7039606" y="4865257"/>
            <a:ext cx="3144492" cy="953252"/>
          </a:xfrm>
          <a:prstGeom prst="rect">
            <a:avLst/>
          </a:prstGeom>
        </p:spPr>
      </p:pic>
      <p:pic>
        <p:nvPicPr>
          <p:cNvPr id="15" name="Picture 14">
            <a:extLst>
              <a:ext uri="{FF2B5EF4-FFF2-40B4-BE49-F238E27FC236}">
                <a16:creationId xmlns:a16="http://schemas.microsoft.com/office/drawing/2014/main" id="{A66A34EC-1AAC-8195-42DA-F3A0E883025E}"/>
              </a:ext>
            </a:extLst>
          </p:cNvPr>
          <p:cNvPicPr>
            <a:picLocks noChangeAspect="1"/>
          </p:cNvPicPr>
          <p:nvPr/>
        </p:nvPicPr>
        <p:blipFill>
          <a:blip r:embed="rId7"/>
          <a:stretch>
            <a:fillRect/>
          </a:stretch>
        </p:blipFill>
        <p:spPr>
          <a:xfrm>
            <a:off x="6987827" y="5905929"/>
            <a:ext cx="4219575" cy="447675"/>
          </a:xfrm>
          <a:prstGeom prst="rect">
            <a:avLst/>
          </a:prstGeom>
        </p:spPr>
      </p:pic>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2026721714"/>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3 Unit 3: Summer Term</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animales  (Animals)  </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extLst>
                  <a:ext uri="{0D108BD9-81ED-4DB2-BD59-A6C34878D82A}">
                    <a16:rowId xmlns:a16="http://schemas.microsoft.com/office/drawing/2014/main" val="3876697788"/>
                  </a:ext>
                </a:extLst>
              </a:tr>
            </a:tbl>
          </a:graphicData>
        </a:graphic>
      </p:graphicFrame>
      <p:pic>
        <p:nvPicPr>
          <p:cNvPr id="5" name="Picture 4">
            <a:extLst>
              <a:ext uri="{FF2B5EF4-FFF2-40B4-BE49-F238E27FC236}">
                <a16:creationId xmlns:a16="http://schemas.microsoft.com/office/drawing/2014/main" id="{2DCED7AB-42E2-7232-728A-44A236DCA5A0}"/>
              </a:ext>
            </a:extLst>
          </p:cNvPr>
          <p:cNvPicPr>
            <a:picLocks noChangeAspect="1"/>
          </p:cNvPicPr>
          <p:nvPr/>
        </p:nvPicPr>
        <p:blipFill>
          <a:blip r:embed="rId3"/>
          <a:stretch>
            <a:fillRect/>
          </a:stretch>
        </p:blipFill>
        <p:spPr>
          <a:xfrm>
            <a:off x="2761765" y="977459"/>
            <a:ext cx="5801711" cy="3203645"/>
          </a:xfrm>
          <a:prstGeom prst="rect">
            <a:avLst/>
          </a:prstGeom>
        </p:spPr>
      </p:pic>
      <p:graphicFrame>
        <p:nvGraphicFramePr>
          <p:cNvPr id="7" name="Table 6">
            <a:extLst>
              <a:ext uri="{FF2B5EF4-FFF2-40B4-BE49-F238E27FC236}">
                <a16:creationId xmlns:a16="http://schemas.microsoft.com/office/drawing/2014/main" id="{250D5717-795E-1F6F-AD45-C05849B1BF43}"/>
              </a:ext>
            </a:extLst>
          </p:cNvPr>
          <p:cNvGraphicFramePr>
            <a:graphicFrameLocks noGrp="1"/>
          </p:cNvGraphicFramePr>
          <p:nvPr>
            <p:extLst>
              <p:ext uri="{D42A27DB-BD31-4B8C-83A1-F6EECF244321}">
                <p14:modId xmlns:p14="http://schemas.microsoft.com/office/powerpoint/2010/main" val="2661255329"/>
              </p:ext>
            </p:extLst>
          </p:nvPr>
        </p:nvGraphicFramePr>
        <p:xfrm>
          <a:off x="8798650" y="1112782"/>
          <a:ext cx="3101537" cy="4663814"/>
        </p:xfrm>
        <a:graphic>
          <a:graphicData uri="http://schemas.openxmlformats.org/drawingml/2006/table">
            <a:tbl>
              <a:tblPr firstRow="1" bandRow="1">
                <a:tableStyleId>{5C22544A-7EE6-4342-B048-85BDC9FD1C3A}</a:tableStyleId>
              </a:tblPr>
              <a:tblGrid>
                <a:gridCol w="3101537">
                  <a:extLst>
                    <a:ext uri="{9D8B030D-6E8A-4147-A177-3AD203B41FA5}">
                      <a16:colId xmlns:a16="http://schemas.microsoft.com/office/drawing/2014/main" val="1276300115"/>
                    </a:ext>
                  </a:extLst>
                </a:gridCol>
              </a:tblGrid>
              <a:tr h="723998">
                <a:tc>
                  <a:txBody>
                    <a:bodyPr/>
                    <a:lstStyle/>
                    <a:p>
                      <a:pPr algn="ctr"/>
                      <a:r>
                        <a:rPr lang="en-GB" sz="1400" b="0" dirty="0">
                          <a:latin typeface="Comic Sans MS" panose="030F0702030302020204" pitchFamily="66" charset="0"/>
                        </a:rPr>
                        <a:t>Additional Vocabulary- Zoo Animals.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3AD8F"/>
                    </a:solidFill>
                  </a:tcPr>
                </a:tc>
                <a:extLst>
                  <a:ext uri="{0D108BD9-81ED-4DB2-BD59-A6C34878D82A}">
                    <a16:rowId xmlns:a16="http://schemas.microsoft.com/office/drawing/2014/main" val="3992141458"/>
                  </a:ext>
                </a:extLst>
              </a:tr>
              <a:tr h="3939816">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2152404"/>
                  </a:ext>
                </a:extLst>
              </a:tr>
            </a:tbl>
          </a:graphicData>
        </a:graphic>
      </p:graphicFrame>
      <p:pic>
        <p:nvPicPr>
          <p:cNvPr id="11" name="Picture 10">
            <a:extLst>
              <a:ext uri="{FF2B5EF4-FFF2-40B4-BE49-F238E27FC236}">
                <a16:creationId xmlns:a16="http://schemas.microsoft.com/office/drawing/2014/main" id="{7A34226B-6698-B950-A028-AACFD77FB448}"/>
              </a:ext>
            </a:extLst>
          </p:cNvPr>
          <p:cNvPicPr>
            <a:picLocks noChangeAspect="1"/>
          </p:cNvPicPr>
          <p:nvPr/>
        </p:nvPicPr>
        <p:blipFill>
          <a:blip r:embed="rId4"/>
          <a:stretch>
            <a:fillRect/>
          </a:stretch>
        </p:blipFill>
        <p:spPr>
          <a:xfrm>
            <a:off x="8798650" y="2076921"/>
            <a:ext cx="2905908" cy="3160175"/>
          </a:xfrm>
          <a:prstGeom prst="rect">
            <a:avLst/>
          </a:prstGeom>
        </p:spPr>
      </p:pic>
      <p:graphicFrame>
        <p:nvGraphicFramePr>
          <p:cNvPr id="12" name="Table 11">
            <a:extLst>
              <a:ext uri="{FF2B5EF4-FFF2-40B4-BE49-F238E27FC236}">
                <a16:creationId xmlns:a16="http://schemas.microsoft.com/office/drawing/2014/main" id="{6B354F79-C4BB-572E-7CDB-700AFE0AE736}"/>
              </a:ext>
            </a:extLst>
          </p:cNvPr>
          <p:cNvGraphicFramePr>
            <a:graphicFrameLocks noGrp="1"/>
          </p:cNvGraphicFramePr>
          <p:nvPr>
            <p:extLst>
              <p:ext uri="{D42A27DB-BD31-4B8C-83A1-F6EECF244321}">
                <p14:modId xmlns:p14="http://schemas.microsoft.com/office/powerpoint/2010/main" val="2402525266"/>
              </p:ext>
            </p:extLst>
          </p:nvPr>
        </p:nvGraphicFramePr>
        <p:xfrm>
          <a:off x="291813" y="1112782"/>
          <a:ext cx="2372138" cy="5312292"/>
        </p:xfrm>
        <a:graphic>
          <a:graphicData uri="http://schemas.openxmlformats.org/drawingml/2006/table">
            <a:tbl>
              <a:tblPr firstRow="1" firstCol="1" bandRow="1"/>
              <a:tblGrid>
                <a:gridCol w="2372138">
                  <a:extLst>
                    <a:ext uri="{9D8B030D-6E8A-4147-A177-3AD203B41FA5}">
                      <a16:colId xmlns:a16="http://schemas.microsoft.com/office/drawing/2014/main" val="879430780"/>
                    </a:ext>
                  </a:extLst>
                </a:gridCol>
              </a:tblGrid>
              <a:tr h="496198">
                <a:tc>
                  <a:txBody>
                    <a:bodyPr/>
                    <a:lstStyle/>
                    <a:p>
                      <a:pPr>
                        <a:lnSpc>
                          <a:spcPct val="107000"/>
                        </a:lnSpc>
                        <a:spcAft>
                          <a:spcPts val="800"/>
                        </a:spcAft>
                      </a:pPr>
                      <a:r>
                        <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extLst>
                  <a:ext uri="{0D108BD9-81ED-4DB2-BD59-A6C34878D82A}">
                    <a16:rowId xmlns:a16="http://schemas.microsoft.com/office/drawing/2014/main" val="3313212065"/>
                  </a:ext>
                </a:extLst>
              </a:tr>
              <a:tr h="4316520">
                <a:tc>
                  <a:txBody>
                    <a:bodyPr/>
                    <a:lstStyle/>
                    <a:p>
                      <a:pPr>
                        <a:lnSpc>
                          <a:spcPct val="107000"/>
                        </a:lnSpc>
                        <a:spcAft>
                          <a:spcPts val="800"/>
                        </a:spcAft>
                        <a:buNone/>
                      </a:pPr>
                      <a:r>
                        <a:rPr lang="en-GB" sz="1200" b="1" dirty="0">
                          <a:effectLst/>
                          <a:latin typeface="Comic Sans MS" panose="030F0702030302020204" pitchFamily="66" charset="0"/>
                          <a:ea typeface="Calibri" panose="020F0502020204030204" pitchFamily="34" charset="0"/>
                          <a:cs typeface="Calibri" panose="020F0502020204030204" pitchFamily="34" charset="0"/>
                        </a:rPr>
                        <a:t>Key Knowledge</a:t>
                      </a:r>
                      <a:r>
                        <a:rPr lang="en-GB" sz="1200" b="1">
                          <a:effectLst/>
                          <a:latin typeface="Comic Sans MS" panose="030F0702030302020204" pitchFamily="66" charset="0"/>
                          <a:ea typeface="Calibri" panose="020F0502020204030204" pitchFamily="34" charset="0"/>
                          <a:cs typeface="Calibri" panose="020F0502020204030204" pitchFamily="34" charset="0"/>
                        </a:rPr>
                        <a:t>:</a:t>
                      </a:r>
                      <a:r>
                        <a:rPr lang="en-GB" sz="1200" b="0">
                          <a:effectLst/>
                          <a:latin typeface="Comic Sans MS" panose="030F0702030302020204" pitchFamily="66" charset="0"/>
                          <a:ea typeface="Calibri" panose="020F0502020204030204" pitchFamily="34" charset="0"/>
                          <a:cs typeface="Times New Roman" panose="02020603050405020304" pitchFamily="18" charset="0"/>
                        </a:rPr>
                        <a:t>                          </a:t>
                      </a:r>
                      <a:r>
                        <a:rPr lang="en-GB" sz="1200" b="1" kern="1200">
                          <a:effectLst/>
                          <a:latin typeface="Comic Sans MS" panose="030F0702030302020204" pitchFamily="66" charset="0"/>
                          <a:ea typeface="Calibri" panose="020F0502020204030204" pitchFamily="34" charset="0"/>
                          <a:cs typeface="Calibri" panose="020F0502020204030204" pitchFamily="34" charset="0"/>
                        </a:rPr>
                        <a:t>Vocabulary                                                                    </a:t>
                      </a:r>
                      <a:r>
                        <a:rPr lang="en-GB" sz="1200" kern="1200" dirty="0">
                          <a:effectLst/>
                          <a:latin typeface="Comic Sans MS" panose="030F0702030302020204" pitchFamily="66" charset="0"/>
                          <a:ea typeface="Calibri" panose="020F0502020204030204" pitchFamily="34" charset="0"/>
                          <a:cs typeface="Calibri" panose="020F0502020204030204" pitchFamily="34" charset="0"/>
                        </a:rPr>
                        <a:t>To Know the names for animals and pets .                            </a:t>
                      </a:r>
                      <a:r>
                        <a:rPr lang="en-GB" sz="1200" b="1" kern="1200" dirty="0">
                          <a:effectLst/>
                          <a:latin typeface="Comic Sans MS" panose="030F0702030302020204" pitchFamily="66" charset="0"/>
                          <a:ea typeface="Calibri" panose="020F0502020204030204" pitchFamily="34" charset="0"/>
                          <a:cs typeface="Calibri" panose="020F0502020204030204" pitchFamily="34" charset="0"/>
                        </a:rPr>
                        <a:t>Grammar                                                          </a:t>
                      </a:r>
                      <a:r>
                        <a:rPr lang="en-GB" sz="1200" kern="1200" dirty="0">
                          <a:effectLst/>
                          <a:latin typeface="Comic Sans MS" panose="030F0702030302020204" pitchFamily="66" charset="0"/>
                          <a:ea typeface="Calibri" panose="020F0502020204030204" pitchFamily="34" charset="0"/>
                          <a:cs typeface="Calibri" panose="020F0502020204030204" pitchFamily="34" charset="0"/>
                        </a:rPr>
                        <a:t>Recognise masculine and feminine forms of key vocabulary</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kern="1200" dirty="0">
                          <a:effectLst/>
                          <a:latin typeface="Comic Sans MS" panose="030F0702030302020204" pitchFamily="66" charset="0"/>
                          <a:ea typeface="Calibri" panose="020F0502020204030204" pitchFamily="34" charset="0"/>
                          <a:cs typeface="Calibri" panose="020F0502020204030204" pitchFamily="34" charset="0"/>
                        </a:rPr>
                        <a:t>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Key Skills</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fontAlgn="t">
                        <a:lnSpc>
                          <a:spcPct val="106000"/>
                        </a:lnSpc>
                        <a:spcAft>
                          <a:spcPts val="800"/>
                        </a:spcAft>
                        <a:buNone/>
                      </a:pP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Speaking and Listening</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Communicate with others using familiar spoken words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b="1" kern="100" dirty="0">
                          <a:effectLst/>
                          <a:latin typeface="Comic Sans MS" panose="030F0702030302020204" pitchFamily="66" charset="0"/>
                          <a:ea typeface="Aptos" panose="020B0004020202020204" pitchFamily="34" charset="0"/>
                          <a:cs typeface="Calibri" panose="020F0502020204030204" pitchFamily="34" charset="0"/>
                        </a:rPr>
                        <a:t>Reading</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kern="100" dirty="0">
                          <a:effectLst/>
                          <a:latin typeface="Comic Sans MS" panose="030F0702030302020204" pitchFamily="66" charset="0"/>
                          <a:ea typeface="Aptos" panose="020B0004020202020204" pitchFamily="34" charset="0"/>
                          <a:cs typeface="Calibri" panose="020F0502020204030204" pitchFamily="34" charset="0"/>
                        </a:rPr>
                        <a:t>To read and understand some familiar words in written form</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b="1" kern="100" dirty="0">
                          <a:effectLst/>
                          <a:latin typeface="Comic Sans MS" panose="030F0702030302020204" pitchFamily="66" charset="0"/>
                          <a:ea typeface="Aptos" panose="020B0004020202020204" pitchFamily="34" charset="0"/>
                          <a:cs typeface="Calibri" panose="020F0502020204030204" pitchFamily="34" charset="0"/>
                        </a:rPr>
                        <a:t>Writing</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kern="100" dirty="0">
                          <a:effectLst/>
                          <a:latin typeface="Comic Sans MS" panose="030F0702030302020204" pitchFamily="66" charset="0"/>
                          <a:ea typeface="Aptos" panose="020B0004020202020204" pitchFamily="34" charset="0"/>
                          <a:cs typeface="Calibri" panose="020F0502020204030204" pitchFamily="34" charset="0"/>
                        </a:rPr>
                        <a:t>To write some familiar words using a model</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pic>
        <p:nvPicPr>
          <p:cNvPr id="13" name="Picture 12">
            <a:extLst>
              <a:ext uri="{FF2B5EF4-FFF2-40B4-BE49-F238E27FC236}">
                <a16:creationId xmlns:a16="http://schemas.microsoft.com/office/drawing/2014/main" id="{ACB2820A-0CB4-D186-A0B3-EB5A3FFCBD36}"/>
              </a:ext>
            </a:extLst>
          </p:cNvPr>
          <p:cNvPicPr>
            <a:picLocks noChangeAspect="1"/>
          </p:cNvPicPr>
          <p:nvPr/>
        </p:nvPicPr>
        <p:blipFill>
          <a:blip r:embed="rId5"/>
          <a:stretch>
            <a:fillRect/>
          </a:stretch>
        </p:blipFill>
        <p:spPr>
          <a:xfrm>
            <a:off x="3131131" y="4332778"/>
            <a:ext cx="5200339" cy="2247648"/>
          </a:xfrm>
          <a:prstGeom prst="rect">
            <a:avLst/>
          </a:prstGeom>
        </p:spPr>
      </p:pic>
    </p:spTree>
    <p:extLst>
      <p:ext uri="{BB962C8B-B14F-4D97-AF65-F5344CB8AC3E}">
        <p14:creationId xmlns:p14="http://schemas.microsoft.com/office/powerpoint/2010/main" val="2386095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840912223"/>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3 Unit 3: Summer Term </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err="1">
                          <a:ln>
                            <a:noFill/>
                          </a:ln>
                          <a:solidFill>
                            <a:prstClr val="white"/>
                          </a:solidFill>
                          <a:effectLst/>
                          <a:uLnTx/>
                          <a:uFillTx/>
                          <a:latin typeface="Comic Sans MS" panose="030F0702030302020204" pitchFamily="66" charset="0"/>
                          <a:ea typeface="+mn-ea"/>
                          <a:cs typeface="+mn-cs"/>
                        </a:rPr>
                        <a:t>animales</a:t>
                      </a:r>
                      <a:r>
                        <a:rPr kumimoji="0" lang="en-GB" sz="1600" b="1"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  (Animals)  </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extLst>
                  <a:ext uri="{0D108BD9-81ED-4DB2-BD59-A6C34878D82A}">
                    <a16:rowId xmlns:a16="http://schemas.microsoft.com/office/drawing/2014/main" val="3876697788"/>
                  </a:ext>
                </a:extLst>
              </a:tr>
            </a:tbl>
          </a:graphicData>
        </a:graphic>
      </p:graphicFrame>
      <p:graphicFrame>
        <p:nvGraphicFramePr>
          <p:cNvPr id="6" name="Table 5">
            <a:extLst>
              <a:ext uri="{FF2B5EF4-FFF2-40B4-BE49-F238E27FC236}">
                <a16:creationId xmlns:a16="http://schemas.microsoft.com/office/drawing/2014/main" id="{71567D36-E471-4D04-FBF1-01D4A2621793}"/>
              </a:ext>
            </a:extLst>
          </p:cNvPr>
          <p:cNvGraphicFramePr>
            <a:graphicFrameLocks noGrp="1"/>
          </p:cNvGraphicFramePr>
          <p:nvPr>
            <p:extLst>
              <p:ext uri="{D42A27DB-BD31-4B8C-83A1-F6EECF244321}">
                <p14:modId xmlns:p14="http://schemas.microsoft.com/office/powerpoint/2010/main" val="331608670"/>
              </p:ext>
            </p:extLst>
          </p:nvPr>
        </p:nvGraphicFramePr>
        <p:xfrm>
          <a:off x="640454" y="1126244"/>
          <a:ext cx="11148271" cy="5151725"/>
        </p:xfrm>
        <a:graphic>
          <a:graphicData uri="http://schemas.openxmlformats.org/drawingml/2006/table">
            <a:tbl>
              <a:tblPr firstRow="1" bandRow="1">
                <a:tableStyleId>{5C22544A-7EE6-4342-B048-85BDC9FD1C3A}</a:tableStyleId>
              </a:tblPr>
              <a:tblGrid>
                <a:gridCol w="11148271">
                  <a:extLst>
                    <a:ext uri="{9D8B030D-6E8A-4147-A177-3AD203B41FA5}">
                      <a16:colId xmlns:a16="http://schemas.microsoft.com/office/drawing/2014/main" val="1104113210"/>
                    </a:ext>
                  </a:extLst>
                </a:gridCol>
              </a:tblGrid>
              <a:tr h="916958">
                <a:tc>
                  <a:txBody>
                    <a:bodyPr/>
                    <a:lstStyle/>
                    <a:p>
                      <a:pPr algn="ctr"/>
                      <a:r>
                        <a:rPr lang="en-GB" sz="1600" b="1" dirty="0">
                          <a:solidFill>
                            <a:schemeClr val="bg1"/>
                          </a:solidFill>
                          <a:latin typeface="Comic Sans MS" panose="030F0702030302020204" pitchFamily="66" charset="0"/>
                        </a:rPr>
                        <a:t>How to progress through the unit. </a:t>
                      </a:r>
                    </a:p>
                    <a:p>
                      <a:pPr algn="ctr"/>
                      <a:r>
                        <a:rPr lang="en-GB" sz="1200" b="1" dirty="0">
                          <a:solidFill>
                            <a:schemeClr val="bg1"/>
                          </a:solidFill>
                          <a:latin typeface="Comic Sans MS" panose="030F0702030302020204" pitchFamily="66" charset="0"/>
                        </a:rPr>
                        <a:t>*Please ensure there is evidence of each stage in Pink Spanish Books.</a:t>
                      </a:r>
                    </a:p>
                    <a:p>
                      <a:pPr algn="ctr"/>
                      <a:r>
                        <a:rPr lang="en-GB" sz="1200" b="1" dirty="0">
                          <a:solidFill>
                            <a:schemeClr val="bg1"/>
                          </a:solidFill>
                          <a:latin typeface="Comic Sans MS" panose="030F0702030302020204" pitchFamily="66" charset="0"/>
                        </a:rPr>
                        <a:t>*When introducing new vocabulary print off a list and stick it into their books for future use</a:t>
                      </a:r>
                      <a:r>
                        <a:rPr lang="en-GB" sz="1200" b="1" dirty="0">
                          <a:solidFill>
                            <a:schemeClr val="tx1"/>
                          </a:solidFill>
                          <a:latin typeface="Comic Sans MS" panose="030F0702030302020204" pitchFamily="66"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3AD8F"/>
                    </a:solidFill>
                  </a:tcPr>
                </a:tc>
                <a:extLst>
                  <a:ext uri="{0D108BD9-81ED-4DB2-BD59-A6C34878D82A}">
                    <a16:rowId xmlns:a16="http://schemas.microsoft.com/office/drawing/2014/main" val="3094921768"/>
                  </a:ext>
                </a:extLst>
              </a:tr>
              <a:tr h="1408973">
                <a:tc>
                  <a:txBody>
                    <a:bodyPr/>
                    <a:lstStyle/>
                    <a:p>
                      <a:pPr>
                        <a:lnSpc>
                          <a:spcPct val="107000"/>
                        </a:lnSpc>
                        <a:spcAft>
                          <a:spcPts val="800"/>
                        </a:spcAft>
                      </a:pPr>
                      <a:r>
                        <a:rPr lang="en-GB" sz="1100" b="1" u="none" dirty="0">
                          <a:latin typeface="Comic Sans MS" panose="030F0702030302020204" pitchFamily="66" charset="0"/>
                        </a:rPr>
                        <a:t>Step 1: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make this interesting. This includes introducing them to the concept of masculine and feminine nouns. Children to undertake sorting </a:t>
                      </a:r>
                      <a:r>
                        <a:rPr lang="en-GB" sz="1100" dirty="0" err="1">
                          <a:effectLst/>
                          <a:latin typeface="Comic Sans MS" panose="030F0702030302020204" pitchFamily="66" charset="0"/>
                          <a:ea typeface="Calibri" panose="020F0502020204030204" pitchFamily="34" charset="0"/>
                          <a:cs typeface="Times New Roman" panose="02020603050405020304" pitchFamily="18" charset="0"/>
                        </a:rPr>
                        <a:t>activites</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 to </a:t>
                      </a:r>
                      <a:r>
                        <a:rPr lang="en-GB" sz="1100" dirty="0" err="1">
                          <a:effectLst/>
                          <a:latin typeface="Comic Sans MS" panose="030F0702030302020204" pitchFamily="66" charset="0"/>
                          <a:ea typeface="Calibri" panose="020F0502020204030204" pitchFamily="34" charset="0"/>
                          <a:cs typeface="Times New Roman" panose="02020603050405020304" pitchFamily="18" charset="0"/>
                        </a:rPr>
                        <a:t>emonstrate</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 their understanding of masculine and feminine nouns. This is to be </a:t>
                      </a:r>
                      <a:r>
                        <a:rPr lang="en-GB" sz="1100" dirty="0" err="1">
                          <a:effectLst/>
                          <a:latin typeface="Comic Sans MS" panose="030F0702030302020204" pitchFamily="66" charset="0"/>
                          <a:ea typeface="Calibri" panose="020F0502020204030204" pitchFamily="34" charset="0"/>
                          <a:cs typeface="Times New Roman" panose="02020603050405020304" pitchFamily="18" charset="0"/>
                        </a:rPr>
                        <a:t>recordrd</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 in pink books. </a:t>
                      </a: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a:t>
                      </a:r>
                      <a:r>
                        <a:rPr lang="en-GB" sz="1100" dirty="0">
                          <a:solidFill>
                            <a:srgbClr val="FF0000"/>
                          </a:solidFill>
                          <a:effectLst/>
                          <a:latin typeface="Comic Sans MS" panose="030F0702030302020204" pitchFamily="66" charset="0"/>
                          <a:ea typeface="Calibri" panose="020F0502020204030204" pitchFamily="34" charset="0"/>
                        </a:rPr>
                        <a:t>Scheme Link: Y4  lessons  4, 10 and 11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1412897">
                <a:tc>
                  <a:txBody>
                    <a:bodyPr/>
                    <a:lstStyle/>
                    <a:p>
                      <a:pPr>
                        <a:lnSpc>
                          <a:spcPct val="107000"/>
                        </a:lnSpc>
                        <a:spcAft>
                          <a:spcPts val="800"/>
                        </a:spcAft>
                      </a:pPr>
                      <a:r>
                        <a:rPr lang="en-GB" sz="1100" b="1"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Step 2: Zoo Animals –Reading </a:t>
                      </a: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They should be encouraged to look and listen  for familiar words/phrases in order to get the meaning  the whole sentence. Teachers will need to model simple techniques  skills and they will need to give the children time to practice their skills using other phrases  based on the model used in whole class teaching.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mn-cs"/>
                        </a:rPr>
                        <a:t>Scheme Link: Y4  lessons  4, 10 and 11 </a:t>
                      </a:r>
                      <a:r>
                        <a:rPr kumimoji="0" lang="en-GB" sz="1100" b="0"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1412897">
                <a:tc>
                  <a:txBody>
                    <a:bodyPr/>
                    <a:lstStyle/>
                    <a:p>
                      <a:pPr>
                        <a:lnSpc>
                          <a:spcPct val="107000"/>
                        </a:lnSpc>
                        <a:spcAft>
                          <a:spcPts val="800"/>
                        </a:spcAft>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3: Children to be introduced to writing in Spanish – they write a sentence about their pets. </a:t>
                      </a:r>
                    </a:p>
                    <a:p>
                      <a:pPr>
                        <a:lnSpc>
                          <a:spcPct val="107000"/>
                        </a:lnSpc>
                        <a:spcAft>
                          <a:spcPts val="800"/>
                        </a:spcAft>
                      </a:pPr>
                      <a:r>
                        <a:rPr lang="en-GB" sz="1100" b="0" dirty="0">
                          <a:effectLst/>
                          <a:latin typeface="Comic Sans MS" panose="030F0702030302020204" pitchFamily="66" charset="0"/>
                          <a:ea typeface="Calibri" panose="020F0502020204030204" pitchFamily="34" charset="0"/>
                          <a:cs typeface="Times New Roman" panose="02020603050405020304" pitchFamily="18" charset="0"/>
                        </a:rPr>
                        <a:t>Children should be supported to achieved this by using modelled phrases and fill in the gap activities.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7472558"/>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FD8BA2-9F87-4353-A551-08D383D7BAAE}">
  <ds:schemaRefs>
    <ds:schemaRef ds:uri="http://schemas.microsoft.com/sharepoint/v3/contenttype/forms"/>
  </ds:schemaRefs>
</ds:datastoreItem>
</file>

<file path=customXml/itemProps2.xml><?xml version="1.0" encoding="utf-8"?>
<ds:datastoreItem xmlns:ds="http://schemas.openxmlformats.org/officeDocument/2006/customXml" ds:itemID="{02B9439D-A55C-4498-8A82-368534231C95}">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3.xml><?xml version="1.0" encoding="utf-8"?>
<ds:datastoreItem xmlns:ds="http://schemas.openxmlformats.org/officeDocument/2006/customXml" ds:itemID="{92F79DC0-5D61-4FDE-881F-5D4BCF7B18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433</TotalTime>
  <Words>447</Words>
  <Application>Microsoft Office PowerPoint</Application>
  <PresentationFormat>Widescreen</PresentationFormat>
  <Paragraphs>34</Paragraphs>
  <Slides>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2026-01-05T13:22:44Z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3886600</vt:r8>
  </property>
  <property fmtid="{D5CDD505-2E9C-101B-9397-08002B2CF9AE}" pid="4" name="MediaServiceImageTags">
    <vt:lpwstr/>
  </property>
</Properties>
</file>