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8"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8EB3"/>
    <a:srgbClr val="4781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F7777D-2526-4F49-A64D-BBB5A44572CE}" v="3" dt="2026-01-05T13:50:57.5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95321912-edf3-40d9-95dd-3ecc1dc7554e" providerId="ADAL" clId="{8663136D-0834-42F2-9F12-597870CD1F7C}"/>
    <pc:docChg chg="modSld">
      <pc:chgData name="Claire Edwards" userId="95321912-edf3-40d9-95dd-3ecc1dc7554e" providerId="ADAL" clId="{8663136D-0834-42F2-9F12-597870CD1F7C}" dt="2026-01-05T13:51:46.725" v="276" actId="20577"/>
      <pc:docMkLst>
        <pc:docMk/>
      </pc:docMkLst>
      <pc:sldChg chg="modSp mod">
        <pc:chgData name="Claire Edwards" userId="95321912-edf3-40d9-95dd-3ecc1dc7554e" providerId="ADAL" clId="{8663136D-0834-42F2-9F12-597870CD1F7C}" dt="2026-01-05T13:51:46.725" v="276" actId="20577"/>
        <pc:sldMkLst>
          <pc:docMk/>
          <pc:sldMk cId="180266309" sldId="258"/>
        </pc:sldMkLst>
        <pc:graphicFrameChg chg="modGraphic">
          <ac:chgData name="Claire Edwards" userId="95321912-edf3-40d9-95dd-3ecc1dc7554e" providerId="ADAL" clId="{8663136D-0834-42F2-9F12-597870CD1F7C}" dt="2026-01-05T12:00:26.826" v="14" actId="20577"/>
          <ac:graphicFrameMkLst>
            <pc:docMk/>
            <pc:sldMk cId="180266309" sldId="258"/>
            <ac:graphicFrameMk id="2" creationId="{A03DB250-64A1-3F03-50B0-72C4A7704A80}"/>
          </ac:graphicFrameMkLst>
        </pc:graphicFrameChg>
        <pc:graphicFrameChg chg="mod modGraphic">
          <ac:chgData name="Claire Edwards" userId="95321912-edf3-40d9-95dd-3ecc1dc7554e" providerId="ADAL" clId="{8663136D-0834-42F2-9F12-597870CD1F7C}" dt="2026-01-05T13:51:46.725" v="276" actId="20577"/>
          <ac:graphicFrameMkLst>
            <pc:docMk/>
            <pc:sldMk cId="180266309" sldId="258"/>
            <ac:graphicFrameMk id="3" creationId="{4C0F0C3B-AB13-6552-2EE3-2C428586B279}"/>
          </ac:graphicFrameMkLst>
        </pc:graphicFrameChg>
      </pc:sldChg>
      <pc:sldChg chg="modSp mod">
        <pc:chgData name="Claire Edwards" userId="95321912-edf3-40d9-95dd-3ecc1dc7554e" providerId="ADAL" clId="{8663136D-0834-42F2-9F12-597870CD1F7C}" dt="2026-01-05T12:01:41.542" v="74" actId="20577"/>
        <pc:sldMkLst>
          <pc:docMk/>
          <pc:sldMk cId="942525154" sldId="260"/>
        </pc:sldMkLst>
        <pc:graphicFrameChg chg="modGraphic">
          <ac:chgData name="Claire Edwards" userId="95321912-edf3-40d9-95dd-3ecc1dc7554e" providerId="ADAL" clId="{8663136D-0834-42F2-9F12-597870CD1F7C}" dt="2026-01-05T12:00:33.476" v="25" actId="20577"/>
          <ac:graphicFrameMkLst>
            <pc:docMk/>
            <pc:sldMk cId="942525154" sldId="260"/>
            <ac:graphicFrameMk id="2" creationId="{EF9F3BA4-EAC7-8FF7-5DE3-F9EF05434110}"/>
          </ac:graphicFrameMkLst>
        </pc:graphicFrameChg>
        <pc:graphicFrameChg chg="mod modGraphic">
          <ac:chgData name="Claire Edwards" userId="95321912-edf3-40d9-95dd-3ecc1dc7554e" providerId="ADAL" clId="{8663136D-0834-42F2-9F12-597870CD1F7C}" dt="2026-01-05T12:01:41.542" v="74" actId="20577"/>
          <ac:graphicFrameMkLst>
            <pc:docMk/>
            <pc:sldMk cId="942525154" sldId="260"/>
            <ac:graphicFrameMk id="5" creationId="{23BA93CB-17BD-D389-988B-3D8AEEABF1C3}"/>
          </ac:graphicFrameMkLst>
        </pc:graphicFrameChg>
      </pc:sldChg>
      <pc:sldChg chg="modSp mod">
        <pc:chgData name="Claire Edwards" userId="95321912-edf3-40d9-95dd-3ecc1dc7554e" providerId="ADAL" clId="{8663136D-0834-42F2-9F12-597870CD1F7C}" dt="2026-01-05T12:00:46.577" v="45" actId="20577"/>
        <pc:sldMkLst>
          <pc:docMk/>
          <pc:sldMk cId="4108983711" sldId="261"/>
        </pc:sldMkLst>
        <pc:graphicFrameChg chg="modGraphic">
          <ac:chgData name="Claire Edwards" userId="95321912-edf3-40d9-95dd-3ecc1dc7554e" providerId="ADAL" clId="{8663136D-0834-42F2-9F12-597870CD1F7C}" dt="2026-01-05T12:00:46.577" v="45" actId="20577"/>
          <ac:graphicFrameMkLst>
            <pc:docMk/>
            <pc:sldMk cId="4108983711" sldId="261"/>
            <ac:graphicFrameMk id="2" creationId="{EF9F3BA4-EAC7-8FF7-5DE3-F9EF0543411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71262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224185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788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22024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81F02-F176-4D19-B0D7-622EDD8CAC57}"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069384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81F02-F176-4D19-B0D7-622EDD8CAC57}"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948403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81F02-F176-4D19-B0D7-622EDD8CAC57}"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63738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2266599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1B81F02-F176-4D19-B0D7-622EDD8CAC57}"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76469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1400428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81F02-F176-4D19-B0D7-622EDD8CAC57}"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6703A-9FCA-473A-AC70-342BA54A7AED}" type="slidenum">
              <a:rPr lang="en-GB" smtClean="0"/>
              <a:t>‹#›</a:t>
            </a:fld>
            <a:endParaRPr lang="en-GB"/>
          </a:p>
        </p:txBody>
      </p:sp>
    </p:spTree>
    <p:extLst>
      <p:ext uri="{BB962C8B-B14F-4D97-AF65-F5344CB8AC3E}">
        <p14:creationId xmlns:p14="http://schemas.microsoft.com/office/powerpoint/2010/main" val="3154473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B81F02-F176-4D19-B0D7-622EDD8CAC57}" type="datetimeFigureOut">
              <a:rPr lang="en-GB" smtClean="0"/>
              <a:t>05/01/2026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6703A-9FCA-473A-AC70-342BA54A7AED}" type="slidenum">
              <a:rPr lang="en-GB" smtClean="0"/>
              <a:t>‹#›</a:t>
            </a:fld>
            <a:endParaRPr lang="en-GB"/>
          </a:p>
        </p:txBody>
      </p:sp>
    </p:spTree>
    <p:extLst>
      <p:ext uri="{BB962C8B-B14F-4D97-AF65-F5344CB8AC3E}">
        <p14:creationId xmlns:p14="http://schemas.microsoft.com/office/powerpoint/2010/main" val="1782792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3DB250-64A1-3F03-50B0-72C4A7704A80}"/>
              </a:ext>
            </a:extLst>
          </p:cNvPr>
          <p:cNvGraphicFramePr>
            <a:graphicFrameLocks noGrp="1"/>
          </p:cNvGraphicFramePr>
          <p:nvPr>
            <p:extLst>
              <p:ext uri="{D42A27DB-BD31-4B8C-83A1-F6EECF244321}">
                <p14:modId xmlns:p14="http://schemas.microsoft.com/office/powerpoint/2010/main" val="3876172479"/>
              </p:ext>
            </p:extLst>
          </p:nvPr>
        </p:nvGraphicFramePr>
        <p:xfrm>
          <a:off x="323557" y="154744"/>
          <a:ext cx="11465169" cy="821944"/>
        </p:xfrm>
        <a:graphic>
          <a:graphicData uri="http://schemas.openxmlformats.org/drawingml/2006/table">
            <a:tbl>
              <a:tblPr firstRow="1" firstCol="1" bandRow="1"/>
              <a:tblGrid>
                <a:gridCol w="6399972">
                  <a:extLst>
                    <a:ext uri="{9D8B030D-6E8A-4147-A177-3AD203B41FA5}">
                      <a16:colId xmlns:a16="http://schemas.microsoft.com/office/drawing/2014/main" val="3968737678"/>
                    </a:ext>
                  </a:extLst>
                </a:gridCol>
                <a:gridCol w="5065197">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2: Spring Term</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El </a:t>
                      </a:r>
                      <a:r>
                        <a:rPr lang="en-GB" sz="1600" b="0" i="0" u="none" strike="noStrike" dirty="0" err="1">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Monstruo</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 The Monster (colours, my body)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graphicFrame>
        <p:nvGraphicFramePr>
          <p:cNvPr id="3" name="Table 2">
            <a:extLst>
              <a:ext uri="{FF2B5EF4-FFF2-40B4-BE49-F238E27FC236}">
                <a16:creationId xmlns:a16="http://schemas.microsoft.com/office/drawing/2014/main" id="{4C0F0C3B-AB13-6552-2EE3-2C428586B279}"/>
              </a:ext>
            </a:extLst>
          </p:cNvPr>
          <p:cNvGraphicFramePr>
            <a:graphicFrameLocks noGrp="1"/>
          </p:cNvGraphicFramePr>
          <p:nvPr>
            <p:extLst>
              <p:ext uri="{D42A27DB-BD31-4B8C-83A1-F6EECF244321}">
                <p14:modId xmlns:p14="http://schemas.microsoft.com/office/powerpoint/2010/main" val="2836863234"/>
              </p:ext>
            </p:extLst>
          </p:nvPr>
        </p:nvGraphicFramePr>
        <p:xfrm>
          <a:off x="504311" y="1250750"/>
          <a:ext cx="2274445" cy="5566275"/>
        </p:xfrm>
        <a:graphic>
          <a:graphicData uri="http://schemas.openxmlformats.org/drawingml/2006/table">
            <a:tbl>
              <a:tblPr firstRow="1" firstCol="1" bandRow="1"/>
              <a:tblGrid>
                <a:gridCol w="2274445">
                  <a:extLst>
                    <a:ext uri="{9D8B030D-6E8A-4147-A177-3AD203B41FA5}">
                      <a16:colId xmlns:a16="http://schemas.microsoft.com/office/drawing/2014/main" val="879430780"/>
                    </a:ext>
                  </a:extLst>
                </a:gridCol>
              </a:tblGrid>
              <a:tr h="551743">
                <a:tc>
                  <a:txBody>
                    <a:bodyPr/>
                    <a:lstStyle/>
                    <a:p>
                      <a:pPr>
                        <a:lnSpc>
                          <a:spcPct val="107000"/>
                        </a:lnSpc>
                        <a:spcAft>
                          <a:spcPts val="800"/>
                        </a:spcAft>
                      </a:pPr>
                      <a:r>
                        <a:rPr lang="en-GB" sz="1100" dirty="0">
                          <a:effectLst/>
                          <a:latin typeface="Comic Sans MS" panose="030F0702030302020204" pitchFamily="66" charset="0"/>
                          <a:ea typeface="Calibri" panose="020F0502020204030204" pitchFamily="34" charset="0"/>
                          <a:cs typeface="Times New Roman" panose="02020603050405020304" pitchFamily="18" charset="0"/>
                        </a:rPr>
                        <a:t>What do we want children to know and do by the end of the unit?</a:t>
                      </a: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313212065"/>
                  </a:ext>
                </a:extLst>
              </a:tr>
              <a:tr h="4672735">
                <a:tc>
                  <a:txBody>
                    <a:bodyPr/>
                    <a:lstStyle/>
                    <a:p>
                      <a:pPr>
                        <a:lnSpc>
                          <a:spcPct val="107000"/>
                        </a:lnSpc>
                        <a:spcAft>
                          <a:spcPts val="800"/>
                        </a:spcAft>
                        <a:buNone/>
                      </a:pPr>
                      <a:r>
                        <a:rPr lang="en-GB" sz="1100" b="1" dirty="0">
                          <a:effectLst/>
                          <a:latin typeface="Comic Sans MS" panose="030F0702030302020204" pitchFamily="66" charset="0"/>
                          <a:ea typeface="Calibri" panose="020F0502020204030204" pitchFamily="34" charset="0"/>
                          <a:cs typeface="Calibri" panose="020F0502020204030204" pitchFamily="34" charset="0"/>
                        </a:rPr>
                        <a:t>Key Knowledge</a:t>
                      </a:r>
                      <a:r>
                        <a:rPr lang="en-GB" sz="11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1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Vocabulary                                                                          </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Be able to say the colours in Spanish                                               Be able to say the body parts in Spanish                                                   Be able to say simple adjectives in Spanish                                        </a:t>
                      </a:r>
                      <a:r>
                        <a:rPr lang="en-GB" sz="1100" b="1" dirty="0">
                          <a:effectLst/>
                          <a:latin typeface="Calibri" panose="020F0502020204030204" pitchFamily="34" charset="0"/>
                          <a:ea typeface="Calibri" panose="020F0502020204030204" pitchFamily="34" charset="0"/>
                          <a:cs typeface="Calibri" panose="020F0502020204030204" pitchFamily="34" charset="0"/>
                        </a:rPr>
                        <a:t>Grammar</a:t>
                      </a:r>
                      <a:r>
                        <a:rPr lang="en-GB" sz="1100" b="1"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Be able to say the names of the family using and knowing when to say la or el. Understand the basic plural rules (adding s)                                        </a:t>
                      </a:r>
                      <a:r>
                        <a:rPr lang="en-GB" sz="11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Key Skills: </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GB" sz="1100" b="1"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Speaking and Listening:                                              </a:t>
                      </a:r>
                      <a:r>
                        <a:rPr lang="en-GB" sz="1100" kern="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Listen to and identify known words in short phrases </a:t>
                      </a:r>
                      <a:r>
                        <a:rPr lang="en-GB" sz="1100" b="0" kern="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lang="en-GB" sz="1100" b="1" kern="1200" dirty="0">
                          <a:solidFill>
                            <a:srgbClr val="000000"/>
                          </a:solidFill>
                          <a:effectLst/>
                          <a:latin typeface="Calibri" panose="020F0502020204030204" pitchFamily="34" charset="0"/>
                          <a:ea typeface="Calibri" panose="020F0502020204030204" pitchFamily="34" charset="0"/>
                        </a:rPr>
                        <a:t>Reading:                                                                      </a:t>
                      </a:r>
                      <a:r>
                        <a:rPr lang="en-GB" sz="1100" kern="1200" dirty="0">
                          <a:solidFill>
                            <a:srgbClr val="000000"/>
                          </a:solidFill>
                          <a:effectLst/>
                          <a:latin typeface="Calibri" panose="020F0502020204030204" pitchFamily="34" charset="0"/>
                          <a:ea typeface="Calibri" panose="020F0502020204030204" pitchFamily="34" charset="0"/>
                        </a:rPr>
                        <a:t> </a:t>
                      </a:r>
                      <a:r>
                        <a:rPr lang="en-GB" sz="1100" kern="100" dirty="0">
                          <a:effectLst/>
                          <a:latin typeface="Calibri" panose="020F0502020204030204" pitchFamily="34" charset="0"/>
                          <a:ea typeface="Aptos" panose="020B0004020202020204" pitchFamily="34" charset="0"/>
                        </a:rPr>
                        <a:t>Read and show understanding of simple phrases and sentences containing  familiar words and make links with English or other known languages to work out unfamiliar words.                                                                         </a:t>
                      </a:r>
                      <a:r>
                        <a:rPr lang="en-GB" sz="1100" b="1" kern="1200" dirty="0">
                          <a:solidFill>
                            <a:srgbClr val="000000"/>
                          </a:solidFill>
                          <a:effectLst/>
                          <a:latin typeface="Calibri" panose="020F0502020204030204" pitchFamily="34" charset="0"/>
                          <a:ea typeface="Calibri" panose="020F0502020204030204" pitchFamily="34" charset="0"/>
                        </a:rPr>
                        <a:t>Writing:                                                                    </a:t>
                      </a:r>
                      <a:r>
                        <a:rPr lang="en-GB" sz="1100" kern="1200" dirty="0">
                          <a:solidFill>
                            <a:srgbClr val="000000"/>
                          </a:solidFill>
                          <a:effectLst/>
                          <a:latin typeface="Calibri" panose="020F0502020204030204" pitchFamily="34" charset="0"/>
                          <a:ea typeface="Calibri" panose="020F0502020204030204" pitchFamily="34" charset="0"/>
                        </a:rPr>
                        <a:t>W</a:t>
                      </a:r>
                      <a:r>
                        <a:rPr lang="en-GB" sz="1100" dirty="0">
                          <a:effectLst/>
                          <a:latin typeface="Calibri" panose="020F0502020204030204" pitchFamily="34" charset="0"/>
                          <a:ea typeface="Calibri" panose="020F0502020204030204" pitchFamily="34" charset="0"/>
                        </a:rPr>
                        <a:t>rite a simple phrase that may contain an adjective to describe people, places, things and actions using a scaffold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9393" marR="593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711352"/>
                  </a:ext>
                </a:extLst>
              </a:tr>
            </a:tbl>
          </a:graphicData>
        </a:graphic>
      </p:graphicFrame>
      <p:graphicFrame>
        <p:nvGraphicFramePr>
          <p:cNvPr id="6" name="Table 5">
            <a:extLst>
              <a:ext uri="{FF2B5EF4-FFF2-40B4-BE49-F238E27FC236}">
                <a16:creationId xmlns:a16="http://schemas.microsoft.com/office/drawing/2014/main" id="{9B0877AA-AC90-0725-7D46-DE799A3F5664}"/>
              </a:ext>
            </a:extLst>
          </p:cNvPr>
          <p:cNvGraphicFramePr>
            <a:graphicFrameLocks noGrp="1"/>
          </p:cNvGraphicFramePr>
          <p:nvPr>
            <p:extLst>
              <p:ext uri="{D42A27DB-BD31-4B8C-83A1-F6EECF244321}">
                <p14:modId xmlns:p14="http://schemas.microsoft.com/office/powerpoint/2010/main" val="3263048095"/>
              </p:ext>
            </p:extLst>
          </p:nvPr>
        </p:nvGraphicFramePr>
        <p:xfrm>
          <a:off x="6235368" y="4267214"/>
          <a:ext cx="5045775" cy="2208014"/>
        </p:xfrm>
        <a:graphic>
          <a:graphicData uri="http://schemas.openxmlformats.org/drawingml/2006/table">
            <a:tbl>
              <a:tblPr firstRow="1" firstCol="1" bandRow="1">
                <a:tableStyleId>{5C22544A-7EE6-4342-B048-85BDC9FD1C3A}</a:tableStyleId>
              </a:tblPr>
              <a:tblGrid>
                <a:gridCol w="5045775">
                  <a:extLst>
                    <a:ext uri="{9D8B030D-6E8A-4147-A177-3AD203B41FA5}">
                      <a16:colId xmlns:a16="http://schemas.microsoft.com/office/drawing/2014/main" val="4118398490"/>
                    </a:ext>
                  </a:extLst>
                </a:gridCol>
              </a:tblGrid>
              <a:tr h="227930">
                <a:tc>
                  <a:txBody>
                    <a:bodyPr/>
                    <a:lstStyle/>
                    <a:p>
                      <a:pPr algn="l">
                        <a:lnSpc>
                          <a:spcPct val="107000"/>
                        </a:lnSpc>
                        <a:spcAft>
                          <a:spcPts val="800"/>
                        </a:spcAft>
                      </a:pPr>
                      <a:r>
                        <a:rPr lang="en-GB" sz="1200" b="1" dirty="0">
                          <a:solidFill>
                            <a:schemeClr val="tx1"/>
                          </a:solidFill>
                          <a:effectLst/>
                          <a:latin typeface="Comic Sans MS" panose="030F0702030302020204" pitchFamily="66" charset="0"/>
                        </a:rPr>
                        <a:t>Additional Vocabulary –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El </a:t>
                      </a:r>
                      <a:r>
                        <a:rPr kumimoji="0" lang="en-GB" sz="1200" b="1" i="0" u="none" strike="noStrike" kern="1200" cap="none" spc="0" normalizeH="0" baseline="0" noProof="0" dirty="0" err="1">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Monstruo</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endParaRPr lang="en-GB" sz="1200" b="1"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852259997"/>
                  </a:ext>
                </a:extLst>
              </a:tr>
              <a:tr h="1980084">
                <a:tc>
                  <a:txBody>
                    <a:bodyPr/>
                    <a:lstStyle/>
                    <a:p>
                      <a:pPr algn="l">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70728248"/>
                  </a:ext>
                </a:extLst>
              </a:tr>
            </a:tbl>
          </a:graphicData>
        </a:graphic>
      </p:graphicFrame>
      <p:pic>
        <p:nvPicPr>
          <p:cNvPr id="8" name="Picture 7">
            <a:extLst>
              <a:ext uri="{FF2B5EF4-FFF2-40B4-BE49-F238E27FC236}">
                <a16:creationId xmlns:a16="http://schemas.microsoft.com/office/drawing/2014/main" id="{4CC6F0E8-E5FB-E7D9-D077-E4EA9158127A}"/>
              </a:ext>
            </a:extLst>
          </p:cNvPr>
          <p:cNvPicPr>
            <a:picLocks noChangeAspect="1"/>
          </p:cNvPicPr>
          <p:nvPr/>
        </p:nvPicPr>
        <p:blipFill>
          <a:blip r:embed="rId2"/>
          <a:stretch>
            <a:fillRect/>
          </a:stretch>
        </p:blipFill>
        <p:spPr>
          <a:xfrm>
            <a:off x="2778756" y="1249808"/>
            <a:ext cx="2974908" cy="5397772"/>
          </a:xfrm>
          <a:prstGeom prst="rect">
            <a:avLst/>
          </a:prstGeom>
        </p:spPr>
      </p:pic>
      <p:pic>
        <p:nvPicPr>
          <p:cNvPr id="13" name="Picture 12">
            <a:extLst>
              <a:ext uri="{FF2B5EF4-FFF2-40B4-BE49-F238E27FC236}">
                <a16:creationId xmlns:a16="http://schemas.microsoft.com/office/drawing/2014/main" id="{89D98FE2-80AF-2F8A-8E6E-7093FCF5C142}"/>
              </a:ext>
            </a:extLst>
          </p:cNvPr>
          <p:cNvPicPr>
            <a:picLocks noChangeAspect="1"/>
          </p:cNvPicPr>
          <p:nvPr/>
        </p:nvPicPr>
        <p:blipFill>
          <a:blip r:embed="rId3"/>
          <a:stretch>
            <a:fillRect/>
          </a:stretch>
        </p:blipFill>
        <p:spPr>
          <a:xfrm>
            <a:off x="6467364" y="4645873"/>
            <a:ext cx="1857929" cy="975156"/>
          </a:xfrm>
          <a:prstGeom prst="rect">
            <a:avLst/>
          </a:prstGeom>
        </p:spPr>
      </p:pic>
      <p:pic>
        <p:nvPicPr>
          <p:cNvPr id="15" name="Picture 14">
            <a:extLst>
              <a:ext uri="{FF2B5EF4-FFF2-40B4-BE49-F238E27FC236}">
                <a16:creationId xmlns:a16="http://schemas.microsoft.com/office/drawing/2014/main" id="{61EB1DF1-59C3-8FC0-DC0A-7EE3D95E75C9}"/>
              </a:ext>
            </a:extLst>
          </p:cNvPr>
          <p:cNvPicPr>
            <a:picLocks noChangeAspect="1"/>
          </p:cNvPicPr>
          <p:nvPr/>
        </p:nvPicPr>
        <p:blipFill>
          <a:blip r:embed="rId4"/>
          <a:stretch>
            <a:fillRect/>
          </a:stretch>
        </p:blipFill>
        <p:spPr>
          <a:xfrm>
            <a:off x="8528115" y="4731156"/>
            <a:ext cx="2447925" cy="1457325"/>
          </a:xfrm>
          <a:prstGeom prst="rect">
            <a:avLst/>
          </a:prstGeom>
        </p:spPr>
      </p:pic>
      <p:graphicFrame>
        <p:nvGraphicFramePr>
          <p:cNvPr id="16" name="Table 16">
            <a:extLst>
              <a:ext uri="{FF2B5EF4-FFF2-40B4-BE49-F238E27FC236}">
                <a16:creationId xmlns:a16="http://schemas.microsoft.com/office/drawing/2014/main" id="{DFAFEDC7-8964-F680-21DF-44BD33D22233}"/>
              </a:ext>
            </a:extLst>
          </p:cNvPr>
          <p:cNvGraphicFramePr>
            <a:graphicFrameLocks noGrp="1"/>
          </p:cNvGraphicFramePr>
          <p:nvPr>
            <p:extLst>
              <p:ext uri="{D42A27DB-BD31-4B8C-83A1-F6EECF244321}">
                <p14:modId xmlns:p14="http://schemas.microsoft.com/office/powerpoint/2010/main" val="3989503565"/>
              </p:ext>
            </p:extLst>
          </p:nvPr>
        </p:nvGraphicFramePr>
        <p:xfrm>
          <a:off x="5966801" y="1249807"/>
          <a:ext cx="5720888" cy="2730659"/>
        </p:xfrm>
        <a:graphic>
          <a:graphicData uri="http://schemas.openxmlformats.org/drawingml/2006/table">
            <a:tbl>
              <a:tblPr firstRow="1" bandRow="1">
                <a:tableStyleId>{5C22544A-7EE6-4342-B048-85BDC9FD1C3A}</a:tableStyleId>
              </a:tblPr>
              <a:tblGrid>
                <a:gridCol w="5720888">
                  <a:extLst>
                    <a:ext uri="{9D8B030D-6E8A-4147-A177-3AD203B41FA5}">
                      <a16:colId xmlns:a16="http://schemas.microsoft.com/office/drawing/2014/main" val="2909203856"/>
                    </a:ext>
                  </a:extLst>
                </a:gridCol>
              </a:tblGrid>
              <a:tr h="352236">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mn-ea"/>
                          <a:cs typeface="+mn-cs"/>
                        </a:rPr>
                        <a:t>Additional Vocabulary – </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El </a:t>
                      </a:r>
                      <a:r>
                        <a:rPr kumimoji="0" lang="en-GB" sz="1200" b="1" i="0" u="none" strike="noStrike" kern="1200" cap="none" spc="0" normalizeH="0" baseline="0" noProof="0" dirty="0" err="1">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Monstruo</a:t>
                      </a:r>
                      <a:r>
                        <a:rPr kumimoji="0" lang="en-GB" sz="1200" b="1" i="0" u="none" strike="noStrike" kern="1200" cap="none" spc="0" normalizeH="0" baseline="0" noProof="0" dirty="0">
                          <a:ln>
                            <a:noFill/>
                          </a:ln>
                          <a:solidFill>
                            <a:schemeClr val="tx1"/>
                          </a:solidFill>
                          <a:effectLst/>
                          <a:uLnTx/>
                          <a:uFillTx/>
                          <a:latin typeface="Comic Sans MS" panose="030F0702030302020204" pitchFamily="66" charset="0"/>
                          <a:ea typeface="Calibri" panose="020F0502020204030204" pitchFamily="34" charset="0"/>
                          <a:cs typeface="Times New Roman" panose="02020603050405020304" pitchFamily="18"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2514300686"/>
                  </a:ext>
                </a:extLst>
              </a:tr>
              <a:tr h="237842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6189289"/>
                  </a:ext>
                </a:extLst>
              </a:tr>
            </a:tbl>
          </a:graphicData>
        </a:graphic>
      </p:graphicFrame>
      <p:pic>
        <p:nvPicPr>
          <p:cNvPr id="17" name="Picture 16">
            <a:extLst>
              <a:ext uri="{FF2B5EF4-FFF2-40B4-BE49-F238E27FC236}">
                <a16:creationId xmlns:a16="http://schemas.microsoft.com/office/drawing/2014/main" id="{6A80B8E4-8464-5667-2CB3-32DB2BC30D91}"/>
              </a:ext>
            </a:extLst>
          </p:cNvPr>
          <p:cNvPicPr>
            <a:picLocks noChangeAspect="1"/>
          </p:cNvPicPr>
          <p:nvPr/>
        </p:nvPicPr>
        <p:blipFill>
          <a:blip r:embed="rId5"/>
          <a:stretch>
            <a:fillRect/>
          </a:stretch>
        </p:blipFill>
        <p:spPr>
          <a:xfrm>
            <a:off x="6235368" y="1742462"/>
            <a:ext cx="4880040" cy="2102339"/>
          </a:xfrm>
          <a:prstGeom prst="rect">
            <a:avLst/>
          </a:prstGeom>
        </p:spPr>
      </p:pic>
    </p:spTree>
    <p:extLst>
      <p:ext uri="{BB962C8B-B14F-4D97-AF65-F5344CB8AC3E}">
        <p14:creationId xmlns:p14="http://schemas.microsoft.com/office/powerpoint/2010/main" val="180266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2826247108"/>
              </p:ext>
            </p:extLst>
          </p:nvPr>
        </p:nvGraphicFramePr>
        <p:xfrm>
          <a:off x="323557" y="154744"/>
          <a:ext cx="11465169" cy="821944"/>
        </p:xfrm>
        <a:graphic>
          <a:graphicData uri="http://schemas.openxmlformats.org/drawingml/2006/table">
            <a:tbl>
              <a:tblPr firstRow="1" firstCol="1" bandRow="1"/>
              <a:tblGrid>
                <a:gridCol w="6045345">
                  <a:extLst>
                    <a:ext uri="{9D8B030D-6E8A-4147-A177-3AD203B41FA5}">
                      <a16:colId xmlns:a16="http://schemas.microsoft.com/office/drawing/2014/main" val="3968737678"/>
                    </a:ext>
                  </a:extLst>
                </a:gridCol>
                <a:gridCol w="5419824">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2: Spring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El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Monstruo</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 The Monster (colours, my body)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graphicFrame>
        <p:nvGraphicFramePr>
          <p:cNvPr id="3" name="Table 2">
            <a:extLst>
              <a:ext uri="{FF2B5EF4-FFF2-40B4-BE49-F238E27FC236}">
                <a16:creationId xmlns:a16="http://schemas.microsoft.com/office/drawing/2014/main" id="{578AF9D5-D516-0833-5BE5-B94D9B74C58C}"/>
              </a:ext>
            </a:extLst>
          </p:cNvPr>
          <p:cNvGraphicFramePr>
            <a:graphicFrameLocks noGrp="1"/>
          </p:cNvGraphicFramePr>
          <p:nvPr>
            <p:extLst>
              <p:ext uri="{D42A27DB-BD31-4B8C-83A1-F6EECF244321}">
                <p14:modId xmlns:p14="http://schemas.microsoft.com/office/powerpoint/2010/main" val="2185380755"/>
              </p:ext>
            </p:extLst>
          </p:nvPr>
        </p:nvGraphicFramePr>
        <p:xfrm>
          <a:off x="584019" y="3291002"/>
          <a:ext cx="10590030" cy="3078480"/>
        </p:xfrm>
        <a:graphic>
          <a:graphicData uri="http://schemas.openxmlformats.org/drawingml/2006/table">
            <a:tbl>
              <a:tblPr/>
              <a:tblGrid>
                <a:gridCol w="4965407">
                  <a:extLst>
                    <a:ext uri="{9D8B030D-6E8A-4147-A177-3AD203B41FA5}">
                      <a16:colId xmlns:a16="http://schemas.microsoft.com/office/drawing/2014/main" val="2939841735"/>
                    </a:ext>
                  </a:extLst>
                </a:gridCol>
                <a:gridCol w="5624623">
                  <a:extLst>
                    <a:ext uri="{9D8B030D-6E8A-4147-A177-3AD203B41FA5}">
                      <a16:colId xmlns:a16="http://schemas.microsoft.com/office/drawing/2014/main" val="1619444477"/>
                    </a:ext>
                  </a:extLst>
                </a:gridCol>
              </a:tblGrid>
              <a:tr h="251683">
                <a:tc gridSpan="2">
                  <a:txBody>
                    <a:bodyPr/>
                    <a:lstStyle/>
                    <a:p>
                      <a:pPr algn="ctr"/>
                      <a:r>
                        <a:rPr lang="en-GB" sz="1200" dirty="0">
                          <a:latin typeface="Comic Sans MS" panose="030F0702030302020204" pitchFamily="66" charset="0"/>
                        </a:rPr>
                        <a:t>Spanish Grammar – What you need to know!</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3963371"/>
                  </a:ext>
                </a:extLst>
              </a:tr>
              <a:tr h="2518270">
                <a:tc>
                  <a:txBody>
                    <a:bodyPr/>
                    <a:lstStyle/>
                    <a:p>
                      <a:r>
                        <a:rPr lang="en-GB" sz="1200" b="1" dirty="0">
                          <a:latin typeface="Comic Sans MS" panose="030F0702030302020204" pitchFamily="66" charset="0"/>
                        </a:rPr>
                        <a:t>Adjectives (In sentences)</a:t>
                      </a:r>
                    </a:p>
                    <a:p>
                      <a:endParaRPr lang="en-GB" sz="1200" b="1" dirty="0">
                        <a:latin typeface="Comic Sans MS" panose="030F0702030302020204" pitchFamily="66" charset="0"/>
                      </a:endParaRPr>
                    </a:p>
                    <a:p>
                      <a:r>
                        <a:rPr lang="en-GB" sz="1200" b="0" dirty="0">
                          <a:latin typeface="Comic Sans MS" panose="030F0702030302020204" pitchFamily="66" charset="0"/>
                        </a:rPr>
                        <a:t>In English we create sentences placing the adjective before the noun.</a:t>
                      </a:r>
                    </a:p>
                    <a:p>
                      <a:pPr marL="171450" indent="-171450">
                        <a:buFont typeface="Arial" panose="020B0604020202020204" pitchFamily="34" charset="0"/>
                        <a:buChar char="•"/>
                      </a:pPr>
                      <a:r>
                        <a:rPr lang="en-GB" sz="1200" b="0" dirty="0">
                          <a:latin typeface="Comic Sans MS" panose="030F0702030302020204" pitchFamily="66" charset="0"/>
                        </a:rPr>
                        <a:t>A small mouth </a:t>
                      </a:r>
                    </a:p>
                    <a:p>
                      <a:endParaRPr lang="en-GB" sz="1200" b="0" dirty="0">
                        <a:latin typeface="Comic Sans MS" panose="030F0702030302020204" pitchFamily="66" charset="0"/>
                      </a:endParaRPr>
                    </a:p>
                    <a:p>
                      <a:r>
                        <a:rPr lang="en-GB" sz="1200" b="0" dirty="0">
                          <a:latin typeface="Comic Sans MS" panose="030F0702030302020204" pitchFamily="66" charset="0"/>
                        </a:rPr>
                        <a:t>In Spanish sentences are created by placing the adjective after the noun </a:t>
                      </a:r>
                    </a:p>
                    <a:p>
                      <a:pPr marL="171450" indent="-171450">
                        <a:buFont typeface="Arial" panose="020B0604020202020204" pitchFamily="34" charset="0"/>
                        <a:buChar char="•"/>
                      </a:pPr>
                      <a:r>
                        <a:rPr lang="en-GB" sz="1200" b="0" dirty="0">
                          <a:latin typeface="Comic Sans MS" panose="030F0702030302020204" pitchFamily="66" charset="0"/>
                        </a:rPr>
                        <a:t>La </a:t>
                      </a:r>
                      <a:r>
                        <a:rPr lang="en-GB" sz="1200" b="0" dirty="0" err="1">
                          <a:latin typeface="Comic Sans MS" panose="030F0702030302020204" pitchFamily="66" charset="0"/>
                        </a:rPr>
                        <a:t>bocha</a:t>
                      </a:r>
                      <a:r>
                        <a:rPr lang="en-GB" sz="1200" b="0" dirty="0">
                          <a:latin typeface="Comic Sans MS" panose="030F0702030302020204" pitchFamily="66" charset="0"/>
                        </a:rPr>
                        <a:t> </a:t>
                      </a:r>
                      <a:r>
                        <a:rPr lang="en-GB" sz="1200" b="0" dirty="0" err="1">
                          <a:latin typeface="Comic Sans MS" panose="030F0702030302020204" pitchFamily="66" charset="0"/>
                        </a:rPr>
                        <a:t>pequena</a:t>
                      </a:r>
                      <a:r>
                        <a:rPr lang="en-GB" sz="1200" b="0" dirty="0">
                          <a:latin typeface="Comic Sans MS" panose="030F0702030302020204" pitchFamily="66" charset="0"/>
                        </a:rPr>
                        <a:t>  </a:t>
                      </a:r>
                      <a:r>
                        <a:rPr lang="en-GB" sz="1200" b="0" dirty="0" err="1">
                          <a:latin typeface="Comic Sans MS" panose="030F0702030302020204" pitchFamily="66" charset="0"/>
                        </a:rPr>
                        <a:t>bocha</a:t>
                      </a:r>
                      <a:r>
                        <a:rPr lang="en-GB" sz="1200" b="0" dirty="0">
                          <a:latin typeface="Comic Sans MS" panose="030F0702030302020204" pitchFamily="66" charset="0"/>
                        </a:rPr>
                        <a:t> (mouth) </a:t>
                      </a:r>
                      <a:r>
                        <a:rPr lang="en-GB" sz="1200" b="0" dirty="0" err="1">
                          <a:latin typeface="Comic Sans MS" panose="030F0702030302020204" pitchFamily="66" charset="0"/>
                        </a:rPr>
                        <a:t>pequena</a:t>
                      </a:r>
                      <a:r>
                        <a:rPr lang="en-GB" sz="1200" b="0" dirty="0">
                          <a:latin typeface="Comic Sans MS" panose="030F0702030302020204" pitchFamily="66" charset="0"/>
                        </a:rPr>
                        <a:t> (small)</a:t>
                      </a:r>
                    </a:p>
                    <a:p>
                      <a:endParaRPr lang="en-GB" sz="1200" b="0" dirty="0">
                        <a:latin typeface="Comic Sans MS" panose="030F0702030302020204" pitchFamily="66" charset="0"/>
                      </a:endParaRPr>
                    </a:p>
                    <a:p>
                      <a:r>
                        <a:rPr lang="en-GB" sz="1200" b="0" dirty="0">
                          <a:latin typeface="Comic Sans MS" panose="030F0702030302020204" pitchFamily="66" charset="0"/>
                        </a:rPr>
                        <a:t>*It is important to emphasise that in many languages the children will learn during their time in education the adjectives comes after the noun </a:t>
                      </a:r>
                      <a:r>
                        <a:rPr lang="en-GB" sz="1200" b="0" dirty="0" err="1">
                          <a:latin typeface="Comic Sans MS" panose="030F0702030302020204" pitchFamily="66" charset="0"/>
                        </a:rPr>
                        <a:t>e.g</a:t>
                      </a:r>
                      <a:r>
                        <a:rPr lang="en-GB" sz="1200" b="0" dirty="0">
                          <a:latin typeface="Comic Sans MS" panose="030F0702030302020204" pitchFamily="66" charset="0"/>
                        </a:rPr>
                        <a:t> French and Italian. It is also worth asking if children speak any other languages at home and comparing those languages.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r>
                        <a:rPr lang="en-GB" sz="1200" b="1" dirty="0">
                          <a:latin typeface="Comic Sans MS" panose="030F0702030302020204" pitchFamily="66" charset="0"/>
                        </a:rPr>
                        <a:t>Adjectives (Masculine and Feminine Forms) </a:t>
                      </a:r>
                      <a:r>
                        <a:rPr lang="en-GB" sz="1000" b="0" dirty="0">
                          <a:latin typeface="Comic Sans MS" panose="030F0702030302020204" pitchFamily="66" charset="0"/>
                        </a:rPr>
                        <a:t>*Year 5 objective but can be introduced if some children are ready</a:t>
                      </a:r>
                      <a:endParaRPr lang="en-GB" sz="1200" b="0" dirty="0">
                        <a:latin typeface="Comic Sans MS" panose="030F0702030302020204" pitchFamily="66" charset="0"/>
                      </a:endParaRPr>
                    </a:p>
                    <a:p>
                      <a:endParaRPr lang="en-GB" sz="1200" b="0" dirty="0">
                        <a:latin typeface="Comic Sans MS" panose="030F0702030302020204" pitchFamily="66" charset="0"/>
                      </a:endParaRPr>
                    </a:p>
                    <a:p>
                      <a:r>
                        <a:rPr lang="en-US" sz="1200" dirty="0">
                          <a:latin typeface="Comic Sans MS" panose="030F0702030302020204" pitchFamily="66" charset="0"/>
                        </a:rPr>
                        <a:t>In Spanish, because nouns have a gender (see Year 3 Knowledge </a:t>
                      </a:r>
                      <a:r>
                        <a:rPr lang="en-US" sz="1200" dirty="0" err="1">
                          <a:latin typeface="Comic Sans MS" panose="030F0702030302020204" pitchFamily="66" charset="0"/>
                        </a:rPr>
                        <a:t>Organisers</a:t>
                      </a:r>
                      <a:r>
                        <a:rPr lang="en-US" sz="1200" dirty="0">
                          <a:latin typeface="Comic Sans MS" panose="030F0702030302020204" pitchFamily="66" charset="0"/>
                        </a:rPr>
                        <a:t>) any adjectives applied to them have to ‘agree’ grammatically. </a:t>
                      </a:r>
                    </a:p>
                    <a:p>
                      <a:endParaRPr lang="en-US" sz="1200" dirty="0">
                        <a:latin typeface="Comic Sans MS" panose="030F0702030302020204" pitchFamily="66" charset="0"/>
                      </a:endParaRPr>
                    </a:p>
                    <a:p>
                      <a:pPr marL="171450" indent="-171450">
                        <a:buFont typeface="Arial" panose="020B0604020202020204" pitchFamily="34" charset="0"/>
                        <a:buChar char="•"/>
                      </a:pPr>
                      <a:r>
                        <a:rPr lang="en-US" sz="1200" dirty="0">
                          <a:latin typeface="Comic Sans MS" panose="030F0702030302020204" pitchFamily="66" charset="0"/>
                        </a:rPr>
                        <a:t>La </a:t>
                      </a:r>
                      <a:r>
                        <a:rPr lang="en-US" sz="1200" dirty="0" err="1">
                          <a:latin typeface="Comic Sans MS" panose="030F0702030302020204" pitchFamily="66" charset="0"/>
                        </a:rPr>
                        <a:t>bocha</a:t>
                      </a:r>
                      <a:r>
                        <a:rPr lang="en-US" sz="1200" dirty="0">
                          <a:latin typeface="Comic Sans MS" panose="030F0702030302020204" pitchFamily="66" charset="0"/>
                        </a:rPr>
                        <a:t> </a:t>
                      </a:r>
                      <a:r>
                        <a:rPr lang="en-US" sz="1200" dirty="0" err="1">
                          <a:latin typeface="Comic Sans MS" panose="030F0702030302020204" pitchFamily="66" charset="0"/>
                        </a:rPr>
                        <a:t>pequena</a:t>
                      </a:r>
                      <a:r>
                        <a:rPr lang="en-US" sz="1200" dirty="0">
                          <a:latin typeface="Comic Sans MS" panose="030F0702030302020204" pitchFamily="66" charset="0"/>
                        </a:rPr>
                        <a:t> – a small mouth (mouth is a feminine noun so the ending of the adjective must be an a).</a:t>
                      </a:r>
                    </a:p>
                    <a:p>
                      <a:pPr marL="171450" indent="-171450">
                        <a:buFont typeface="Arial" panose="020B0604020202020204" pitchFamily="34" charset="0"/>
                        <a:buChar char="•"/>
                      </a:pPr>
                      <a:endParaRPr lang="en-US" sz="1200" dirty="0">
                        <a:latin typeface="Comic Sans MS" panose="030F0702030302020204" pitchFamily="66" charset="0"/>
                      </a:endParaRPr>
                    </a:p>
                    <a:p>
                      <a:pPr marL="171450" indent="-171450">
                        <a:buFont typeface="Arial" panose="020B0604020202020204" pitchFamily="34" charset="0"/>
                        <a:buChar char="•"/>
                      </a:pPr>
                      <a:r>
                        <a:rPr lang="en-US" sz="1200" dirty="0">
                          <a:latin typeface="Comic Sans MS" panose="030F0702030302020204" pitchFamily="66" charset="0"/>
                        </a:rPr>
                        <a:t>El </a:t>
                      </a:r>
                      <a:r>
                        <a:rPr lang="en-US" sz="1200" dirty="0" err="1">
                          <a:latin typeface="Comic Sans MS" panose="030F0702030302020204" pitchFamily="66" charset="0"/>
                        </a:rPr>
                        <a:t>ojo</a:t>
                      </a:r>
                      <a:r>
                        <a:rPr lang="en-US" sz="1200" dirty="0">
                          <a:latin typeface="Comic Sans MS" panose="030F0702030302020204" pitchFamily="66" charset="0"/>
                        </a:rPr>
                        <a:t> </a:t>
                      </a:r>
                      <a:r>
                        <a:rPr lang="en-US" sz="1200" dirty="0" err="1">
                          <a:latin typeface="Comic Sans MS" panose="030F0702030302020204" pitchFamily="66" charset="0"/>
                        </a:rPr>
                        <a:t>pequeno</a:t>
                      </a:r>
                      <a:r>
                        <a:rPr lang="en-US" sz="1200" dirty="0">
                          <a:latin typeface="Comic Sans MS" panose="030F0702030302020204" pitchFamily="66" charset="0"/>
                        </a:rPr>
                        <a:t> – a small eye (eye is a masculine noun so the ending must be an o).</a:t>
                      </a:r>
                    </a:p>
                    <a:p>
                      <a:pPr marL="0" indent="0">
                        <a:buFont typeface="Arial" panose="020B0604020202020204" pitchFamily="34" charset="0"/>
                        <a:buNone/>
                      </a:pPr>
                      <a:endParaRPr lang="en-US" sz="1200" dirty="0">
                        <a:latin typeface="Comic Sans MS" panose="030F0702030302020204" pitchFamily="66" charset="0"/>
                      </a:endParaRPr>
                    </a:p>
                    <a:p>
                      <a:pPr marL="171450" indent="-171450">
                        <a:buFont typeface="Arial" panose="020B0604020202020204" pitchFamily="34" charset="0"/>
                        <a:buChar char="•"/>
                      </a:pPr>
                      <a:r>
                        <a:rPr lang="en-US" sz="1200" dirty="0">
                          <a:latin typeface="Comic Sans MS" panose="030F0702030302020204" pitchFamily="66" charset="0"/>
                        </a:rPr>
                        <a:t>There are some adjectives (</a:t>
                      </a:r>
                      <a:r>
                        <a:rPr lang="en-US" sz="1200" dirty="0" err="1">
                          <a:latin typeface="Comic Sans MS" panose="030F0702030302020204" pitchFamily="66" charset="0"/>
                        </a:rPr>
                        <a:t>grande</a:t>
                      </a:r>
                      <a:r>
                        <a:rPr lang="en-US" sz="1200" dirty="0">
                          <a:latin typeface="Comic Sans MS" panose="030F0702030302020204" pitchFamily="66" charset="0"/>
                        </a:rPr>
                        <a:t>) that always end in e both in the masculine and feminine form. </a:t>
                      </a:r>
                    </a:p>
                    <a:p>
                      <a:endParaRPr lang="en-GB" sz="12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40317423"/>
                  </a:ext>
                </a:extLst>
              </a:tr>
            </a:tbl>
          </a:graphicData>
        </a:graphic>
      </p:graphicFrame>
      <p:graphicFrame>
        <p:nvGraphicFramePr>
          <p:cNvPr id="5" name="Table 4">
            <a:extLst>
              <a:ext uri="{FF2B5EF4-FFF2-40B4-BE49-F238E27FC236}">
                <a16:creationId xmlns:a16="http://schemas.microsoft.com/office/drawing/2014/main" id="{23BA93CB-17BD-D389-988B-3D8AEEABF1C3}"/>
              </a:ext>
            </a:extLst>
          </p:cNvPr>
          <p:cNvGraphicFramePr>
            <a:graphicFrameLocks noGrp="1"/>
          </p:cNvGraphicFramePr>
          <p:nvPr>
            <p:extLst>
              <p:ext uri="{D42A27DB-BD31-4B8C-83A1-F6EECF244321}">
                <p14:modId xmlns:p14="http://schemas.microsoft.com/office/powerpoint/2010/main" val="2825893338"/>
              </p:ext>
            </p:extLst>
          </p:nvPr>
        </p:nvGraphicFramePr>
        <p:xfrm>
          <a:off x="584019" y="1263998"/>
          <a:ext cx="11023961" cy="1739694"/>
        </p:xfrm>
        <a:graphic>
          <a:graphicData uri="http://schemas.openxmlformats.org/drawingml/2006/table">
            <a:tbl>
              <a:tblPr/>
              <a:tblGrid>
                <a:gridCol w="5746708">
                  <a:extLst>
                    <a:ext uri="{9D8B030D-6E8A-4147-A177-3AD203B41FA5}">
                      <a16:colId xmlns:a16="http://schemas.microsoft.com/office/drawing/2014/main" val="3894767215"/>
                    </a:ext>
                  </a:extLst>
                </a:gridCol>
                <a:gridCol w="5277253">
                  <a:extLst>
                    <a:ext uri="{9D8B030D-6E8A-4147-A177-3AD203B41FA5}">
                      <a16:colId xmlns:a16="http://schemas.microsoft.com/office/drawing/2014/main" val="925153986"/>
                    </a:ext>
                  </a:extLst>
                </a:gridCol>
              </a:tblGrid>
              <a:tr h="164516">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follows on from: </a:t>
                      </a: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effectLst/>
                          <a:latin typeface="Comic Sans MS" panose="030F0702030302020204" pitchFamily="66" charset="0"/>
                        </a:rPr>
                        <a:t>This leads to: </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648764523"/>
                  </a:ext>
                </a:extLst>
              </a:tr>
              <a:tr h="709618">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algn="l">
                        <a:lnSpc>
                          <a:spcPct val="107000"/>
                        </a:lnSpc>
                        <a:spcAft>
                          <a:spcPts val="8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Vocabulary: </a:t>
                      </a: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Daily Life </a:t>
                      </a:r>
                    </a:p>
                    <a:p>
                      <a:pPr>
                        <a:lnSpc>
                          <a:spcPct val="107000"/>
                        </a:lnSpc>
                        <a:spcAft>
                          <a:spcPts val="800"/>
                        </a:spcAft>
                      </a:pPr>
                      <a:r>
                        <a:rPr lang="en-GB" sz="1100" kern="12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Year 3 Unit 3:  Summer Term – Animals and Pets</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Vocabulary: </a:t>
                      </a: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Daily Life </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Year 4 Summer Term – The Café. </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56776059"/>
                  </a:ext>
                </a:extLst>
              </a:tr>
              <a:tr h="838501">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lvl="0" indent="0">
                        <a:lnSpc>
                          <a:spcPct val="107000"/>
                        </a:lnSpc>
                        <a:spcAft>
                          <a:spcPts val="800"/>
                        </a:spcAft>
                        <a:buFont typeface="Symbol" panose="05050102010706020507" pitchFamily="18" charset="2"/>
                        <a:buNone/>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Grammar</a:t>
                      </a:r>
                    </a:p>
                    <a:p>
                      <a:pPr marL="0" lvl="0" indent="0">
                        <a:lnSpc>
                          <a:spcPct val="107000"/>
                        </a:lnSpc>
                        <a:spcAft>
                          <a:spcPts val="800"/>
                        </a:spcAft>
                        <a:buFont typeface="Symbol" panose="05050102010706020507" pitchFamily="18" charset="2"/>
                        <a:buNone/>
                      </a:pPr>
                      <a:r>
                        <a:rPr lang="en-GB" sz="1100" b="1" kern="100" dirty="0">
                          <a:effectLst/>
                          <a:latin typeface="Comic Sans MS" panose="030F0702030302020204" pitchFamily="66" charset="0"/>
                          <a:ea typeface="Aptos" panose="020B0004020202020204" pitchFamily="34" charset="0"/>
                          <a:cs typeface="Times New Roman" panose="02020603050405020304" pitchFamily="18" charset="0"/>
                        </a:rPr>
                        <a:t>Year 4 unit 1: </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To explain why </a:t>
                      </a:r>
                      <a:r>
                        <a:rPr lang="en-GB" sz="1100" kern="1200" dirty="0" err="1">
                          <a:solidFill>
                            <a:srgbClr val="000000"/>
                          </a:solidFill>
                          <a:effectLst/>
                          <a:latin typeface="Comic Sans MS" panose="030F0702030302020204" pitchFamily="66" charset="0"/>
                          <a:ea typeface="Calibri" panose="020F0502020204030204" pitchFamily="34" charset="0"/>
                          <a:cs typeface="Calibri" panose="020F0502020204030204" pitchFamily="34" charset="0"/>
                        </a:rPr>
                        <a:t>el</a:t>
                      </a:r>
                      <a:r>
                        <a:rPr lang="en-GB" sz="1100" kern="1200" dirty="0">
                          <a:solidFill>
                            <a:srgbClr val="000000"/>
                          </a:solidFill>
                          <a:effectLst/>
                          <a:latin typeface="Comic Sans MS" panose="030F0702030302020204" pitchFamily="66" charset="0"/>
                          <a:ea typeface="Calibri" panose="020F0502020204030204" pitchFamily="34" charset="0"/>
                          <a:cs typeface="Calibri" panose="020F0502020204030204" pitchFamily="34" charset="0"/>
                        </a:rPr>
                        <a:t> or la is used before a noun</a:t>
                      </a:r>
                      <a:r>
                        <a:rPr lang="en-GB" sz="1100" kern="1200" dirty="0">
                          <a:solidFill>
                            <a:srgbClr val="000000"/>
                          </a:solidFill>
                          <a:effectLst/>
                          <a:latin typeface="SassoonCRInfant" panose="02010503020300020003" pitchFamily="2" charset="0"/>
                          <a:ea typeface="Calibri" panose="020F0502020204030204" pitchFamily="34" charset="0"/>
                          <a:cs typeface="Calibri" panose="020F0502020204030204" pitchFamily="34"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endPar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defRPr>
                      </a:lvl1pPr>
                      <a:lvl2pPr marL="457200" algn="l" defTabSz="914400" rtl="0" eaLnBrk="1" latinLnBrk="0" hangingPunct="1">
                        <a:defRPr sz="1800" kern="1200">
                          <a:solidFill>
                            <a:schemeClr val="dk1"/>
                          </a:solidFill>
                        </a:defRPr>
                      </a:lvl2pPr>
                      <a:lvl3pPr marL="914400" algn="l" defTabSz="914400" rtl="0" eaLnBrk="1" latinLnBrk="0" hangingPunct="1">
                        <a:defRPr sz="1800" kern="1200">
                          <a:solidFill>
                            <a:schemeClr val="dk1"/>
                          </a:solidFill>
                        </a:defRPr>
                      </a:lvl3pPr>
                      <a:lvl4pPr marL="1371600" algn="l" defTabSz="914400" rtl="0" eaLnBrk="1" latinLnBrk="0" hangingPunct="1">
                        <a:defRPr sz="1800" kern="1200">
                          <a:solidFill>
                            <a:schemeClr val="dk1"/>
                          </a:solidFill>
                        </a:defRPr>
                      </a:lvl4pPr>
                      <a:lvl5pPr marL="1828800" algn="l" defTabSz="914400" rtl="0" eaLnBrk="1" latinLnBrk="0" hangingPunct="1">
                        <a:defRPr sz="1800" kern="1200">
                          <a:solidFill>
                            <a:schemeClr val="dk1"/>
                          </a:solidFill>
                        </a:defRPr>
                      </a:lvl5pPr>
                      <a:lvl6pPr marL="2286000" algn="l" defTabSz="914400" rtl="0" eaLnBrk="1" latinLnBrk="0" hangingPunct="1">
                        <a:defRPr sz="1800" kern="1200">
                          <a:solidFill>
                            <a:schemeClr val="dk1"/>
                          </a:solidFill>
                        </a:defRPr>
                      </a:lvl6pPr>
                      <a:lvl7pPr marL="2743200" algn="l" defTabSz="914400" rtl="0" eaLnBrk="1" latinLnBrk="0" hangingPunct="1">
                        <a:defRPr sz="1800" kern="1200">
                          <a:solidFill>
                            <a:schemeClr val="dk1"/>
                          </a:solidFill>
                        </a:defRPr>
                      </a:lvl7pPr>
                      <a:lvl8pPr marL="3200400" algn="l" defTabSz="914400" rtl="0" eaLnBrk="1" latinLnBrk="0" hangingPunct="1">
                        <a:defRPr sz="1800" kern="1200">
                          <a:solidFill>
                            <a:schemeClr val="dk1"/>
                          </a:solidFill>
                        </a:defRPr>
                      </a:lvl8pPr>
                      <a:lvl9pPr marL="3657600" algn="l" defTabSz="914400" rtl="0" eaLnBrk="1" latinLnBrk="0" hangingPunct="1">
                        <a:defRPr sz="1800" kern="1200">
                          <a:solidFill>
                            <a:schemeClr val="dk1"/>
                          </a:solidFill>
                        </a:defRPr>
                      </a:lvl9p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Grammar </a:t>
                      </a:r>
                    </a:p>
                    <a:p>
                      <a:pPr>
                        <a:lnSpc>
                          <a:spcPct val="115000"/>
                        </a:lnSpc>
                        <a:spcAft>
                          <a:spcPts val="1000"/>
                        </a:spcAft>
                      </a:pPr>
                      <a:r>
                        <a:rPr lang="en-GB" sz="1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Year 5 - </a:t>
                      </a:r>
                      <a:r>
                        <a:rPr lang="en-GB" sz="1100" dirty="0">
                          <a:solidFill>
                            <a:schemeClr val="tx1"/>
                          </a:solidFill>
                          <a:effectLst/>
                          <a:latin typeface="Comic Sans MS" panose="030F0702030302020204" pitchFamily="66" charset="0"/>
                          <a:ea typeface="Calibri" panose="020F0502020204030204" pitchFamily="34" charset="0"/>
                          <a:cs typeface="Calibri" panose="020F0502020204030204" pitchFamily="34" charset="0"/>
                        </a:rPr>
                        <a:t>Begin to understand how the noun changes when it is written in the masculine and feminine form           </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1807480"/>
                  </a:ext>
                </a:extLst>
              </a:tr>
            </a:tbl>
          </a:graphicData>
        </a:graphic>
      </p:graphicFrame>
    </p:spTree>
    <p:extLst>
      <p:ext uri="{BB962C8B-B14F-4D97-AF65-F5344CB8AC3E}">
        <p14:creationId xmlns:p14="http://schemas.microsoft.com/office/powerpoint/2010/main" val="94252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F9F3BA4-EAC7-8FF7-5DE3-F9EF05434110}"/>
              </a:ext>
            </a:extLst>
          </p:cNvPr>
          <p:cNvGraphicFramePr>
            <a:graphicFrameLocks noGrp="1"/>
          </p:cNvGraphicFramePr>
          <p:nvPr>
            <p:extLst>
              <p:ext uri="{D42A27DB-BD31-4B8C-83A1-F6EECF244321}">
                <p14:modId xmlns:p14="http://schemas.microsoft.com/office/powerpoint/2010/main" val="2258498492"/>
              </p:ext>
            </p:extLst>
          </p:nvPr>
        </p:nvGraphicFramePr>
        <p:xfrm>
          <a:off x="323557" y="154744"/>
          <a:ext cx="11465169" cy="821944"/>
        </p:xfrm>
        <a:graphic>
          <a:graphicData uri="http://schemas.openxmlformats.org/drawingml/2006/table">
            <a:tbl>
              <a:tblPr firstRow="1" firstCol="1" bandRow="1"/>
              <a:tblGrid>
                <a:gridCol w="6045345">
                  <a:extLst>
                    <a:ext uri="{9D8B030D-6E8A-4147-A177-3AD203B41FA5}">
                      <a16:colId xmlns:a16="http://schemas.microsoft.com/office/drawing/2014/main" val="3968737678"/>
                    </a:ext>
                  </a:extLst>
                </a:gridCol>
                <a:gridCol w="5419824">
                  <a:extLst>
                    <a:ext uri="{9D8B030D-6E8A-4147-A177-3AD203B41FA5}">
                      <a16:colId xmlns:a16="http://schemas.microsoft.com/office/drawing/2014/main" val="2254417770"/>
                    </a:ext>
                  </a:extLst>
                </a:gridCol>
              </a:tblGrid>
              <a:tr h="493842">
                <a:tc gridSpan="2">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Lyppard Grange Primary School</a:t>
                      </a:r>
                      <a:r>
                        <a:rPr lang="en-GB" sz="1600" b="0" i="0" u="none" strike="noStrike" dirty="0">
                          <a:solidFill>
                            <a:schemeClr val="tx1"/>
                          </a:solidFill>
                          <a:effectLst/>
                          <a:latin typeface="Comic Sans MS" panose="030F0702030302020204" pitchFamily="66" charset="0"/>
                          <a:ea typeface="+mn-ea"/>
                          <a:cs typeface="+mn-cs"/>
                        </a:rPr>
                        <a:t>: </a:t>
                      </a: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Spanish Knowledge Organiser</a:t>
                      </a:r>
                      <a:endParaRPr lang="en-GB" sz="1600" b="0" i="0" u="none" strike="noStrike" dirty="0">
                        <a:effectLst/>
                        <a:latin typeface="Comic Sans MS" panose="030F0702030302020204" pitchFamily="66" charset="0"/>
                      </a:endParaRPr>
                    </a:p>
                  </a:txBody>
                  <a:tcPr marL="188595" marR="188595" marT="94298" marB="94298">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3292799"/>
                  </a:ext>
                </a:extLst>
              </a:tr>
              <a:tr h="328102">
                <a:tc>
                  <a:txBody>
                    <a:bodyPr/>
                    <a:lstStyle/>
                    <a:p>
                      <a:pPr algn="ctr" fontAlgn="t">
                        <a:lnSpc>
                          <a:spcPct val="107000"/>
                        </a:lnSpc>
                        <a:spcBef>
                          <a:spcPts val="0"/>
                        </a:spcBef>
                        <a:spcAft>
                          <a:spcPts val="800"/>
                        </a:spcAft>
                      </a:pPr>
                      <a:r>
                        <a:rPr lang="en-GB" sz="1600" b="0" i="0" u="none" strike="noStrike"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Year 4 Unit 2:Spring Term </a:t>
                      </a:r>
                      <a:endParaRPr lang="en-GB" sz="1600" b="0" i="0" u="none" strike="noStrike" dirty="0">
                        <a:effectLst/>
                        <a:latin typeface="Comic Sans MS" panose="030F0702030302020204" pitchFamily="66" charset="0"/>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lvl="0" indent="0" algn="ctr" defTabSz="914400" rtl="0" eaLnBrk="1" fontAlgn="t" latinLnBrk="0" hangingPunct="1">
                        <a:lnSpc>
                          <a:spcPct val="107000"/>
                        </a:lnSpc>
                        <a:spcBef>
                          <a:spcPts val="0"/>
                        </a:spcBef>
                        <a:spcAft>
                          <a:spcPts val="80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El </a:t>
                      </a:r>
                      <a:r>
                        <a:rPr kumimoji="0" lang="en-GB" sz="1600" b="0" i="0" u="none" strike="noStrike" kern="1200" cap="none" spc="0" normalizeH="0" baseline="0" noProof="0" dirty="0" err="1">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Monstruo</a:t>
                      </a:r>
                      <a:r>
                        <a:rPr kumimoji="0" lang="en-GB" sz="1600" b="0"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 The Monster (colours, my body)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141446" marR="141446" marT="1964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876697788"/>
                  </a:ext>
                </a:extLst>
              </a:tr>
            </a:tbl>
          </a:graphicData>
        </a:graphic>
      </p:graphicFrame>
      <p:graphicFrame>
        <p:nvGraphicFramePr>
          <p:cNvPr id="5" name="Table 5">
            <a:extLst>
              <a:ext uri="{FF2B5EF4-FFF2-40B4-BE49-F238E27FC236}">
                <a16:creationId xmlns:a16="http://schemas.microsoft.com/office/drawing/2014/main" id="{C7368DC8-B7E9-653A-632C-1D02860D5990}"/>
              </a:ext>
            </a:extLst>
          </p:cNvPr>
          <p:cNvGraphicFramePr>
            <a:graphicFrameLocks noGrp="1"/>
          </p:cNvGraphicFramePr>
          <p:nvPr>
            <p:extLst>
              <p:ext uri="{D42A27DB-BD31-4B8C-83A1-F6EECF244321}">
                <p14:modId xmlns:p14="http://schemas.microsoft.com/office/powerpoint/2010/main" val="2160980846"/>
              </p:ext>
            </p:extLst>
          </p:nvPr>
        </p:nvGraphicFramePr>
        <p:xfrm>
          <a:off x="430237" y="1127053"/>
          <a:ext cx="11331526" cy="4976595"/>
        </p:xfrm>
        <a:graphic>
          <a:graphicData uri="http://schemas.openxmlformats.org/drawingml/2006/table">
            <a:tbl>
              <a:tblPr firstRow="1" bandRow="1">
                <a:tableStyleId>{5C22544A-7EE6-4342-B048-85BDC9FD1C3A}</a:tableStyleId>
              </a:tblPr>
              <a:tblGrid>
                <a:gridCol w="11331526">
                  <a:extLst>
                    <a:ext uri="{9D8B030D-6E8A-4147-A177-3AD203B41FA5}">
                      <a16:colId xmlns:a16="http://schemas.microsoft.com/office/drawing/2014/main" val="1104113210"/>
                    </a:ext>
                  </a:extLst>
                </a:gridCol>
              </a:tblGrid>
              <a:tr h="657950">
                <a:tc>
                  <a:txBody>
                    <a:bodyPr/>
                    <a:lstStyle/>
                    <a:p>
                      <a:pPr algn="ctr"/>
                      <a:r>
                        <a:rPr lang="en-GB" sz="1600" b="0" dirty="0">
                          <a:solidFill>
                            <a:schemeClr val="tx1"/>
                          </a:solidFill>
                          <a:latin typeface="Comic Sans MS" panose="030F0702030302020204" pitchFamily="66" charset="0"/>
                        </a:rPr>
                        <a:t>How to progress through the unit. </a:t>
                      </a:r>
                    </a:p>
                    <a:p>
                      <a:pPr algn="ctr"/>
                      <a:r>
                        <a:rPr lang="en-GB" sz="1200" b="0" dirty="0">
                          <a:solidFill>
                            <a:schemeClr val="tx1"/>
                          </a:solidFill>
                          <a:latin typeface="Comic Sans MS" panose="030F0702030302020204" pitchFamily="66" charset="0"/>
                        </a:rPr>
                        <a:t>*Please ensure there is evidence of each stage in Pink Spanish Books.</a:t>
                      </a:r>
                    </a:p>
                    <a:p>
                      <a:pPr algn="ctr"/>
                      <a:r>
                        <a:rPr lang="en-GB" sz="1200" b="0" dirty="0">
                          <a:solidFill>
                            <a:schemeClr val="tx1"/>
                          </a:solidFill>
                          <a:latin typeface="Comic Sans MS" panose="030F0702030302020204" pitchFamily="66" charset="0"/>
                        </a:rPr>
                        <a:t>*When introducing new vocabulary print off a list and stick it into their books for future use.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3094921768"/>
                  </a:ext>
                </a:extLst>
              </a:tr>
              <a:tr h="1182165">
                <a:tc>
                  <a:txBody>
                    <a:bodyPr/>
                    <a:lstStyle/>
                    <a:p>
                      <a:pPr>
                        <a:lnSpc>
                          <a:spcPct val="107000"/>
                        </a:lnSpc>
                        <a:spcAft>
                          <a:spcPts val="800"/>
                        </a:spcAft>
                      </a:pPr>
                      <a:r>
                        <a:rPr lang="en-GB" sz="1100" b="1" u="none" dirty="0">
                          <a:latin typeface="Comic Sans MS" panose="030F0702030302020204" pitchFamily="66" charset="0"/>
                        </a:rPr>
                        <a:t>Step 1: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Introduce the children to key vocabulary – they need during the topic.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This can be done through songs, games, word searches, listening games, labelling, ICT based activities, drawing and colouring (or anything else you think may make this interesting. This is where you can teach the grammar – focusing on the concepts of masculine and feminine nouns and how the final letter change between o and a based on the whether the noun is masculine or feminine.  You can begin to introduce the position of adjectives in words.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a:t>
                      </a:r>
                      <a:r>
                        <a:rPr lang="en-GB" sz="1100" dirty="0">
                          <a:solidFill>
                            <a:srgbClr val="FF0000"/>
                          </a:solidFill>
                          <a:effectLst/>
                          <a:latin typeface="Comic Sans MS" panose="030F0702030302020204" pitchFamily="66" charset="0"/>
                          <a:ea typeface="Calibri" panose="020F0502020204030204" pitchFamily="34" charset="0"/>
                        </a:rPr>
                        <a:t>Scheme Link: Y3 lesson 6,7 /Scheme Link: Y4  lesson 1,2 - </a:t>
                      </a:r>
                      <a:r>
                        <a:rPr lang="en-GB" sz="1100" dirty="0">
                          <a:solidFill>
                            <a:srgbClr val="FF0000"/>
                          </a:solidFill>
                          <a:effectLst/>
                          <a:latin typeface="Comic Sans MS" panose="030F0702030302020204" pitchFamily="66" charset="0"/>
                          <a:ea typeface="Calibri" panose="020F0502020204030204" pitchFamily="34" charset="0"/>
                          <a:cs typeface="Calibri" panose="020F0502020204030204" pitchFamily="34" charset="0"/>
                        </a:rPr>
                        <a:t>you will find ideas and resources for this in the folders in PPA room or on staff share subject leader/Spanish/curriculum 2023-2024/scheme resources</a:t>
                      </a:r>
                      <a:endParaRPr lang="en-GB" sz="1100" dirty="0">
                        <a:effectLst/>
                        <a:latin typeface="Comic Sans MS" panose="030F0702030302020204" pitchFamily="66"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0301674"/>
                  </a:ext>
                </a:extLst>
              </a:tr>
              <a:tr h="1013804">
                <a:tc>
                  <a:txBody>
                    <a:bodyPr/>
                    <a:lstStyle/>
                    <a:p>
                      <a:pPr>
                        <a:lnSpc>
                          <a:spcPct val="107000"/>
                        </a:lnSpc>
                        <a:spcAft>
                          <a:spcPts val="800"/>
                        </a:spcAft>
                      </a:pP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Step 2: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and translate the new material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simple sentences (one or two sentences).</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This should be made up monster descriptions  which include taught  body parts, colours and adjectives to describe the monster.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They should be encouraged to look for familiar words/phrases in order to translate the whole sentence. Teachers will need to model simple translation skills and they will need to give the children time to practice their skills using other sentences based on the model used in whole class teaching. The children could draw the monster based on the given description.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8527872"/>
                  </a:ext>
                </a:extLst>
              </a:tr>
              <a:tr h="1039793">
                <a:tc>
                  <a:txBody>
                    <a:bodyPr/>
                    <a:lstStyle/>
                    <a:p>
                      <a:pP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Step 3:  Provide the children with opportunities to write using a combination of new material and known language in  </a:t>
                      </a: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simple sentences (2-3 sentences) using the text translated in previous sessions as a model.</a:t>
                      </a:r>
                      <a:r>
                        <a:rPr lang="en-GB" sz="1100" b="1" u="none"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create their own monster and write 2-3 sentences to </a:t>
                      </a:r>
                      <a:r>
                        <a:rPr lang="en-GB" sz="11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describre</a:t>
                      </a:r>
                      <a:r>
                        <a:rPr lang="en-GB" sz="11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using all taught vocabulary and grammar.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Teachers will need to model writing 2-3 sentences as a model text (use-translated texts in previous sessions as a model). The children need to write their own text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(2-3 sentences). </a:t>
                      </a:r>
                      <a:r>
                        <a:rPr lang="en-GB" sz="1100" dirty="0">
                          <a:effectLst/>
                          <a:latin typeface="Comic Sans MS" panose="030F0702030302020204" pitchFamily="66" charset="0"/>
                          <a:ea typeface="Calibri" panose="020F0502020204030204" pitchFamily="34" charset="0"/>
                          <a:cs typeface="Times New Roman" panose="02020603050405020304" pitchFamily="18" charset="0"/>
                        </a:rPr>
                        <a:t>The support group would need a copy of the text in front of them to just change key points.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52831456"/>
                  </a:ext>
                </a:extLst>
              </a:tr>
              <a:tr h="1039793">
                <a:tc>
                  <a:txBody>
                    <a:bodyPr/>
                    <a:lstStyle/>
                    <a:p>
                      <a:pPr>
                        <a:lnSpc>
                          <a:spcPct val="107000"/>
                        </a:lnSpc>
                        <a:spcAft>
                          <a:spcPts val="800"/>
                        </a:spcAft>
                      </a:pPr>
                      <a:r>
                        <a:rPr lang="en-GB" sz="1100" b="1" u="sng" dirty="0">
                          <a:effectLst/>
                          <a:latin typeface="Comic Sans MS" panose="030F0702030302020204" pitchFamily="66" charset="0"/>
                          <a:ea typeface="Calibri" panose="020F0502020204030204" pitchFamily="34" charset="0"/>
                          <a:cs typeface="Times New Roman" panose="02020603050405020304" pitchFamily="18" charset="0"/>
                        </a:rPr>
                        <a:t>Step 4: </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Provide the children with opportunities to read their own work to others and to develop their speaking and listening skills by picking out key points when read aloud by a partner.</a:t>
                      </a:r>
                    </a:p>
                    <a:p>
                      <a:pPr>
                        <a:lnSpc>
                          <a:spcPct val="107000"/>
                        </a:lnSpc>
                        <a:spcAft>
                          <a:spcPts val="800"/>
                        </a:spcAft>
                      </a:pPr>
                      <a:r>
                        <a:rPr lang="en-GB" sz="11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 work with a partner and they read aloud their description of a monster. The other child draws the monster. They check for accuracy.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30993676"/>
                  </a:ext>
                </a:extLst>
              </a:tr>
            </a:tbl>
          </a:graphicData>
        </a:graphic>
      </p:graphicFrame>
    </p:spTree>
    <p:extLst>
      <p:ext uri="{BB962C8B-B14F-4D97-AF65-F5344CB8AC3E}">
        <p14:creationId xmlns:p14="http://schemas.microsoft.com/office/powerpoint/2010/main" val="4108983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1d7088f900a6c0f79f38621c5dd1b73e">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e1692c3ff1398f542c7b5a2bbc48d4bb"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E66822-DE20-4D26-9EF6-A6FA9C5F8486}">
  <ds:schemaRefs>
    <ds:schemaRef ds:uri="http://schemas.microsoft.com/office/2006/metadata/properties"/>
    <ds:schemaRef ds:uri="http://schemas.microsoft.com/office/infopath/2007/PartnerControls"/>
    <ds:schemaRef ds:uri="0fd8d383-41ae-46df-9fe2-10c7f32fdd6d"/>
    <ds:schemaRef ds:uri="d45d65a5-5bd9-4068-b913-37d7fa7065b5"/>
  </ds:schemaRefs>
</ds:datastoreItem>
</file>

<file path=customXml/itemProps2.xml><?xml version="1.0" encoding="utf-8"?>
<ds:datastoreItem xmlns:ds="http://schemas.openxmlformats.org/officeDocument/2006/customXml" ds:itemID="{897F6116-449E-4681-84FF-AF0EB7162B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1217AC-9D14-4D10-A416-AA4F814BFBB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336</TotalTime>
  <Words>986</Words>
  <Application>Microsoft Office PowerPoint</Application>
  <PresentationFormat>Widescreen</PresentationFormat>
  <Paragraphs>51</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Aptos</vt:lpstr>
      <vt:lpstr>Arial</vt:lpstr>
      <vt:lpstr>Calibri</vt:lpstr>
      <vt:lpstr>Calibri Light</vt:lpstr>
      <vt:lpstr>Comic Sans MS</vt:lpstr>
      <vt:lpstr>SassoonCRInfant</vt:lpstr>
      <vt:lpstr>Symbol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Edwards</dc:creator>
  <cp:lastModifiedBy>Claire Edwards</cp:lastModifiedBy>
  <cp:revision>1</cp:revision>
  <dcterms:created xsi:type="dcterms:W3CDTF">2023-08-09T10:53:54Z</dcterms:created>
  <dcterms:modified xsi:type="dcterms:W3CDTF">2026-01-05T13:51:50Z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3887800</vt:r8>
  </property>
  <property fmtid="{D5CDD505-2E9C-101B-9397-08002B2CF9AE}" pid="4" name="MediaServiceImageTags">
    <vt:lpwstr/>
  </property>
</Properties>
</file>