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49D7"/>
    <a:srgbClr val="9D41AF"/>
    <a:srgbClr val="7830C0"/>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D4A946-88A8-4A72-A26C-0071AAE5CC49}" v="3" dt="2026-01-05T15:11:22.7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77737" autoAdjust="0"/>
  </p:normalViewPr>
  <p:slideViewPr>
    <p:cSldViewPr snapToGrid="0">
      <p:cViewPr varScale="1">
        <p:scale>
          <a:sx n="70" d="100"/>
          <a:sy n="70" d="100"/>
        </p:scale>
        <p:origin x="738"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modSld">
      <pc:chgData name="Claire Edwards" userId="95321912-edf3-40d9-95dd-3ecc1dc7554e" providerId="ADAL" clId="{8663136D-0834-42F2-9F12-597870CD1F7C}" dt="2026-01-05T15:11:31.646" v="63" actId="2711"/>
      <pc:docMkLst>
        <pc:docMk/>
      </pc:docMkLst>
      <pc:sldChg chg="modSp mod">
        <pc:chgData name="Claire Edwards" userId="95321912-edf3-40d9-95dd-3ecc1dc7554e" providerId="ADAL" clId="{8663136D-0834-42F2-9F12-597870CD1F7C}" dt="2026-01-05T11:48:06.459" v="61" actId="20577"/>
        <pc:sldMkLst>
          <pc:docMk/>
          <pc:sldMk cId="180266309" sldId="258"/>
        </pc:sldMkLst>
        <pc:graphicFrameChg chg="modGraphic">
          <ac:chgData name="Claire Edwards" userId="95321912-edf3-40d9-95dd-3ecc1dc7554e" providerId="ADAL" clId="{8663136D-0834-42F2-9F12-597870CD1F7C}" dt="2026-01-05T11:48:06.459" v="61" actId="20577"/>
          <ac:graphicFrameMkLst>
            <pc:docMk/>
            <pc:sldMk cId="180266309" sldId="258"/>
            <ac:graphicFrameMk id="2" creationId="{A03DB250-64A1-3F03-50B0-72C4A7704A80}"/>
          </ac:graphicFrameMkLst>
        </pc:graphicFrameChg>
      </pc:sldChg>
      <pc:sldChg chg="modSp mod">
        <pc:chgData name="Claire Edwards" userId="95321912-edf3-40d9-95dd-3ecc1dc7554e" providerId="ADAL" clId="{8663136D-0834-42F2-9F12-597870CD1F7C}" dt="2026-01-05T15:11:31.646" v="63" actId="2711"/>
        <pc:sldMkLst>
          <pc:docMk/>
          <pc:sldMk cId="942525154" sldId="260"/>
        </pc:sldMkLst>
        <pc:graphicFrameChg chg="modGraphic">
          <ac:chgData name="Claire Edwards" userId="95321912-edf3-40d9-95dd-3ecc1dc7554e" providerId="ADAL" clId="{8663136D-0834-42F2-9F12-597870CD1F7C}" dt="2026-01-05T11:47:57.034" v="54"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1:47:08.747" v="25" actId="2711"/>
          <ac:graphicFrameMkLst>
            <pc:docMk/>
            <pc:sldMk cId="942525154" sldId="260"/>
            <ac:graphicFrameMk id="3" creationId="{D654318E-4A1D-C718-4D21-C1DADA32A3FF}"/>
          </ac:graphicFrameMkLst>
        </pc:graphicFrameChg>
        <pc:graphicFrameChg chg="mod modGraphic">
          <ac:chgData name="Claire Edwards" userId="95321912-edf3-40d9-95dd-3ecc1dc7554e" providerId="ADAL" clId="{8663136D-0834-42F2-9F12-597870CD1F7C}" dt="2026-01-05T15:11:31.646" v="63" actId="2711"/>
          <ac:graphicFrameMkLst>
            <pc:docMk/>
            <pc:sldMk cId="942525154" sldId="260"/>
            <ac:graphicFrameMk id="7" creationId="{89D63514-BFF1-26AA-1A84-48048090C525}"/>
          </ac:graphicFrameMkLst>
        </pc:graphicFrameChg>
        <pc:picChg chg="mod">
          <ac:chgData name="Claire Edwards" userId="95321912-edf3-40d9-95dd-3ecc1dc7554e" providerId="ADAL" clId="{8663136D-0834-42F2-9F12-597870CD1F7C}" dt="2026-01-05T11:47:17.007" v="26" actId="1076"/>
          <ac:picMkLst>
            <pc:docMk/>
            <pc:sldMk cId="942525154" sldId="260"/>
            <ac:picMk id="8" creationId="{AC3107ED-FB6A-D31C-40DB-EA0D3330CB82}"/>
          </ac:picMkLst>
        </pc:picChg>
      </pc:sldChg>
      <pc:sldChg chg="modSp mod">
        <pc:chgData name="Claire Edwards" userId="95321912-edf3-40d9-95dd-3ecc1dc7554e" providerId="ADAL" clId="{8663136D-0834-42F2-9F12-597870CD1F7C}" dt="2026-01-05T11:47:44.370" v="33" actId="20577"/>
        <pc:sldMkLst>
          <pc:docMk/>
          <pc:sldMk cId="4108983711" sldId="261"/>
        </pc:sldMkLst>
        <pc:graphicFrameChg chg="modGraphic">
          <ac:chgData name="Claire Edwards" userId="95321912-edf3-40d9-95dd-3ecc1dc7554e" providerId="ADAL" clId="{8663136D-0834-42F2-9F12-597870CD1F7C}" dt="2026-01-05T11:47:44.370" v="33" actId="20577"/>
          <ac:graphicFrameMkLst>
            <pc:docMk/>
            <pc:sldMk cId="4108983711" sldId="261"/>
            <ac:graphicFrameMk id="2" creationId="{EF9F3BA4-EAC7-8FF7-5DE3-F9EF0543411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D8476-15A2-4EDB-BB0D-2615ED86D6A6}"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0D4D8B-E9EC-4AF7-9A8F-9CF5748A49F0}" type="slidenum">
              <a:rPr lang="en-GB" smtClean="0"/>
              <a:t>‹#›</a:t>
            </a:fld>
            <a:endParaRPr lang="en-GB"/>
          </a:p>
        </p:txBody>
      </p:sp>
    </p:spTree>
    <p:extLst>
      <p:ext uri="{BB962C8B-B14F-4D97-AF65-F5344CB8AC3E}">
        <p14:creationId xmlns:p14="http://schemas.microsoft.com/office/powerpoint/2010/main" val="2469037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0D4D8B-E9EC-4AF7-9A8F-9CF5748A49F0}" type="slidenum">
              <a:rPr lang="en-GB" smtClean="0"/>
              <a:t>1</a:t>
            </a:fld>
            <a:endParaRPr lang="en-GB"/>
          </a:p>
        </p:txBody>
      </p:sp>
    </p:spTree>
    <p:extLst>
      <p:ext uri="{BB962C8B-B14F-4D97-AF65-F5344CB8AC3E}">
        <p14:creationId xmlns:p14="http://schemas.microsoft.com/office/powerpoint/2010/main" val="1481288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978172676"/>
              </p:ext>
            </p:extLst>
          </p:nvPr>
        </p:nvGraphicFramePr>
        <p:xfrm>
          <a:off x="323557" y="154744"/>
          <a:ext cx="11465169" cy="822715"/>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4613">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5 Unit 2: Spring Term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cs typeface="Times New Roman" panose="02020603050405020304" pitchFamily="18" charset="0"/>
                        </a:rPr>
                        <a:t>el </a:t>
                      </a:r>
                      <a:r>
                        <a:rPr lang="en-GB" sz="1600" b="0" i="0" u="none" strike="noStrike" dirty="0" err="1">
                          <a:solidFill>
                            <a:schemeClr val="bg1"/>
                          </a:solidFill>
                          <a:effectLst/>
                          <a:latin typeface="Comic Sans MS" panose="030F0702030302020204" pitchFamily="66" charset="0"/>
                          <a:cs typeface="Times New Roman" panose="02020603050405020304" pitchFamily="18" charset="0"/>
                        </a:rPr>
                        <a:t>tempio</a:t>
                      </a:r>
                      <a:r>
                        <a:rPr lang="en-GB" sz="1600" b="0" i="0" u="none" strike="noStrike" dirty="0">
                          <a:solidFill>
                            <a:schemeClr val="bg1"/>
                          </a:solidFill>
                          <a:effectLst/>
                          <a:latin typeface="Comic Sans MS" panose="030F0702030302020204" pitchFamily="66" charset="0"/>
                          <a:cs typeface="Times New Roman" panose="02020603050405020304" pitchFamily="18" charset="0"/>
                        </a:rPr>
                        <a:t> (The weather)</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extLst>
                  <a:ext uri="{0D108BD9-81ED-4DB2-BD59-A6C34878D82A}">
                    <a16:rowId xmlns:a16="http://schemas.microsoft.com/office/drawing/2014/main" val="3876697788"/>
                  </a:ext>
                </a:extLst>
              </a:tr>
            </a:tbl>
          </a:graphicData>
        </a:graphic>
      </p:graphicFrame>
      <p:graphicFrame>
        <p:nvGraphicFramePr>
          <p:cNvPr id="12" name="Table 11">
            <a:extLst>
              <a:ext uri="{FF2B5EF4-FFF2-40B4-BE49-F238E27FC236}">
                <a16:creationId xmlns:a16="http://schemas.microsoft.com/office/drawing/2014/main" id="{87A8A3DF-5E96-50DA-BD8A-6012DBEF0DB3}"/>
              </a:ext>
            </a:extLst>
          </p:cNvPr>
          <p:cNvGraphicFramePr>
            <a:graphicFrameLocks noGrp="1"/>
          </p:cNvGraphicFramePr>
          <p:nvPr>
            <p:extLst>
              <p:ext uri="{D42A27DB-BD31-4B8C-83A1-F6EECF244321}">
                <p14:modId xmlns:p14="http://schemas.microsoft.com/office/powerpoint/2010/main" val="3716724127"/>
              </p:ext>
            </p:extLst>
          </p:nvPr>
        </p:nvGraphicFramePr>
        <p:xfrm>
          <a:off x="631487" y="4447234"/>
          <a:ext cx="5221835" cy="2346960"/>
        </p:xfrm>
        <a:graphic>
          <a:graphicData uri="http://schemas.openxmlformats.org/drawingml/2006/table">
            <a:tbl>
              <a:tblPr/>
              <a:tblGrid>
                <a:gridCol w="5221835">
                  <a:extLst>
                    <a:ext uri="{9D8B030D-6E8A-4147-A177-3AD203B41FA5}">
                      <a16:colId xmlns:a16="http://schemas.microsoft.com/office/drawing/2014/main" val="2939841735"/>
                    </a:ext>
                  </a:extLst>
                </a:gridCol>
              </a:tblGrid>
              <a:tr h="264951">
                <a:tc>
                  <a:txBody>
                    <a:bodyPr/>
                    <a:lstStyle/>
                    <a:p>
                      <a:pPr algn="ctr"/>
                      <a:r>
                        <a:rPr lang="en-GB" sz="1600" dirty="0">
                          <a:solidFill>
                            <a:schemeClr val="bg1"/>
                          </a:solidFill>
                          <a:latin typeface="Comic Sans MS" panose="030F0702030302020204" pitchFamily="66" charset="0"/>
                        </a:rPr>
                        <a:t>Additional Vocabulary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8249D7"/>
                    </a:solidFill>
                  </a:tcPr>
                </a:tc>
                <a:extLst>
                  <a:ext uri="{0D108BD9-81ED-4DB2-BD59-A6C34878D82A}">
                    <a16:rowId xmlns:a16="http://schemas.microsoft.com/office/drawing/2014/main" val="2803963371"/>
                  </a:ext>
                </a:extLst>
              </a:tr>
              <a:tr h="1589709">
                <a:tc>
                  <a:txBody>
                    <a:bodyPr/>
                    <a:lstStyle/>
                    <a:p>
                      <a:pPr algn="ctr"/>
                      <a:endParaRPr lang="en-US" sz="1400" dirty="0">
                        <a:latin typeface="Comic Sans MS" panose="030F0702030302020204" pitchFamily="66" charset="0"/>
                      </a:endParaRPr>
                    </a:p>
                    <a:p>
                      <a:pPr algn="l"/>
                      <a:r>
                        <a:rPr lang="en-US" sz="1400" dirty="0">
                          <a:latin typeface="Comic Sans MS" panose="030F0702030302020204" pitchFamily="66" charset="0"/>
                        </a:rPr>
                        <a:t>Hoy - Today</a:t>
                      </a:r>
                    </a:p>
                    <a:p>
                      <a:pPr algn="l"/>
                      <a:endParaRPr lang="en-US" sz="1400" dirty="0">
                        <a:latin typeface="Comic Sans MS" panose="030F0702030302020204" pitchFamily="66" charset="0"/>
                      </a:endParaRPr>
                    </a:p>
                    <a:p>
                      <a:pPr algn="l"/>
                      <a:r>
                        <a:rPr lang="en-GB" sz="1400" b="0" i="0" dirty="0">
                          <a:solidFill>
                            <a:srgbClr val="000000"/>
                          </a:solidFill>
                          <a:effectLst/>
                          <a:latin typeface="Comic Sans MS" panose="030F0702030302020204" pitchFamily="66" charset="0"/>
                        </a:rPr>
                        <a:t>Mañana – tomorrow</a:t>
                      </a:r>
                    </a:p>
                    <a:p>
                      <a:pPr algn="l"/>
                      <a:endParaRPr lang="en-GB" sz="1400" b="0" i="0" dirty="0">
                        <a:solidFill>
                          <a:srgbClr val="000000"/>
                        </a:solidFill>
                        <a:effectLst/>
                        <a:latin typeface="Comic Sans MS" panose="030F0702030302020204" pitchFamily="66" charset="0"/>
                      </a:endParaRPr>
                    </a:p>
                    <a:p>
                      <a:pPr algn="l"/>
                      <a:endParaRPr lang="en-GB" sz="1400" b="0" i="0" dirty="0">
                        <a:solidFill>
                          <a:srgbClr val="000000"/>
                        </a:solidFill>
                        <a:effectLst/>
                        <a:latin typeface="Comic Sans MS" panose="030F0702030302020204" pitchFamily="66" charset="0"/>
                      </a:endParaRPr>
                    </a:p>
                    <a:p>
                      <a:pPr algn="l"/>
                      <a:r>
                        <a:rPr lang="en-GB" sz="1400" b="0" i="0" dirty="0">
                          <a:solidFill>
                            <a:srgbClr val="000000"/>
                          </a:solidFill>
                          <a:effectLst/>
                          <a:latin typeface="Comic Sans MS" panose="030F0702030302020204" pitchFamily="66" charset="0"/>
                        </a:rPr>
                        <a:t>Hoy </a:t>
                      </a:r>
                      <a:r>
                        <a:rPr lang="en-GB" sz="1400" b="0" i="0" dirty="0" err="1">
                          <a:solidFill>
                            <a:srgbClr val="000000"/>
                          </a:solidFill>
                          <a:effectLst/>
                          <a:latin typeface="Comic Sans MS" panose="030F0702030302020204" pitchFamily="66" charset="0"/>
                        </a:rPr>
                        <a:t>hace</a:t>
                      </a:r>
                      <a:r>
                        <a:rPr lang="en-GB" sz="1400" b="0" i="0" dirty="0">
                          <a:solidFill>
                            <a:srgbClr val="000000"/>
                          </a:solidFill>
                          <a:effectLst/>
                          <a:latin typeface="Comic Sans MS" panose="030F0702030302020204" pitchFamily="66" charset="0"/>
                        </a:rPr>
                        <a:t> </a:t>
                      </a:r>
                      <a:r>
                        <a:rPr lang="en-GB" sz="1400" b="0" i="0" dirty="0" err="1">
                          <a:solidFill>
                            <a:srgbClr val="000000"/>
                          </a:solidFill>
                          <a:effectLst/>
                          <a:latin typeface="Comic Sans MS" panose="030F0702030302020204" pitchFamily="66" charset="0"/>
                        </a:rPr>
                        <a:t>buen</a:t>
                      </a:r>
                      <a:r>
                        <a:rPr lang="en-GB" sz="1400" b="0" i="0" dirty="0">
                          <a:solidFill>
                            <a:srgbClr val="000000"/>
                          </a:solidFill>
                          <a:effectLst/>
                          <a:latin typeface="Comic Sans MS" panose="030F0702030302020204" pitchFamily="66" charset="0"/>
                        </a:rPr>
                        <a:t> </a:t>
                      </a:r>
                      <a:r>
                        <a:rPr lang="en-GB" sz="1400" b="0" i="0" dirty="0" err="1">
                          <a:solidFill>
                            <a:srgbClr val="000000"/>
                          </a:solidFill>
                          <a:effectLst/>
                          <a:latin typeface="Comic Sans MS" panose="030F0702030302020204" pitchFamily="66" charset="0"/>
                        </a:rPr>
                        <a:t>tiempo</a:t>
                      </a:r>
                      <a:r>
                        <a:rPr lang="en-GB" sz="1400" b="0" i="0" dirty="0">
                          <a:solidFill>
                            <a:srgbClr val="000000"/>
                          </a:solidFill>
                          <a:effectLst/>
                          <a:latin typeface="Comic Sans MS" panose="030F0702030302020204" pitchFamily="66" charset="0"/>
                        </a:rPr>
                        <a:t> – Today is good weather</a:t>
                      </a:r>
                    </a:p>
                    <a:p>
                      <a:pPr algn="l"/>
                      <a:endParaRPr lang="en-GB" sz="1400" b="0" i="0" dirty="0">
                        <a:solidFill>
                          <a:srgbClr val="000000"/>
                        </a:solidFill>
                        <a:effectLst/>
                        <a:latin typeface="Comic Sans MS" panose="030F0702030302020204" pitchFamily="66" charset="0"/>
                      </a:endParaRPr>
                    </a:p>
                    <a:p>
                      <a:pPr algn="l"/>
                      <a:r>
                        <a:rPr kumimoji="0" lang="en-GB" sz="14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Mañana </a:t>
                      </a:r>
                      <a:r>
                        <a:rPr kumimoji="0" lang="en-GB" sz="14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mn-cs"/>
                        </a:rPr>
                        <a:t>hace</a:t>
                      </a:r>
                      <a:r>
                        <a:rPr kumimoji="0" lang="en-GB" sz="14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 mal </a:t>
                      </a:r>
                      <a:r>
                        <a:rPr kumimoji="0" lang="en-GB" sz="1400" b="0" i="0" u="none" strike="noStrike" kern="1200" cap="none" spc="0" normalizeH="0" baseline="0" noProof="0" dirty="0" err="1">
                          <a:ln>
                            <a:noFill/>
                          </a:ln>
                          <a:solidFill>
                            <a:srgbClr val="000000"/>
                          </a:solidFill>
                          <a:effectLst/>
                          <a:uLnTx/>
                          <a:uFillTx/>
                          <a:latin typeface="Comic Sans MS" panose="030F0702030302020204" pitchFamily="66" charset="0"/>
                          <a:ea typeface="+mn-ea"/>
                          <a:cs typeface="+mn-cs"/>
                        </a:rPr>
                        <a:t>tiempo</a:t>
                      </a:r>
                      <a:r>
                        <a:rPr kumimoji="0" lang="en-GB" sz="1400" b="0" i="0" u="none" strike="noStrike" kern="1200" cap="none" spc="0" normalizeH="0" baseline="0" noProof="0" dirty="0">
                          <a:ln>
                            <a:noFill/>
                          </a:ln>
                          <a:solidFill>
                            <a:srgbClr val="000000"/>
                          </a:solidFill>
                          <a:effectLst/>
                          <a:uLnTx/>
                          <a:uFillTx/>
                          <a:latin typeface="Comic Sans MS" panose="030F0702030302020204" pitchFamily="66" charset="0"/>
                          <a:ea typeface="+mn-ea"/>
                          <a:cs typeface="+mn-cs"/>
                        </a:rPr>
                        <a:t> – Today is bad weather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9078334"/>
                  </a:ext>
                </a:extLst>
              </a:tr>
            </a:tbl>
          </a:graphicData>
        </a:graphic>
      </p:graphicFrame>
      <p:pic>
        <p:nvPicPr>
          <p:cNvPr id="4" name="Picture 3">
            <a:extLst>
              <a:ext uri="{FF2B5EF4-FFF2-40B4-BE49-F238E27FC236}">
                <a16:creationId xmlns:a16="http://schemas.microsoft.com/office/drawing/2014/main" id="{6221C72A-DA25-4C15-9D45-72AAF0AD8AE6}"/>
              </a:ext>
            </a:extLst>
          </p:cNvPr>
          <p:cNvPicPr>
            <a:picLocks noChangeAspect="1"/>
          </p:cNvPicPr>
          <p:nvPr/>
        </p:nvPicPr>
        <p:blipFill>
          <a:blip r:embed="rId3"/>
          <a:stretch>
            <a:fillRect/>
          </a:stretch>
        </p:blipFill>
        <p:spPr>
          <a:xfrm>
            <a:off x="631487" y="977458"/>
            <a:ext cx="5221835" cy="3469775"/>
          </a:xfrm>
          <a:prstGeom prst="rect">
            <a:avLst/>
          </a:prstGeom>
        </p:spPr>
      </p:pic>
      <p:pic>
        <p:nvPicPr>
          <p:cNvPr id="7" name="Picture 6">
            <a:extLst>
              <a:ext uri="{FF2B5EF4-FFF2-40B4-BE49-F238E27FC236}">
                <a16:creationId xmlns:a16="http://schemas.microsoft.com/office/drawing/2014/main" id="{6301B5CD-ED2F-9212-0EB8-F62396A390DF}"/>
              </a:ext>
            </a:extLst>
          </p:cNvPr>
          <p:cNvPicPr>
            <a:picLocks noChangeAspect="1"/>
          </p:cNvPicPr>
          <p:nvPr/>
        </p:nvPicPr>
        <p:blipFill>
          <a:blip r:embed="rId4"/>
          <a:stretch>
            <a:fillRect/>
          </a:stretch>
        </p:blipFill>
        <p:spPr>
          <a:xfrm>
            <a:off x="6338680" y="1080392"/>
            <a:ext cx="5221835" cy="3822913"/>
          </a:xfrm>
          <a:prstGeom prst="rect">
            <a:avLst/>
          </a:prstGeom>
        </p:spPr>
      </p:pic>
      <p:pic>
        <p:nvPicPr>
          <p:cNvPr id="10" name="Picture 9">
            <a:extLst>
              <a:ext uri="{FF2B5EF4-FFF2-40B4-BE49-F238E27FC236}">
                <a16:creationId xmlns:a16="http://schemas.microsoft.com/office/drawing/2014/main" id="{E479779F-5F76-A62A-E6A7-78EBDA0A2772}"/>
              </a:ext>
            </a:extLst>
          </p:cNvPr>
          <p:cNvPicPr>
            <a:picLocks noChangeAspect="1"/>
          </p:cNvPicPr>
          <p:nvPr/>
        </p:nvPicPr>
        <p:blipFill>
          <a:blip r:embed="rId5"/>
          <a:stretch>
            <a:fillRect/>
          </a:stretch>
        </p:blipFill>
        <p:spPr>
          <a:xfrm>
            <a:off x="6338678" y="5065215"/>
            <a:ext cx="5221835" cy="1527476"/>
          </a:xfrm>
          <a:prstGeom prst="rect">
            <a:avLst/>
          </a:prstGeom>
        </p:spPr>
      </p:pic>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266955770"/>
              </p:ext>
            </p:extLst>
          </p:nvPr>
        </p:nvGraphicFramePr>
        <p:xfrm>
          <a:off x="323557" y="154744"/>
          <a:ext cx="11465169" cy="821944"/>
        </p:xfrm>
        <a:graphic>
          <a:graphicData uri="http://schemas.openxmlformats.org/drawingml/2006/table">
            <a:tbl>
              <a:tblPr firstRow="1" firstCol="1" bandRow="1"/>
              <a:tblGrid>
                <a:gridCol w="3755148">
                  <a:extLst>
                    <a:ext uri="{9D8B030D-6E8A-4147-A177-3AD203B41FA5}">
                      <a16:colId xmlns:a16="http://schemas.microsoft.com/office/drawing/2014/main" val="3968737678"/>
                    </a:ext>
                  </a:extLst>
                </a:gridCol>
                <a:gridCol w="7710021">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5 Unit 2: Spring Term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chemeClr val="bg1"/>
                          </a:solidFill>
                          <a:effectLst/>
                          <a:uLnTx/>
                          <a:uFillTx/>
                          <a:latin typeface="Comic Sans MS" panose="030F0702030302020204" pitchFamily="66" charset="0"/>
                          <a:ea typeface="+mn-ea"/>
                          <a:cs typeface="Times New Roman" panose="02020603050405020304" pitchFamily="18" charset="0"/>
                        </a:rPr>
                        <a:t>el </a:t>
                      </a:r>
                      <a:r>
                        <a:rPr kumimoji="0" lang="en-GB" sz="1600" b="0" i="0" u="none" strike="noStrike" kern="1200" cap="none" spc="0" normalizeH="0" baseline="0" noProof="0" dirty="0" err="1">
                          <a:ln>
                            <a:noFill/>
                          </a:ln>
                          <a:solidFill>
                            <a:schemeClr val="bg1"/>
                          </a:solidFill>
                          <a:effectLst/>
                          <a:uLnTx/>
                          <a:uFillTx/>
                          <a:latin typeface="Comic Sans MS" panose="030F0702030302020204" pitchFamily="66" charset="0"/>
                          <a:ea typeface="+mn-ea"/>
                          <a:cs typeface="Times New Roman" panose="02020603050405020304" pitchFamily="18" charset="0"/>
                        </a:rPr>
                        <a:t>tempio</a:t>
                      </a:r>
                      <a:r>
                        <a:rPr kumimoji="0" lang="en-GB" sz="1600" b="0" i="0" u="none" strike="noStrike" kern="1200" cap="none" spc="0" normalizeH="0" baseline="0" noProof="0" dirty="0">
                          <a:ln>
                            <a:noFill/>
                          </a:ln>
                          <a:solidFill>
                            <a:schemeClr val="bg1"/>
                          </a:solidFill>
                          <a:effectLst/>
                          <a:uLnTx/>
                          <a:uFillTx/>
                          <a:latin typeface="Comic Sans MS" panose="030F0702030302020204" pitchFamily="66" charset="0"/>
                          <a:ea typeface="+mn-ea"/>
                          <a:cs typeface="Times New Roman" panose="02020603050405020304" pitchFamily="18" charset="0"/>
                        </a:rPr>
                        <a:t> (The weather)</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extLst>
                  <a:ext uri="{0D108BD9-81ED-4DB2-BD59-A6C34878D82A}">
                    <a16:rowId xmlns:a16="http://schemas.microsoft.com/office/drawing/2014/main" val="3876697788"/>
                  </a:ext>
                </a:extLst>
              </a:tr>
            </a:tbl>
          </a:graphicData>
        </a:graphic>
      </p:graphicFrame>
      <p:graphicFrame>
        <p:nvGraphicFramePr>
          <p:cNvPr id="7" name="Table 6">
            <a:extLst>
              <a:ext uri="{FF2B5EF4-FFF2-40B4-BE49-F238E27FC236}">
                <a16:creationId xmlns:a16="http://schemas.microsoft.com/office/drawing/2014/main" id="{89D63514-BFF1-26AA-1A84-48048090C525}"/>
              </a:ext>
            </a:extLst>
          </p:cNvPr>
          <p:cNvGraphicFramePr>
            <a:graphicFrameLocks noGrp="1"/>
          </p:cNvGraphicFramePr>
          <p:nvPr>
            <p:extLst>
              <p:ext uri="{D42A27DB-BD31-4B8C-83A1-F6EECF244321}">
                <p14:modId xmlns:p14="http://schemas.microsoft.com/office/powerpoint/2010/main" val="4072400574"/>
              </p:ext>
            </p:extLst>
          </p:nvPr>
        </p:nvGraphicFramePr>
        <p:xfrm>
          <a:off x="568188" y="1118939"/>
          <a:ext cx="2044383" cy="5255357"/>
        </p:xfrm>
        <a:graphic>
          <a:graphicData uri="http://schemas.openxmlformats.org/drawingml/2006/table">
            <a:tbl>
              <a:tblPr firstRow="1" firstCol="1" bandRow="1"/>
              <a:tblGrid>
                <a:gridCol w="2044383">
                  <a:extLst>
                    <a:ext uri="{9D8B030D-6E8A-4147-A177-3AD203B41FA5}">
                      <a16:colId xmlns:a16="http://schemas.microsoft.com/office/drawing/2014/main" val="879430780"/>
                    </a:ext>
                  </a:extLst>
                </a:gridCol>
              </a:tblGrid>
              <a:tr h="529836">
                <a:tc>
                  <a:txBody>
                    <a:bodyPr/>
                    <a:lstStyle/>
                    <a:p>
                      <a:pPr>
                        <a:lnSpc>
                          <a:spcPct val="107000"/>
                        </a:lnSpc>
                        <a:spcAft>
                          <a:spcPts val="800"/>
                        </a:spcAft>
                      </a:pPr>
                      <a:r>
                        <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extLst>
                  <a:ext uri="{0D108BD9-81ED-4DB2-BD59-A6C34878D82A}">
                    <a16:rowId xmlns:a16="http://schemas.microsoft.com/office/drawing/2014/main" val="3313212065"/>
                  </a:ext>
                </a:extLst>
              </a:tr>
              <a:tr h="4725521">
                <a:tc>
                  <a:txBody>
                    <a:bodyPr/>
                    <a:lstStyle/>
                    <a:p>
                      <a:pPr>
                        <a:lnSpc>
                          <a:spcPct val="107000"/>
                        </a:lnSpc>
                        <a:spcAft>
                          <a:spcPts val="800"/>
                        </a:spcAft>
                        <a:buNone/>
                      </a:pPr>
                      <a:r>
                        <a:rPr lang="en-GB" sz="1200" b="1" dirty="0">
                          <a:effectLst/>
                          <a:latin typeface="Comic Sans MS" panose="030F0702030302020204" pitchFamily="66" charset="0"/>
                          <a:ea typeface="Calibri" panose="020F0502020204030204" pitchFamily="34" charset="0"/>
                          <a:cs typeface="Calibri" panose="020F0502020204030204" pitchFamily="34" charset="0"/>
                        </a:rPr>
                        <a:t>Key Knowledge:</a:t>
                      </a:r>
                      <a:r>
                        <a:rPr lang="en-GB" sz="1200" b="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2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2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Be able to say the date in Spanish                                         Be able to say what the weather is like in Spanish .                                                                             </a:t>
                      </a:r>
                      <a:r>
                        <a:rPr lang="en-GB" sz="1200" b="1"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Grammar   </a:t>
                      </a:r>
                      <a:r>
                        <a:rPr lang="en-GB" sz="1200" kern="12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To recognise the conjunctions but, also. </a:t>
                      </a:r>
                      <a:endParaRPr lang="en-GB" sz="12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07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Key Skills: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Speaking and Listening: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Make a short presentation using a given model.                                                                            </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Reading: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To</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translate simple sentences using familiar words and using context to work out unknown words.</a:t>
                      </a: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200" b="1"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Writing: </a:t>
                      </a:r>
                      <a:r>
                        <a:rPr lang="en-GB" sz="12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Write few sentences using a model</a:t>
                      </a:r>
                      <a:endParaRPr lang="en-GB" sz="1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graphicFrame>
        <p:nvGraphicFramePr>
          <p:cNvPr id="6" name="Table 5">
            <a:extLst>
              <a:ext uri="{FF2B5EF4-FFF2-40B4-BE49-F238E27FC236}">
                <a16:creationId xmlns:a16="http://schemas.microsoft.com/office/drawing/2014/main" id="{ACD57572-6C6D-5AC3-8ADE-FFB34EA67152}"/>
              </a:ext>
            </a:extLst>
          </p:cNvPr>
          <p:cNvGraphicFramePr>
            <a:graphicFrameLocks noGrp="1"/>
          </p:cNvGraphicFramePr>
          <p:nvPr>
            <p:extLst>
              <p:ext uri="{D42A27DB-BD31-4B8C-83A1-F6EECF244321}">
                <p14:modId xmlns:p14="http://schemas.microsoft.com/office/powerpoint/2010/main" val="4079515042"/>
              </p:ext>
            </p:extLst>
          </p:nvPr>
        </p:nvGraphicFramePr>
        <p:xfrm>
          <a:off x="9202092" y="4355799"/>
          <a:ext cx="2586634" cy="1838359"/>
        </p:xfrm>
        <a:graphic>
          <a:graphicData uri="http://schemas.openxmlformats.org/drawingml/2006/table">
            <a:tbl>
              <a:tblPr firstRow="1" firstCol="1" bandRow="1">
                <a:tableStyleId>{5C22544A-7EE6-4342-B048-85BDC9FD1C3A}</a:tableStyleId>
              </a:tblPr>
              <a:tblGrid>
                <a:gridCol w="2586634">
                  <a:extLst>
                    <a:ext uri="{9D8B030D-6E8A-4147-A177-3AD203B41FA5}">
                      <a16:colId xmlns:a16="http://schemas.microsoft.com/office/drawing/2014/main" val="4118398490"/>
                    </a:ext>
                  </a:extLst>
                </a:gridCol>
              </a:tblGrid>
              <a:tr h="419555">
                <a:tc>
                  <a:txBody>
                    <a:bodyPr/>
                    <a:lstStyle/>
                    <a:p>
                      <a:pPr algn="l">
                        <a:lnSpc>
                          <a:spcPct val="107000"/>
                        </a:lnSpc>
                        <a:spcAft>
                          <a:spcPts val="800"/>
                        </a:spcAft>
                      </a:pPr>
                      <a:r>
                        <a:rPr lang="en-GB" sz="1200" b="1" dirty="0">
                          <a:solidFill>
                            <a:schemeClr val="bg1"/>
                          </a:solidFill>
                          <a:effectLst/>
                          <a:latin typeface="Comic Sans MS" panose="030F0702030302020204" pitchFamily="66" charset="0"/>
                        </a:rPr>
                        <a:t>Additional Vocabulary – </a:t>
                      </a:r>
                      <a:r>
                        <a:rPr kumimoji="0" lang="en-GB" sz="1200" b="1" i="0" u="none" strike="noStrike" kern="1200" cap="none" spc="0" normalizeH="0" baseline="0" noProof="0" dirty="0">
                          <a:ln>
                            <a:noFill/>
                          </a:ln>
                          <a:solidFill>
                            <a:schemeClr val="bg1"/>
                          </a:solidFill>
                          <a:effectLst/>
                          <a:uLnTx/>
                          <a:uFillTx/>
                          <a:latin typeface="Comic Sans MS" panose="030F0702030302020204" pitchFamily="66" charset="0"/>
                          <a:cs typeface="Times New Roman" panose="02020603050405020304" pitchFamily="18" charset="0"/>
                        </a:rPr>
                        <a:t>Conjunctions</a:t>
                      </a:r>
                      <a:endParaRPr lang="en-GB" sz="1200"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249D7"/>
                    </a:solidFill>
                  </a:tcPr>
                </a:tc>
                <a:extLst>
                  <a:ext uri="{0D108BD9-81ED-4DB2-BD59-A6C34878D82A}">
                    <a16:rowId xmlns:a16="http://schemas.microsoft.com/office/drawing/2014/main" val="3852259997"/>
                  </a:ext>
                </a:extLst>
              </a:tr>
              <a:tr h="1418804">
                <a:tc>
                  <a:txBody>
                    <a:bodyPr/>
                    <a:lstStyle/>
                    <a:p>
                      <a:pPr algn="l">
                        <a:lnSpc>
                          <a:spcPct val="107000"/>
                        </a:lnSpc>
                        <a:spcAft>
                          <a:spcPts val="800"/>
                        </a:spcAft>
                      </a:pPr>
                      <a:r>
                        <a:rPr lang="en-GB" sz="1400" b="0" dirty="0">
                          <a:solidFill>
                            <a:schemeClr val="tx1"/>
                          </a:solidFill>
                          <a:effectLst/>
                          <a:latin typeface="Comic Sans MS" panose="030F0702030302020204" pitchFamily="66" charset="0"/>
                        </a:rPr>
                        <a:t> Y – and                           Tambien – also </a:t>
                      </a:r>
                    </a:p>
                    <a:p>
                      <a:pPr algn="l">
                        <a:lnSpc>
                          <a:spcPct val="107000"/>
                        </a:lnSpc>
                        <a:spcAft>
                          <a:spcPts val="800"/>
                        </a:spcAft>
                      </a:pPr>
                      <a:r>
                        <a:rPr lang="en-GB" sz="1400" b="0" dirty="0" err="1">
                          <a:solidFill>
                            <a:schemeClr val="tx1"/>
                          </a:solidFill>
                          <a:effectLst/>
                          <a:latin typeface="Comic Sans MS" panose="030F0702030302020204" pitchFamily="66" charset="0"/>
                        </a:rPr>
                        <a:t>Porque</a:t>
                      </a:r>
                      <a:r>
                        <a:rPr lang="en-GB" sz="1400" b="0" dirty="0">
                          <a:solidFill>
                            <a:schemeClr val="tx1"/>
                          </a:solidFill>
                          <a:effectLst/>
                          <a:latin typeface="Comic Sans MS" panose="030F0702030302020204" pitchFamily="66" charset="0"/>
                        </a:rPr>
                        <a:t> – because                </a:t>
                      </a:r>
                      <a:r>
                        <a:rPr lang="en-GB" sz="1400" b="0" dirty="0" err="1">
                          <a:solidFill>
                            <a:schemeClr val="tx1"/>
                          </a:solidFill>
                          <a:effectLst/>
                          <a:latin typeface="Comic Sans MS" panose="030F0702030302020204" pitchFamily="66" charset="0"/>
                        </a:rPr>
                        <a:t>pero</a:t>
                      </a:r>
                      <a:r>
                        <a:rPr lang="en-GB" sz="1400" b="0" dirty="0">
                          <a:solidFill>
                            <a:schemeClr val="tx1"/>
                          </a:solidFill>
                          <a:effectLst/>
                          <a:latin typeface="Comic Sans MS" panose="030F0702030302020204" pitchFamily="66" charset="0"/>
                        </a:rPr>
                        <a:t> – but </a:t>
                      </a:r>
                    </a:p>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70728248"/>
                  </a:ext>
                </a:extLst>
              </a:tr>
            </a:tbl>
          </a:graphicData>
        </a:graphic>
      </p:graphicFrame>
      <p:graphicFrame>
        <p:nvGraphicFramePr>
          <p:cNvPr id="3" name="Table 2">
            <a:extLst>
              <a:ext uri="{FF2B5EF4-FFF2-40B4-BE49-F238E27FC236}">
                <a16:creationId xmlns:a16="http://schemas.microsoft.com/office/drawing/2014/main" id="{D654318E-4A1D-C718-4D21-C1DADA32A3FF}"/>
              </a:ext>
            </a:extLst>
          </p:cNvPr>
          <p:cNvGraphicFramePr>
            <a:graphicFrameLocks noGrp="1"/>
          </p:cNvGraphicFramePr>
          <p:nvPr>
            <p:extLst>
              <p:ext uri="{D42A27DB-BD31-4B8C-83A1-F6EECF244321}">
                <p14:modId xmlns:p14="http://schemas.microsoft.com/office/powerpoint/2010/main" val="1218837830"/>
              </p:ext>
            </p:extLst>
          </p:nvPr>
        </p:nvGraphicFramePr>
        <p:xfrm>
          <a:off x="2897259" y="1232880"/>
          <a:ext cx="8499612" cy="1952469"/>
        </p:xfrm>
        <a:graphic>
          <a:graphicData uri="http://schemas.openxmlformats.org/drawingml/2006/table">
            <a:tbl>
              <a:tblPr/>
              <a:tblGrid>
                <a:gridCol w="3543298">
                  <a:extLst>
                    <a:ext uri="{9D8B030D-6E8A-4147-A177-3AD203B41FA5}">
                      <a16:colId xmlns:a16="http://schemas.microsoft.com/office/drawing/2014/main" val="3894767215"/>
                    </a:ext>
                  </a:extLst>
                </a:gridCol>
                <a:gridCol w="4956314">
                  <a:extLst>
                    <a:ext uri="{9D8B030D-6E8A-4147-A177-3AD203B41FA5}">
                      <a16:colId xmlns:a16="http://schemas.microsoft.com/office/drawing/2014/main" val="925153986"/>
                    </a:ext>
                  </a:extLst>
                </a:gridCol>
              </a:tblGrid>
              <a:tr h="195804">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bg1"/>
                          </a:solidFill>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8249D7"/>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bg1"/>
                          </a:solidFill>
                          <a:effectLst/>
                          <a:latin typeface="Comic Sans MS" panose="030F0702030302020204" pitchFamily="66" charset="0"/>
                        </a:rPr>
                        <a:t>This leads to: </a:t>
                      </a:r>
                      <a:endParaRPr lang="en-GB" sz="11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8249D7"/>
                    </a:solidFill>
                  </a:tcPr>
                </a:tc>
                <a:extLst>
                  <a:ext uri="{0D108BD9-81ED-4DB2-BD59-A6C34878D82A}">
                    <a16:rowId xmlns:a16="http://schemas.microsoft.com/office/drawing/2014/main" val="648764523"/>
                  </a:ext>
                </a:extLst>
              </a:tr>
              <a:tr h="625594">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The World Around them </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3 Unit 2 – Days of the week, months of the year. </a:t>
                      </a: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The World Around them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Year 3 Summer Term – My holidays </a:t>
                      </a:r>
                      <a:endPar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874452">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a:t>
                      </a:r>
                    </a:p>
                    <a:p>
                      <a:pPr marL="0" lvl="0" indent="0">
                        <a:lnSpc>
                          <a:spcPct val="107000"/>
                        </a:lnSpc>
                        <a:spcAft>
                          <a:spcPts val="800"/>
                        </a:spcAft>
                        <a:buFont typeface="Symbol" panose="05050102010706020507" pitchFamily="18" charset="2"/>
                        <a:buNone/>
                      </a:pPr>
                      <a:r>
                        <a:rPr lang="en-GB" sz="1100" kern="100" dirty="0">
                          <a:effectLst/>
                          <a:latin typeface="Comic Sans MS" panose="030F0702030302020204" pitchFamily="66" charset="0"/>
                          <a:ea typeface="Aptos" panose="020B0004020202020204" pitchFamily="34" charset="0"/>
                          <a:cs typeface="Times New Roman" panose="02020603050405020304" pitchFamily="18" charset="0"/>
                        </a:rPr>
                        <a:t>Year 5 unit 1: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use the conjunction ‘and’ in written sentences</a:t>
                      </a:r>
                      <a:r>
                        <a:rPr lang="en-GB" sz="18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1800" kern="100" dirty="0">
                        <a:effectLst/>
                        <a:latin typeface="Comic Sans MS" panose="030F0702030302020204" pitchFamily="66" charset="0"/>
                        <a:ea typeface="Aptos" panose="020B0004020202020204" pitchFamily="34" charset="0"/>
                        <a:cs typeface="Times New Roman" panose="02020603050405020304" pitchFamily="18" charset="0"/>
                      </a:endParaRPr>
                    </a:p>
                    <a:p>
                      <a:pPr>
                        <a:lnSpc>
                          <a:spcPct val="107000"/>
                        </a:lnSpc>
                        <a:spcAft>
                          <a:spcPts val="800"/>
                        </a:spcAft>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6  - </a:t>
                      </a:r>
                      <a:r>
                        <a:rPr lang="en-GB" sz="1100" dirty="0">
                          <a:effectLst/>
                          <a:latin typeface="Comic Sans MS" panose="030F0702030302020204" pitchFamily="66" charset="0"/>
                          <a:ea typeface="Calibri" panose="020F0502020204030204" pitchFamily="34" charset="0"/>
                          <a:cs typeface="Calibri" panose="020F0502020204030204" pitchFamily="34" charset="0"/>
                        </a:rPr>
                        <a:t>To create grammatically correct sentences using adjectives, nouns, plurals and conjunctions.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pic>
        <p:nvPicPr>
          <p:cNvPr id="8" name="Picture 7">
            <a:extLst>
              <a:ext uri="{FF2B5EF4-FFF2-40B4-BE49-F238E27FC236}">
                <a16:creationId xmlns:a16="http://schemas.microsoft.com/office/drawing/2014/main" id="{AC3107ED-FB6A-D31C-40DB-EA0D3330CB82}"/>
              </a:ext>
            </a:extLst>
          </p:cNvPr>
          <p:cNvPicPr>
            <a:picLocks noChangeAspect="1"/>
          </p:cNvPicPr>
          <p:nvPr/>
        </p:nvPicPr>
        <p:blipFill>
          <a:blip r:embed="rId2"/>
          <a:stretch>
            <a:fillRect/>
          </a:stretch>
        </p:blipFill>
        <p:spPr>
          <a:xfrm>
            <a:off x="2835965" y="3279815"/>
            <a:ext cx="6142732" cy="2914343"/>
          </a:xfrm>
          <a:prstGeom prst="rect">
            <a:avLst/>
          </a:prstGeom>
        </p:spPr>
      </p:pic>
    </p:spTree>
    <p:extLst>
      <p:ext uri="{BB962C8B-B14F-4D97-AF65-F5344CB8AC3E}">
        <p14:creationId xmlns:p14="http://schemas.microsoft.com/office/powerpoint/2010/main" val="94252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1653171989"/>
              </p:ext>
            </p:extLst>
          </p:nvPr>
        </p:nvGraphicFramePr>
        <p:xfrm>
          <a:off x="323557" y="154744"/>
          <a:ext cx="11465169" cy="774409"/>
        </p:xfrm>
        <a:graphic>
          <a:graphicData uri="http://schemas.openxmlformats.org/drawingml/2006/table">
            <a:tbl>
              <a:tblPr firstRow="1" firstCol="1" bandRow="1"/>
              <a:tblGrid>
                <a:gridCol w="3935622">
                  <a:extLst>
                    <a:ext uri="{9D8B030D-6E8A-4147-A177-3AD203B41FA5}">
                      <a16:colId xmlns:a16="http://schemas.microsoft.com/office/drawing/2014/main" val="3968737678"/>
                    </a:ext>
                  </a:extLst>
                </a:gridCol>
                <a:gridCol w="752954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bg1"/>
                          </a:solidFill>
                          <a:effectLst/>
                          <a:latin typeface="Comic Sans MS" panose="030F0702030302020204" pitchFamily="66" charset="0"/>
                          <a:ea typeface="+mn-ea"/>
                          <a:cs typeface="+mn-cs"/>
                        </a:rPr>
                        <a:t>: </a:t>
                      </a: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solidFill>
                          <a:schemeClr val="bg1"/>
                        </a:solidFill>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tc hMerge="1">
                  <a:txBody>
                    <a:bodyPr/>
                    <a:lstStyle/>
                    <a:p>
                      <a:endParaRPr lang="en-GB"/>
                    </a:p>
                  </a:txBody>
                  <a:tcPr/>
                </a:tc>
                <a:extLst>
                  <a:ext uri="{0D108BD9-81ED-4DB2-BD59-A6C34878D82A}">
                    <a16:rowId xmlns:a16="http://schemas.microsoft.com/office/drawing/2014/main" val="373292799"/>
                  </a:ext>
                </a:extLst>
              </a:tr>
              <a:tr h="159797">
                <a:tc>
                  <a:txBody>
                    <a:bodyPr/>
                    <a:lstStyle/>
                    <a:p>
                      <a:pPr algn="ctr" fontAlgn="t">
                        <a:lnSpc>
                          <a:spcPct val="107000"/>
                        </a:lnSpc>
                        <a:spcBef>
                          <a:spcPts val="0"/>
                        </a:spcBef>
                        <a:spcAft>
                          <a:spcPts val="800"/>
                        </a:spcAft>
                      </a:pPr>
                      <a:r>
                        <a:rPr lang="en-GB" sz="1600" b="0" i="0" u="none" strike="noStrike"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Year 5 Unit 2: Spring Term </a:t>
                      </a:r>
                      <a:endParaRPr lang="en-GB" sz="1600" b="0" i="0" u="none" strike="noStrike" dirty="0">
                        <a:solidFill>
                          <a:schemeClr val="bg1"/>
                        </a:solidFill>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chemeClr val="bg1"/>
                          </a:solidFill>
                          <a:effectLst/>
                          <a:uLnTx/>
                          <a:uFillTx/>
                          <a:latin typeface="Comic Sans MS" panose="030F0702030302020204" pitchFamily="66" charset="0"/>
                          <a:ea typeface="+mn-ea"/>
                          <a:cs typeface="Times New Roman" panose="02020603050405020304" pitchFamily="18" charset="0"/>
                        </a:rPr>
                        <a:t>el </a:t>
                      </a:r>
                      <a:r>
                        <a:rPr kumimoji="0" lang="en-GB" sz="1600" b="0" i="0" u="none" strike="noStrike" kern="1200" cap="none" spc="0" normalizeH="0" baseline="0" noProof="0" dirty="0" err="1">
                          <a:ln>
                            <a:noFill/>
                          </a:ln>
                          <a:solidFill>
                            <a:schemeClr val="bg1"/>
                          </a:solidFill>
                          <a:effectLst/>
                          <a:uLnTx/>
                          <a:uFillTx/>
                          <a:latin typeface="Comic Sans MS" panose="030F0702030302020204" pitchFamily="66" charset="0"/>
                          <a:ea typeface="+mn-ea"/>
                          <a:cs typeface="Times New Roman" panose="02020603050405020304" pitchFamily="18" charset="0"/>
                        </a:rPr>
                        <a:t>tempio</a:t>
                      </a:r>
                      <a:r>
                        <a:rPr kumimoji="0" lang="en-GB" sz="1600" b="0" i="0" u="none" strike="noStrike" kern="1200" cap="none" spc="0" normalizeH="0" baseline="0" noProof="0" dirty="0">
                          <a:ln>
                            <a:noFill/>
                          </a:ln>
                          <a:solidFill>
                            <a:schemeClr val="bg1"/>
                          </a:solidFill>
                          <a:effectLst/>
                          <a:uLnTx/>
                          <a:uFillTx/>
                          <a:latin typeface="Comic Sans MS" panose="030F0702030302020204" pitchFamily="66" charset="0"/>
                          <a:ea typeface="+mn-ea"/>
                          <a:cs typeface="Times New Roman" panose="02020603050405020304" pitchFamily="18" charset="0"/>
                        </a:rPr>
                        <a:t> (The weather)</a:t>
                      </a: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249D7"/>
                    </a:solidFill>
                  </a:tcPr>
                </a:tc>
                <a:extLst>
                  <a:ext uri="{0D108BD9-81ED-4DB2-BD59-A6C34878D82A}">
                    <a16:rowId xmlns:a16="http://schemas.microsoft.com/office/drawing/2014/main" val="3876697788"/>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602812278"/>
              </p:ext>
            </p:extLst>
          </p:nvPr>
        </p:nvGraphicFramePr>
        <p:xfrm>
          <a:off x="430237" y="1073059"/>
          <a:ext cx="11331526" cy="5723668"/>
        </p:xfrm>
        <a:graphic>
          <a:graphicData uri="http://schemas.openxmlformats.org/drawingml/2006/table">
            <a:tbl>
              <a:tblPr firstRow="1" bandRow="1">
                <a:tableStyleId>{5C22544A-7EE6-4342-B048-85BDC9FD1C3A}</a:tableStyleId>
              </a:tblPr>
              <a:tblGrid>
                <a:gridCol w="11331526">
                  <a:extLst>
                    <a:ext uri="{9D8B030D-6E8A-4147-A177-3AD203B41FA5}">
                      <a16:colId xmlns:a16="http://schemas.microsoft.com/office/drawing/2014/main" val="1104113210"/>
                    </a:ext>
                  </a:extLst>
                </a:gridCol>
              </a:tblGrid>
              <a:tr h="695820">
                <a:tc>
                  <a:txBody>
                    <a:bodyPr/>
                    <a:lstStyle/>
                    <a:p>
                      <a:pPr algn="ctr"/>
                      <a:r>
                        <a:rPr lang="en-GB" sz="1600" b="0" dirty="0">
                          <a:solidFill>
                            <a:schemeClr val="bg1"/>
                          </a:solidFill>
                          <a:latin typeface="Comic Sans MS" panose="030F0702030302020204" pitchFamily="66" charset="0"/>
                        </a:rPr>
                        <a:t>How to progress through the unit. </a:t>
                      </a:r>
                    </a:p>
                    <a:p>
                      <a:pPr algn="ctr"/>
                      <a:r>
                        <a:rPr lang="en-GB" sz="1200" b="0" dirty="0">
                          <a:solidFill>
                            <a:schemeClr val="bg1"/>
                          </a:solidFill>
                          <a:latin typeface="Comic Sans MS" panose="030F0702030302020204" pitchFamily="66" charset="0"/>
                        </a:rPr>
                        <a:t>*Please ensure there is evidence of each stage in Pink Spanish Books.</a:t>
                      </a:r>
                    </a:p>
                    <a:p>
                      <a:pPr algn="ctr"/>
                      <a:r>
                        <a:rPr lang="en-GB" sz="1200" b="0" dirty="0">
                          <a:solidFill>
                            <a:schemeClr val="bg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249D7"/>
                    </a:solidFill>
                  </a:tcPr>
                </a:tc>
                <a:extLst>
                  <a:ext uri="{0D108BD9-81ED-4DB2-BD59-A6C34878D82A}">
                    <a16:rowId xmlns:a16="http://schemas.microsoft.com/office/drawing/2014/main" val="3094921768"/>
                  </a:ext>
                </a:extLst>
              </a:tr>
              <a:tr h="1332430">
                <a:tc>
                  <a:txBody>
                    <a:bodyPr/>
                    <a:lstStyle/>
                    <a:p>
                      <a:pPr>
                        <a:lnSpc>
                          <a:spcPct val="107000"/>
                        </a:lnSpc>
                        <a:spcAft>
                          <a:spcPts val="800"/>
                        </a:spcAft>
                      </a:pPr>
                      <a:r>
                        <a:rPr lang="en-GB" sz="1100" b="1" u="none" dirty="0">
                          <a:latin typeface="Comic Sans MS" panose="030F0702030302020204" pitchFamily="66" charset="0"/>
                        </a:rPr>
                        <a:t>Step 1: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endParaRPr lang="en-GB"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a:t>
                      </a:r>
                      <a:r>
                        <a:rPr lang="en-GB" sz="1100" dirty="0">
                          <a:effectLst/>
                          <a:latin typeface="Comic Sans MS" panose="030F0702030302020204" pitchFamily="66" charset="0"/>
                          <a:ea typeface="Calibri" panose="020F0502020204030204" pitchFamily="34" charset="0"/>
                          <a:cs typeface="Calibri" panose="020F0502020204030204" pitchFamily="34" charset="0"/>
                        </a:rPr>
                        <a:t>make this interesting. This is where you can teach the grammar – focusing on more complex sentence structures - The ending of the adjective is an o if it is a paired with a masculine noun, this changes to an a if it is paired with a feminine noun, if it ends in e it stays as an e.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a:t>
                      </a:r>
                      <a:r>
                        <a:rPr lang="en-GB" sz="1100" dirty="0">
                          <a:solidFill>
                            <a:srgbClr val="FF0000"/>
                          </a:solidFill>
                          <a:effectLst/>
                          <a:latin typeface="Comic Sans MS" panose="030F0702030302020204" pitchFamily="66" charset="0"/>
                          <a:ea typeface="Calibri" panose="020F0502020204030204" pitchFamily="34" charset="0"/>
                        </a:rPr>
                        <a:t>/Scheme Link:  Y5 lessons  16-18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1706935">
                <a:tc>
                  <a:txBody>
                    <a:bodyPr/>
                    <a:lstStyle/>
                    <a:p>
                      <a:pPr>
                        <a:lnSpc>
                          <a:spcPct val="107000"/>
                        </a:lnSpc>
                        <a:spcAft>
                          <a:spcPts val="800"/>
                        </a:spcAft>
                      </a:pP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Step 2:</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read and translate the new material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a:t>
                      </a: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and, so because </a:t>
                      </a:r>
                      <a:r>
                        <a:rPr lang="en-GB" sz="1050" b="1" u="sng"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for familiar words/phrases in order to translate the whole sentence. Teachers will need model simple translation skills and they will need to give the children time to practice their skills using other sentences based on the model used in whole class teaching. </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11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This should be a paragraph of a weather report. They could be provided with an </a:t>
                      </a:r>
                      <a:r>
                        <a:rPr lang="en-GB" sz="1100" b="1" u="none"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Englsih</a:t>
                      </a:r>
                      <a:r>
                        <a:rPr lang="en-GB" sz="11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copy and be required to translate into </a:t>
                      </a:r>
                    </a:p>
                    <a:p>
                      <a:pPr>
                        <a:lnSpc>
                          <a:spcPct val="107000"/>
                        </a:lnSpc>
                        <a:spcAft>
                          <a:spcPts val="800"/>
                        </a:spcAft>
                      </a:pPr>
                      <a:r>
                        <a:rPr lang="en-GB" sz="11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Spanish. It should include all of the attached information. </a:t>
                      </a:r>
                    </a:p>
                    <a:p>
                      <a:pPr>
                        <a:lnSpc>
                          <a:spcPct val="107000"/>
                        </a:lnSpc>
                        <a:spcAft>
                          <a:spcPts val="800"/>
                        </a:spcAft>
                      </a:pPr>
                      <a:endParaRPr lang="en-GB" sz="11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1049796">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Provide the children with opportunities to write using a combination of new material and known language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longer phrases using more complex sentences with and, so because</a:t>
                      </a:r>
                      <a:r>
                        <a:rPr lang="en-GB" sz="1050" b="1" u="none" strike="noStrik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u="none" strike="noStrike" dirty="0">
                          <a:effectLst/>
                          <a:latin typeface="Comic Sans MS" panose="030F0702030302020204" pitchFamily="66" charset="0"/>
                          <a:ea typeface="Calibri" panose="020F0502020204030204" pitchFamily="34" charset="0"/>
                          <a:cs typeface="Times New Roman" panose="02020603050405020304" pitchFamily="18" charset="0"/>
                        </a:rPr>
                        <a:t>T</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eachers will need to model writing 2-3 sentences as a model text (use-translated texts in previous sessions as a model). </a:t>
                      </a:r>
                      <a:r>
                        <a:rPr lang="en-GB" sz="1100" u="sng" dirty="0">
                          <a:effectLst/>
                          <a:latin typeface="Comic Sans MS" panose="030F0702030302020204" pitchFamily="66" charset="0"/>
                          <a:ea typeface="Calibri" panose="020F0502020204030204" pitchFamily="34" charset="0"/>
                          <a:cs typeface="Times New Roman" panose="02020603050405020304" pitchFamily="18" charset="0"/>
                        </a:rPr>
                        <a:t>T</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he support group would need a copy of the text in front of them to just change key points. </a:t>
                      </a:r>
                      <a:r>
                        <a:rPr lang="en-GB" sz="11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 should write a weather forecast</a:t>
                      </a:r>
                      <a:r>
                        <a:rPr kumimoji="0" lang="en-GB" sz="1100" b="1" i="0" u="none" strike="noStrike" kern="1200" cap="none" spc="0" normalizeH="0" baseline="0" noProof="0" dirty="0">
                          <a:ln>
                            <a:noFill/>
                          </a:ln>
                          <a:solidFill>
                            <a:srgbClr val="FF0000"/>
                          </a:solidFill>
                          <a:effectLst/>
                          <a:uLnTx/>
                          <a:uFillTx/>
                          <a:latin typeface="Comic Sans MS" panose="030F0702030302020204" pitchFamily="66" charset="0"/>
                          <a:ea typeface="Calibri" panose="020F0502020204030204" pitchFamily="34" charset="0"/>
                          <a:cs typeface="Times New Roman" panose="02020603050405020304" pitchFamily="18" charset="0"/>
                        </a:rPr>
                        <a:t>. (Ensure conjunctions are used in the example text)</a:t>
                      </a:r>
                    </a:p>
                    <a:p>
                      <a:pPr>
                        <a:lnSpc>
                          <a:spcPct val="107000"/>
                        </a:lnSpc>
                        <a:spcAft>
                          <a:spcPts val="800"/>
                        </a:spcAft>
                      </a:pP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r h="845216">
                <a:tc>
                  <a:txBody>
                    <a:bodyPr/>
                    <a:lstStyle/>
                    <a:p>
                      <a:pPr>
                        <a:lnSpc>
                          <a:spcPct val="107000"/>
                        </a:lnSpc>
                        <a:spcAft>
                          <a:spcPts val="800"/>
                        </a:spcAft>
                      </a:pP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Step 4: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role play a weather forecast. This can be recorded as if a TV forecast and evidence uploaded into the evidence file on staff share.  A partner can have a list of key questions they need to find the answer to during the presentation.</a:t>
                      </a:r>
                      <a:endParaRPr lang="en-GB" sz="105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0993676"/>
                  </a:ext>
                </a:extLst>
              </a:tr>
            </a:tbl>
          </a:graphicData>
        </a:graphic>
      </p:graphicFrame>
      <p:pic>
        <p:nvPicPr>
          <p:cNvPr id="4" name="Picture 3">
            <a:extLst>
              <a:ext uri="{FF2B5EF4-FFF2-40B4-BE49-F238E27FC236}">
                <a16:creationId xmlns:a16="http://schemas.microsoft.com/office/drawing/2014/main" id="{FFC6ECF8-94B6-44C8-FB68-FAAF563A0F1B}"/>
              </a:ext>
            </a:extLst>
          </p:cNvPr>
          <p:cNvPicPr>
            <a:picLocks noChangeAspect="1"/>
          </p:cNvPicPr>
          <p:nvPr/>
        </p:nvPicPr>
        <p:blipFill>
          <a:blip r:embed="rId2"/>
          <a:stretch>
            <a:fillRect/>
          </a:stretch>
        </p:blipFill>
        <p:spPr>
          <a:xfrm>
            <a:off x="9303025" y="3710373"/>
            <a:ext cx="2365972" cy="1060023"/>
          </a:xfrm>
          <a:prstGeom prst="rect">
            <a:avLst/>
          </a:prstGeom>
        </p:spPr>
      </p:pic>
    </p:spTree>
    <p:extLst>
      <p:ext uri="{BB962C8B-B14F-4D97-AF65-F5344CB8AC3E}">
        <p14:creationId xmlns:p14="http://schemas.microsoft.com/office/powerpoint/2010/main" val="4108983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06C1B5-1D61-4723-91C4-8342BAABC4E1}">
  <ds:schemaRefs>
    <ds:schemaRef ds:uri="http://schemas.microsoft.com/sharepoint/v3/contenttype/forms"/>
  </ds:schemaRefs>
</ds:datastoreItem>
</file>

<file path=customXml/itemProps2.xml><?xml version="1.0" encoding="utf-8"?>
<ds:datastoreItem xmlns:ds="http://schemas.openxmlformats.org/officeDocument/2006/customXml" ds:itemID="{1AFFACEB-0413-4154-ACC0-FC0D210196FC}">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3.xml><?xml version="1.0" encoding="utf-8"?>
<ds:datastoreItem xmlns:ds="http://schemas.openxmlformats.org/officeDocument/2006/customXml" ds:itemID="{F6E057DD-216B-4F58-812A-5F5C95784F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427</TotalTime>
  <Words>720</Words>
  <Application>Microsoft Office PowerPoint</Application>
  <PresentationFormat>Widescreen</PresentationFormat>
  <Paragraphs>48</Paragraphs>
  <Slides>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Comic Sans MS</vt:lpstr>
      <vt:lpstr>Symbol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2</cp:revision>
  <dcterms:created xsi:type="dcterms:W3CDTF">2023-08-09T10:53:54Z</dcterms:created>
  <dcterms:modified xsi:type="dcterms:W3CDTF">2026-01-05T15:11:36Z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3888400</vt:r8>
  </property>
  <property fmtid="{D5CDD505-2E9C-101B-9397-08002B2CF9AE}" pid="4" name="MediaServiceImageTags">
    <vt:lpwstr/>
  </property>
</Properties>
</file>