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8A871-1C2C-4215-AD0F-F1F3157782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101F19-CA13-4BB6-91D6-8D1B718935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F6CF22B-DB31-47AC-947D-E94DEDB48204}"/>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5" name="Footer Placeholder 4">
            <a:extLst>
              <a:ext uri="{FF2B5EF4-FFF2-40B4-BE49-F238E27FC236}">
                <a16:creationId xmlns:a16="http://schemas.microsoft.com/office/drawing/2014/main" id="{BA77D7DE-E6B4-4D31-89F7-EF711F14CF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4C7E01-C3E6-4585-A1CF-A052CDA89B8C}"/>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62063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12317-5E32-4FF5-A615-9B238B06538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693353-2289-4D82-85D1-411B8CB987B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BE2CDE-CD55-4354-A772-D0AD2DD814FB}"/>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5" name="Footer Placeholder 4">
            <a:extLst>
              <a:ext uri="{FF2B5EF4-FFF2-40B4-BE49-F238E27FC236}">
                <a16:creationId xmlns:a16="http://schemas.microsoft.com/office/drawing/2014/main" id="{0B896319-0E59-4F5B-A250-45C6B34E58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29814C-F2AE-4CCA-8D23-90D6D3EE29E0}"/>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867284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C0524-024D-4B34-A619-0F8A472A39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773F222-00E0-405E-86D5-D1491E31D8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99F770-1FE8-44AD-9F23-248A99EF5C2F}"/>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5" name="Footer Placeholder 4">
            <a:extLst>
              <a:ext uri="{FF2B5EF4-FFF2-40B4-BE49-F238E27FC236}">
                <a16:creationId xmlns:a16="http://schemas.microsoft.com/office/drawing/2014/main" id="{00587E05-BB88-433E-A5B6-7617B91591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ED3815-E505-4C1B-BC8B-14404575ACFF}"/>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1656034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0FCD5-298E-460D-9453-5F0CC545AD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01A3A1-60A6-4280-B9AA-29F8E22385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7115A6-6470-4B9A-B4AC-79DF473DF6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0349F8-0DF4-4B1B-ACD1-96767F226170}"/>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6" name="Footer Placeholder 5">
            <a:extLst>
              <a:ext uri="{FF2B5EF4-FFF2-40B4-BE49-F238E27FC236}">
                <a16:creationId xmlns:a16="http://schemas.microsoft.com/office/drawing/2014/main" id="{5F07F824-AFA0-467D-8C31-74E30E34B2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BC94A4-3B64-49A2-BE5C-6138DDFE7215}"/>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3822774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0DA82-58B3-4BA5-80BE-E4182F4902B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9D3A96-D4D1-4041-926D-D535031FF7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0747CC-CD82-48DB-B715-244EFF1C9D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5E1CE29-8102-4C96-847A-8E9D84B4CB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DD764E-0FE2-4EE7-9B65-BE535BB32C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13EA79-3E58-45F8-BBB8-9980B2382F58}"/>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8" name="Footer Placeholder 7">
            <a:extLst>
              <a:ext uri="{FF2B5EF4-FFF2-40B4-BE49-F238E27FC236}">
                <a16:creationId xmlns:a16="http://schemas.microsoft.com/office/drawing/2014/main" id="{E749504E-1F2F-478D-8577-59E85DB3E52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6AFE420-3D15-4A90-A0A5-3B9EC1E9D760}"/>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335350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83B92-1866-4BFC-8B83-8B718EF7E7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09526E-53BB-454D-8E7B-05B12F5F02FB}"/>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4" name="Footer Placeholder 3">
            <a:extLst>
              <a:ext uri="{FF2B5EF4-FFF2-40B4-BE49-F238E27FC236}">
                <a16:creationId xmlns:a16="http://schemas.microsoft.com/office/drawing/2014/main" id="{CA35B0E4-2307-4383-AD94-343763D8BF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876EA1-1FEA-4F35-B8DF-E613F7D5BA1B}"/>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3333375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6247DD-8925-4EF8-BB1A-54F3A5D6EEBA}"/>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3" name="Footer Placeholder 2">
            <a:extLst>
              <a:ext uri="{FF2B5EF4-FFF2-40B4-BE49-F238E27FC236}">
                <a16:creationId xmlns:a16="http://schemas.microsoft.com/office/drawing/2014/main" id="{BE084A54-3402-45F6-8A87-7B333B2731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0F5B6FE-2716-47C8-B0DF-9455971F4FDE}"/>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372950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9BE68-2AB5-4235-8458-2F5CE612EF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3B40754-CE70-4A5B-8CBD-59E01E4E2B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0308FF-0931-4092-AB76-5A1752384F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42084F-E720-42F8-8D6B-3ECD6B872EDE}"/>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6" name="Footer Placeholder 5">
            <a:extLst>
              <a:ext uri="{FF2B5EF4-FFF2-40B4-BE49-F238E27FC236}">
                <a16:creationId xmlns:a16="http://schemas.microsoft.com/office/drawing/2014/main" id="{A6F38B71-9B4F-4E18-BDC5-25A6973ABD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3DB7A2-30DF-4367-9C0D-479DD354D81B}"/>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2893958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3B8AA-CCE0-40F7-A015-B860DC34B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16C148-7648-4FD7-99AD-C1242A028C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374EA9-0101-4E6C-B1AF-59243DF7B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67A2C2-B695-4C87-9724-0D81FBDF9652}"/>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6" name="Footer Placeholder 5">
            <a:extLst>
              <a:ext uri="{FF2B5EF4-FFF2-40B4-BE49-F238E27FC236}">
                <a16:creationId xmlns:a16="http://schemas.microsoft.com/office/drawing/2014/main" id="{E1A5378D-58FB-49B2-9221-FFFCD75386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770B23-B5EA-40E1-86E6-CD3261DCE8A1}"/>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152486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C4762-0E88-4002-84A9-0A47EB5634F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B0A075-A621-4032-BAA9-2BE2480C5C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81966B-8D17-4521-BD9F-8B387D6778BF}"/>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5" name="Footer Placeholder 4">
            <a:extLst>
              <a:ext uri="{FF2B5EF4-FFF2-40B4-BE49-F238E27FC236}">
                <a16:creationId xmlns:a16="http://schemas.microsoft.com/office/drawing/2014/main" id="{4AF072A4-2505-4BF2-AA39-45811205D8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21D49-267A-48CE-9E97-E3CAF5FB68C0}"/>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202459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984903-8CF4-48B9-804C-9B6C9986F21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ACF5EA-6F84-4257-83C7-1ED6D845ED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AD008F-9E7A-4A5E-8828-48956F83D222}"/>
              </a:ext>
            </a:extLst>
          </p:cNvPr>
          <p:cNvSpPr>
            <a:spLocks noGrp="1"/>
          </p:cNvSpPr>
          <p:nvPr>
            <p:ph type="dt" sz="half" idx="10"/>
          </p:nvPr>
        </p:nvSpPr>
        <p:spPr/>
        <p:txBody>
          <a:bodyPr/>
          <a:lstStyle/>
          <a:p>
            <a:fld id="{16648DF0-7445-4C35-81C2-43FE254924F0}" type="datetimeFigureOut">
              <a:rPr lang="en-GB" smtClean="0"/>
              <a:t>22/02/2021</a:t>
            </a:fld>
            <a:endParaRPr lang="en-GB"/>
          </a:p>
        </p:txBody>
      </p:sp>
      <p:sp>
        <p:nvSpPr>
          <p:cNvPr id="5" name="Footer Placeholder 4">
            <a:extLst>
              <a:ext uri="{FF2B5EF4-FFF2-40B4-BE49-F238E27FC236}">
                <a16:creationId xmlns:a16="http://schemas.microsoft.com/office/drawing/2014/main" id="{F5E70F2C-FCC0-405A-8565-0FF2508946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578211-9DF4-44B7-A70C-3505DF4F8971}"/>
              </a:ext>
            </a:extLst>
          </p:cNvPr>
          <p:cNvSpPr>
            <a:spLocks noGrp="1"/>
          </p:cNvSpPr>
          <p:nvPr>
            <p:ph type="sldNum" sz="quarter" idx="12"/>
          </p:nvPr>
        </p:nvSpPr>
        <p:spPr/>
        <p:txBody>
          <a:bodyPr/>
          <a:lstStyle/>
          <a:p>
            <a:fld id="{A57FD973-FE82-47D8-BCCF-C504FE746283}" type="slidenum">
              <a:rPr lang="en-GB" smtClean="0"/>
              <a:t>‹#›</a:t>
            </a:fld>
            <a:endParaRPr lang="en-GB"/>
          </a:p>
        </p:txBody>
      </p:sp>
    </p:spTree>
    <p:extLst>
      <p:ext uri="{BB962C8B-B14F-4D97-AF65-F5344CB8AC3E}">
        <p14:creationId xmlns:p14="http://schemas.microsoft.com/office/powerpoint/2010/main" val="1897754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2D442C-DF46-4E2C-A0DC-C4E5454CE4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4DEA35-4F1E-4CDF-944E-8BD6FB2AE1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DFEAE9-0383-46AB-80C9-08EE224974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48DF0-7445-4C35-81C2-43FE254924F0}" type="datetimeFigureOut">
              <a:rPr lang="en-GB" smtClean="0"/>
              <a:t>22/02/2021</a:t>
            </a:fld>
            <a:endParaRPr lang="en-GB"/>
          </a:p>
        </p:txBody>
      </p:sp>
      <p:sp>
        <p:nvSpPr>
          <p:cNvPr id="5" name="Footer Placeholder 4">
            <a:extLst>
              <a:ext uri="{FF2B5EF4-FFF2-40B4-BE49-F238E27FC236}">
                <a16:creationId xmlns:a16="http://schemas.microsoft.com/office/drawing/2014/main" id="{4A46A13A-1B1F-4297-9EB0-E51330047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00A7B4-952F-48D8-9F41-24420F305B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7FD973-FE82-47D8-BCCF-C504FE746283}" type="slidenum">
              <a:rPr lang="en-GB" smtClean="0"/>
              <a:t>‹#›</a:t>
            </a:fld>
            <a:endParaRPr lang="en-GB"/>
          </a:p>
        </p:txBody>
      </p:sp>
    </p:spTree>
    <p:extLst>
      <p:ext uri="{BB962C8B-B14F-4D97-AF65-F5344CB8AC3E}">
        <p14:creationId xmlns:p14="http://schemas.microsoft.com/office/powerpoint/2010/main" val="1294708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battle of worcester">
            <a:extLst>
              <a:ext uri="{FF2B5EF4-FFF2-40B4-BE49-F238E27FC236}">
                <a16:creationId xmlns:a16="http://schemas.microsoft.com/office/drawing/2014/main" id="{57D4C33A-5441-406B-BDD8-66F557E38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50854ED-EC81-4D52-9C40-4BDF641EFC21}"/>
              </a:ext>
            </a:extLst>
          </p:cNvPr>
          <p:cNvSpPr>
            <a:spLocks noGrp="1"/>
          </p:cNvSpPr>
          <p:nvPr>
            <p:ph type="ctrTitle"/>
          </p:nvPr>
        </p:nvSpPr>
        <p:spPr>
          <a:xfrm>
            <a:off x="1524000" y="1737360"/>
            <a:ext cx="9144000" cy="2392363"/>
          </a:xfrm>
        </p:spPr>
        <p:txBody>
          <a:bodyPr>
            <a:scene3d>
              <a:camera prst="orthographicFront"/>
              <a:lightRig rig="threePt" dir="t"/>
            </a:scene3d>
            <a:sp3d extrusionH="57150">
              <a:bevelT w="38100" h="38100" prst="relaxedInset"/>
            </a:sp3d>
          </a:bodyPr>
          <a:lstStyle/>
          <a:p>
            <a:r>
              <a:rPr lang="en-GB" dirty="0">
                <a:ln w="0"/>
                <a:effectLst>
                  <a:glow rad="139700">
                    <a:srgbClr val="002060">
                      <a:alpha val="40000"/>
                    </a:srgbClr>
                  </a:glow>
                  <a:outerShdw blurRad="50800" dist="38100" dir="8100000" algn="tr" rotWithShape="0">
                    <a:prstClr val="black">
                      <a:alpha val="40000"/>
                    </a:prstClr>
                  </a:outerShdw>
                  <a:reflection blurRad="6350" stA="60000" endA="900" endPos="58000" dir="5400000" sy="-100000" algn="bl" rotWithShape="0"/>
                </a:effectLst>
              </a:rPr>
              <a:t>THE BATTLE OF WORCESTER</a:t>
            </a:r>
          </a:p>
        </p:txBody>
      </p:sp>
      <p:sp>
        <p:nvSpPr>
          <p:cNvPr id="6" name="TextBox 5">
            <a:extLst>
              <a:ext uri="{FF2B5EF4-FFF2-40B4-BE49-F238E27FC236}">
                <a16:creationId xmlns:a16="http://schemas.microsoft.com/office/drawing/2014/main" id="{7D20E647-EA0C-4955-BDBA-D6D540B0DCD3}"/>
              </a:ext>
            </a:extLst>
          </p:cNvPr>
          <p:cNvSpPr txBox="1"/>
          <p:nvPr/>
        </p:nvSpPr>
        <p:spPr>
          <a:xfrm>
            <a:off x="161925" y="304800"/>
            <a:ext cx="1647825" cy="437833"/>
          </a:xfrm>
          <a:prstGeom prst="rect">
            <a:avLst/>
          </a:prstGeom>
          <a:noFill/>
        </p:spPr>
        <p:txBody>
          <a:bodyPr wrap="square" rtlCol="0">
            <a:spAutoFit/>
          </a:bodyPr>
          <a:lstStyle/>
          <a:p>
            <a:endParaRPr lang="en-GB" dirty="0"/>
          </a:p>
        </p:txBody>
      </p:sp>
      <p:sp>
        <p:nvSpPr>
          <p:cNvPr id="8" name="TextBox 7">
            <a:extLst>
              <a:ext uri="{FF2B5EF4-FFF2-40B4-BE49-F238E27FC236}">
                <a16:creationId xmlns:a16="http://schemas.microsoft.com/office/drawing/2014/main" id="{957FD37B-C65A-4B32-A6D4-6DBF5DDDD9E5}"/>
              </a:ext>
            </a:extLst>
          </p:cNvPr>
          <p:cNvSpPr txBox="1"/>
          <p:nvPr/>
        </p:nvSpPr>
        <p:spPr>
          <a:xfrm>
            <a:off x="3838575" y="4543425"/>
            <a:ext cx="4686300" cy="707886"/>
          </a:xfrm>
          <a:prstGeom prst="rect">
            <a:avLst/>
          </a:prstGeom>
          <a:noFill/>
        </p:spPr>
        <p:txBody>
          <a:bodyPr wrap="square" rtlCol="0">
            <a:spAutoFit/>
            <a:scene3d>
              <a:camera prst="orthographicFront"/>
              <a:lightRig rig="threePt" dir="t"/>
            </a:scene3d>
            <a:sp3d extrusionH="57150">
              <a:bevelT w="69850" h="38100" prst="cross"/>
            </a:sp3d>
          </a:bodyPr>
          <a:lstStyle/>
          <a:p>
            <a:pPr algn="ctr"/>
            <a:r>
              <a:rPr lang="en-GB" sz="4000" dirty="0">
                <a:ln w="0"/>
                <a:effectLst>
                  <a:glow rad="101600">
                    <a:srgbClr val="002060">
                      <a:alpha val="60000"/>
                    </a:srgbClr>
                  </a:glow>
                  <a:outerShdw blurRad="50800" dist="38100" dir="5400000" algn="t" rotWithShape="0">
                    <a:prstClr val="black">
                      <a:alpha val="40000"/>
                    </a:prstClr>
                  </a:outerShdw>
                  <a:reflection blurRad="6350" stA="60000" endA="900" endPos="58000" dir="5400000" sy="-100000" algn="bl" rotWithShape="0"/>
                </a:effectLst>
                <a:latin typeface="+mj-lt"/>
              </a:rPr>
              <a:t>3</a:t>
            </a:r>
            <a:r>
              <a:rPr lang="en-GB" sz="4000" baseline="30000" dirty="0">
                <a:ln w="0"/>
                <a:effectLst>
                  <a:glow rad="101600">
                    <a:srgbClr val="002060">
                      <a:alpha val="60000"/>
                    </a:srgbClr>
                  </a:glow>
                  <a:outerShdw blurRad="50800" dist="38100" dir="5400000" algn="t" rotWithShape="0">
                    <a:prstClr val="black">
                      <a:alpha val="40000"/>
                    </a:prstClr>
                  </a:outerShdw>
                  <a:reflection blurRad="6350" stA="60000" endA="900" endPos="58000" dir="5400000" sy="-100000" algn="bl" rotWithShape="0"/>
                </a:effectLst>
                <a:latin typeface="+mj-lt"/>
              </a:rPr>
              <a:t>rd</a:t>
            </a:r>
            <a:r>
              <a:rPr lang="en-GB" sz="4000" dirty="0">
                <a:ln w="0"/>
                <a:effectLst>
                  <a:glow rad="101600">
                    <a:srgbClr val="002060">
                      <a:alpha val="60000"/>
                    </a:srgbClr>
                  </a:glow>
                  <a:outerShdw blurRad="50800" dist="38100" dir="5400000" algn="t" rotWithShape="0">
                    <a:prstClr val="black">
                      <a:alpha val="40000"/>
                    </a:prstClr>
                  </a:outerShdw>
                  <a:reflection blurRad="6350" stA="60000" endA="900" endPos="58000" dir="5400000" sy="-100000" algn="bl" rotWithShape="0"/>
                </a:effectLst>
                <a:latin typeface="+mj-lt"/>
              </a:rPr>
              <a:t> September 1651</a:t>
            </a:r>
          </a:p>
        </p:txBody>
      </p:sp>
    </p:spTree>
    <p:extLst>
      <p:ext uri="{BB962C8B-B14F-4D97-AF65-F5344CB8AC3E}">
        <p14:creationId xmlns:p14="http://schemas.microsoft.com/office/powerpoint/2010/main" val="259673575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C077B-B271-42DE-98CD-6D219D3A1152}"/>
              </a:ext>
            </a:extLst>
          </p:cNvPr>
          <p:cNvSpPr>
            <a:spLocks noGrp="1"/>
          </p:cNvSpPr>
          <p:nvPr>
            <p:ph type="title"/>
          </p:nvPr>
        </p:nvSpPr>
        <p:spPr/>
        <p:txBody>
          <a:bodyPr>
            <a:scene3d>
              <a:camera prst="perspectiveRight"/>
              <a:lightRig rig="threePt" dir="t"/>
            </a:scene3d>
            <a:sp3d extrusionH="57150">
              <a:bevelT w="38100" h="38100" prst="relaxedInset"/>
            </a:sp3d>
          </a:bodyPr>
          <a:lstStyle/>
          <a:p>
            <a:r>
              <a:rPr lang="en-GB" b="1" dirty="0">
                <a:ln w="9525">
                  <a:solidFill>
                    <a:schemeClr val="bg1"/>
                  </a:solidFill>
                  <a:prstDash val="solid"/>
                </a:ln>
                <a:solidFill>
                  <a:schemeClr val="accent5"/>
                </a:solidFill>
                <a:effectLst>
                  <a:glow rad="228600">
                    <a:schemeClr val="accent1">
                      <a:satMod val="175000"/>
                      <a:alpha val="40000"/>
                    </a:schemeClr>
                  </a:glow>
                  <a:outerShdw blurRad="50800" dist="38100" dir="8100000" algn="tr" rotWithShape="0">
                    <a:prstClr val="black">
                      <a:alpha val="40000"/>
                    </a:prstClr>
                  </a:outerShdw>
                  <a:reflection blurRad="6350" stA="60000" endA="900" endPos="58000" dir="5400000" sy="-100000" algn="bl" rotWithShape="0"/>
                </a:effectLst>
              </a:rPr>
              <a:t>ROUNDHEADS</a:t>
            </a:r>
            <a:r>
              <a:rPr lang="en-GB" dirty="0"/>
              <a:t> </a:t>
            </a:r>
          </a:p>
        </p:txBody>
      </p:sp>
      <p:pic>
        <p:nvPicPr>
          <p:cNvPr id="2050" name="Picture 2" descr="Image result for battle of worcester oliver cromwell">
            <a:extLst>
              <a:ext uri="{FF2B5EF4-FFF2-40B4-BE49-F238E27FC236}">
                <a16:creationId xmlns:a16="http://schemas.microsoft.com/office/drawing/2014/main" id="{0E00ED60-3A4A-4D17-BF37-F2775EFCA4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320" y="1690688"/>
            <a:ext cx="4618355" cy="461835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3456DCF-AEC7-4AB1-9458-0562E140DC10}"/>
              </a:ext>
            </a:extLst>
          </p:cNvPr>
          <p:cNvSpPr txBox="1"/>
          <p:nvPr/>
        </p:nvSpPr>
        <p:spPr>
          <a:xfrm>
            <a:off x="5353050" y="1690688"/>
            <a:ext cx="6115050" cy="4247317"/>
          </a:xfrm>
          <a:prstGeom prst="rect">
            <a:avLst/>
          </a:prstGeom>
          <a:noFill/>
        </p:spPr>
        <p:txBody>
          <a:bodyPr wrap="square" rtlCol="0">
            <a:spAutoFit/>
          </a:bodyPr>
          <a:lstStyle/>
          <a:p>
            <a:r>
              <a:rPr lang="en-GB" dirty="0"/>
              <a:t>This is Oliver Cromwell the leader of the Parliamentarian army called the Roundheads. In his army he has 28,000 men. He trained his men long and hard so they could be better, fitter and stronger than the Cavaliers so he could win and defeat King Charles II. Only 200 of his army sadly died. The Roundheads wore heavy metal armer along with some big brown boots that covered their whole legs for extra protection. They wore strong metal helmets to protect their heads they also had cream sashes and a belt to hold all of their weapons in. Underneath all of that they wore a cream coat. Oliver Cromwell's army shaved all of their hair off which is why their nick name is the Roundheads. The Roundheads flag is a blue oval shape split down the middle. On one side there is a picture of a harp and on the other there is a white background with a red cross on it. The Roundheads didn’t want any Kings or Queens.</a:t>
            </a:r>
          </a:p>
        </p:txBody>
      </p:sp>
    </p:spTree>
    <p:extLst>
      <p:ext uri="{BB962C8B-B14F-4D97-AF65-F5344CB8AC3E}">
        <p14:creationId xmlns:p14="http://schemas.microsoft.com/office/powerpoint/2010/main" val="2137944208"/>
      </p:ext>
    </p:extLst>
  </p:cSld>
  <p:clrMapOvr>
    <a:masterClrMapping/>
  </p:clrMapOvr>
  <p:transition spd="slow">
    <p:wheel spokes="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9DAE0-565E-41DC-A5F5-50798158C511}"/>
              </a:ext>
            </a:extLst>
          </p:cNvPr>
          <p:cNvSpPr>
            <a:spLocks noGrp="1"/>
          </p:cNvSpPr>
          <p:nvPr>
            <p:ph type="title"/>
          </p:nvPr>
        </p:nvSpPr>
        <p:spPr>
          <a:xfrm>
            <a:off x="285750" y="149163"/>
            <a:ext cx="10515600" cy="1325563"/>
          </a:xfrm>
        </p:spPr>
        <p:txBody>
          <a:bodyPr>
            <a:scene3d>
              <a:camera prst="perspectiveRight"/>
              <a:lightRig rig="threePt" dir="t"/>
            </a:scene3d>
            <a:sp3d extrusionH="57150">
              <a:bevelT w="69850" h="38100" prst="cross"/>
            </a:sp3d>
          </a:bodyPr>
          <a:lstStyle/>
          <a:p>
            <a:r>
              <a:rPr lang="en-GB" b="1" dirty="0">
                <a:ln w="22225">
                  <a:solidFill>
                    <a:schemeClr val="accent2"/>
                  </a:solidFill>
                  <a:prstDash val="solid"/>
                </a:ln>
                <a:solidFill>
                  <a:schemeClr val="accent2">
                    <a:lumMod val="40000"/>
                    <a:lumOff val="60000"/>
                  </a:schemeClr>
                </a:solidFill>
                <a:effectLst>
                  <a:glow rad="101600">
                    <a:srgbClr val="FF0000">
                      <a:alpha val="60000"/>
                    </a:srgbClr>
                  </a:glow>
                  <a:outerShdw blurRad="50800" dist="38100" dir="8100000" algn="tr" rotWithShape="0">
                    <a:prstClr val="black">
                      <a:alpha val="40000"/>
                    </a:prstClr>
                  </a:outerShdw>
                  <a:reflection blurRad="6350" stA="60000" endA="900" endPos="58000" dir="5400000" sy="-100000" algn="bl" rotWithShape="0"/>
                </a:effectLst>
              </a:rPr>
              <a:t>CAVALIERS</a:t>
            </a:r>
            <a:r>
              <a:rPr lang="en-GB" dirty="0"/>
              <a:t> </a:t>
            </a:r>
          </a:p>
        </p:txBody>
      </p:sp>
      <p:pic>
        <p:nvPicPr>
          <p:cNvPr id="3074" name="Picture 2" descr="Image result for battle of worcester king charles 11">
            <a:extLst>
              <a:ext uri="{FF2B5EF4-FFF2-40B4-BE49-F238E27FC236}">
                <a16:creationId xmlns:a16="http://schemas.microsoft.com/office/drawing/2014/main" id="{601B47DE-5CB6-46FA-8EC9-7AF6CD0E23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040" y="1527938"/>
            <a:ext cx="3515360" cy="45699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F6DE950-3188-40F4-841A-A5BE178526B6}"/>
              </a:ext>
            </a:extLst>
          </p:cNvPr>
          <p:cNvSpPr txBox="1"/>
          <p:nvPr/>
        </p:nvSpPr>
        <p:spPr>
          <a:xfrm>
            <a:off x="4171950" y="1474726"/>
            <a:ext cx="7839075" cy="8402300"/>
          </a:xfrm>
          <a:prstGeom prst="rect">
            <a:avLst/>
          </a:prstGeom>
          <a:noFill/>
        </p:spPr>
        <p:txBody>
          <a:bodyPr wrap="square" rtlCol="0">
            <a:spAutoFit/>
          </a:bodyPr>
          <a:lstStyle/>
          <a:p>
            <a:r>
              <a:rPr lang="en-GB" dirty="0"/>
              <a:t>This is King Charles II the second leader of the Cavaliers the first leader (King Charles I who is King Charles II dad) got executed. King Charles II army were called the Cavaliers. The Cavaliers had 12,000 men that is another reason why they lost along with partying. The Cavaliers always partied because they wanted to be happy for the last few days of life. The Cavaliers wore a big hats in a lovely light blue colour with a scarlet red feather in it. They also wore big brown boots just going over their knees. They had a cream coat like the Roundheads with a dark blue sash around their waist. Instead of having no hair like the Roundheads the Cavaliers had lots of curly, long brown hair. King Charles II ran and hid up an old oak tree</a:t>
            </a:r>
            <a:r>
              <a:rPr lang="en-GB" dirty="0">
                <a:solidFill>
                  <a:srgbClr val="FF0000"/>
                </a:solidFill>
              </a:rPr>
              <a:t> </a:t>
            </a:r>
            <a:r>
              <a:rPr lang="en-GB" dirty="0"/>
              <a:t>while</a:t>
            </a:r>
            <a:r>
              <a:rPr lang="en-GB" dirty="0">
                <a:solidFill>
                  <a:srgbClr val="FF0000"/>
                </a:solidFill>
              </a:rPr>
              <a:t> </a:t>
            </a:r>
            <a:r>
              <a:rPr lang="en-GB" dirty="0"/>
              <a:t>the battle was going because he was so scared of Oliver Cromwell and his army. After that, he fled to France as he lost and was still so terrified. 3,000 of the Cavaliers sadly died</a:t>
            </a:r>
            <a:r>
              <a:rPr lang="en-GB" dirty="0">
                <a:solidFill>
                  <a:srgbClr val="FF0000"/>
                </a:solidFill>
              </a:rPr>
              <a:t> </a:t>
            </a:r>
            <a:r>
              <a:rPr lang="en-GB" dirty="0"/>
              <a:t>while</a:t>
            </a:r>
            <a:r>
              <a:rPr lang="en-GB" dirty="0">
                <a:solidFill>
                  <a:srgbClr val="FF0000"/>
                </a:solidFill>
              </a:rPr>
              <a:t> </a:t>
            </a:r>
            <a:r>
              <a:rPr lang="en-GB" dirty="0"/>
              <a:t>the 10,000   survivors got captured. The Cavalier flag is square with the colours red, blue and yellow, with a lion, a harp and three leaves tied together in a knot.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2788384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C96B1-F8F8-48FD-92AD-E6AAFC772626}"/>
              </a:ext>
            </a:extLst>
          </p:cNvPr>
          <p:cNvSpPr>
            <a:spLocks noGrp="1"/>
          </p:cNvSpPr>
          <p:nvPr>
            <p:ph type="title"/>
          </p:nvPr>
        </p:nvSpPr>
        <p:spPr/>
        <p:txBody>
          <a:bodyPr>
            <a:scene3d>
              <a:camera prst="perspectiveRight"/>
              <a:lightRig rig="soft" dir="t">
                <a:rot lat="0" lon="0" rev="15600000"/>
              </a:lightRig>
            </a:scene3d>
            <a:sp3d extrusionH="57150" prstMaterial="softEdge">
              <a:bevelT w="25400" h="38100" prst="relaxedInset"/>
            </a:sp3d>
          </a:bodyPr>
          <a:lstStyle/>
          <a:p>
            <a:pPr algn="ctr"/>
            <a:r>
              <a:rPr lang="en-GB" b="1" dirty="0">
                <a:ln/>
                <a:solidFill>
                  <a:schemeClr val="accent4"/>
                </a:solidFill>
                <a:effectLst>
                  <a:glow rad="139700">
                    <a:schemeClr val="accent4">
                      <a:satMod val="175000"/>
                      <a:alpha val="40000"/>
                    </a:schemeClr>
                  </a:glow>
                  <a:outerShdw blurRad="50800" dist="38100" dir="8100000" algn="tr" rotWithShape="0">
                    <a:prstClr val="black">
                      <a:alpha val="40000"/>
                    </a:prstClr>
                  </a:outerShdw>
                  <a:reflection blurRad="6350" stA="60000" endA="900" endPos="58000" dir="5400000" sy="-100000" algn="bl" rotWithShape="0"/>
                </a:effectLst>
              </a:rPr>
              <a:t>QUIZ TIME!</a:t>
            </a:r>
          </a:p>
        </p:txBody>
      </p:sp>
      <p:sp>
        <p:nvSpPr>
          <p:cNvPr id="5" name="TextBox 4">
            <a:extLst>
              <a:ext uri="{FF2B5EF4-FFF2-40B4-BE49-F238E27FC236}">
                <a16:creationId xmlns:a16="http://schemas.microsoft.com/office/drawing/2014/main" id="{E5842172-7261-46BD-90BF-623B75043884}"/>
              </a:ext>
            </a:extLst>
          </p:cNvPr>
          <p:cNvSpPr txBox="1"/>
          <p:nvPr/>
        </p:nvSpPr>
        <p:spPr>
          <a:xfrm>
            <a:off x="676275" y="2276475"/>
            <a:ext cx="10677525" cy="369332"/>
          </a:xfrm>
          <a:prstGeom prst="rect">
            <a:avLst/>
          </a:prstGeom>
          <a:noFill/>
        </p:spPr>
        <p:txBody>
          <a:bodyPr wrap="square" rtlCol="0">
            <a:spAutoFit/>
          </a:bodyPr>
          <a:lstStyle/>
          <a:p>
            <a:r>
              <a:rPr lang="en-GB" dirty="0"/>
              <a:t>What day did the Battle of Worcester start?</a:t>
            </a:r>
          </a:p>
        </p:txBody>
      </p:sp>
      <p:sp>
        <p:nvSpPr>
          <p:cNvPr id="6" name="TextBox 5">
            <a:extLst>
              <a:ext uri="{FF2B5EF4-FFF2-40B4-BE49-F238E27FC236}">
                <a16:creationId xmlns:a16="http://schemas.microsoft.com/office/drawing/2014/main" id="{3B1B229E-D4A5-4249-B691-5799F70806C2}"/>
              </a:ext>
            </a:extLst>
          </p:cNvPr>
          <p:cNvSpPr txBox="1"/>
          <p:nvPr/>
        </p:nvSpPr>
        <p:spPr>
          <a:xfrm>
            <a:off x="381000" y="2004517"/>
            <a:ext cx="9458325" cy="4524315"/>
          </a:xfrm>
          <a:prstGeom prst="rect">
            <a:avLst/>
          </a:prstGeom>
          <a:noFill/>
        </p:spPr>
        <p:txBody>
          <a:bodyPr wrap="square" rtlCol="0">
            <a:spAutoFit/>
          </a:bodyPr>
          <a:lstStyle/>
          <a:p>
            <a:endParaRPr lang="en-GB" dirty="0"/>
          </a:p>
          <a:p>
            <a:r>
              <a:rPr lang="en-GB" dirty="0"/>
              <a:t>1.</a:t>
            </a:r>
          </a:p>
          <a:p>
            <a:endParaRPr lang="en-GB" dirty="0"/>
          </a:p>
          <a:p>
            <a:r>
              <a:rPr lang="en-GB" dirty="0"/>
              <a:t>2.   Who is the leader of the Roundheads?</a:t>
            </a:r>
          </a:p>
          <a:p>
            <a:endParaRPr lang="en-GB" dirty="0"/>
          </a:p>
          <a:p>
            <a:r>
              <a:rPr lang="en-GB" dirty="0"/>
              <a:t>3.  Who is the leader of the Cavaliers?</a:t>
            </a:r>
          </a:p>
          <a:p>
            <a:endParaRPr lang="en-GB" dirty="0"/>
          </a:p>
          <a:p>
            <a:r>
              <a:rPr lang="en-GB" dirty="0"/>
              <a:t>4. Who got executed?</a:t>
            </a:r>
          </a:p>
          <a:p>
            <a:endParaRPr lang="en-GB" dirty="0"/>
          </a:p>
          <a:p>
            <a:r>
              <a:rPr lang="en-GB" dirty="0"/>
              <a:t>5. Which army won?</a:t>
            </a:r>
          </a:p>
          <a:p>
            <a:endParaRPr lang="en-GB" dirty="0"/>
          </a:p>
          <a:p>
            <a:r>
              <a:rPr lang="en-GB" dirty="0"/>
              <a:t>6. Which country did King Charles II escape to?</a:t>
            </a:r>
          </a:p>
          <a:p>
            <a:endParaRPr lang="en-GB" dirty="0"/>
          </a:p>
          <a:p>
            <a:r>
              <a:rPr lang="en-GB" dirty="0"/>
              <a:t>7. What was the last battle called?</a:t>
            </a:r>
          </a:p>
          <a:p>
            <a:endParaRPr lang="en-GB" dirty="0"/>
          </a:p>
          <a:p>
            <a:r>
              <a:rPr lang="en-GB" dirty="0"/>
              <a:t>8. What tree did King Charles II hide in?   </a:t>
            </a:r>
          </a:p>
        </p:txBody>
      </p:sp>
    </p:spTree>
    <p:extLst>
      <p:ext uri="{BB962C8B-B14F-4D97-AF65-F5344CB8AC3E}">
        <p14:creationId xmlns:p14="http://schemas.microsoft.com/office/powerpoint/2010/main" val="1389614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5E884-A8E6-4A48-9CE4-73ADC96018D0}"/>
              </a:ext>
            </a:extLst>
          </p:cNvPr>
          <p:cNvSpPr>
            <a:spLocks noGrp="1"/>
          </p:cNvSpPr>
          <p:nvPr>
            <p:ph type="title"/>
          </p:nvPr>
        </p:nvSpPr>
        <p:spPr/>
        <p:txBody>
          <a:bodyPr>
            <a:scene3d>
              <a:camera prst="perspectiveRight"/>
              <a:lightRig rig="threePt" dir="t"/>
            </a:scene3d>
            <a:sp3d extrusionH="57150">
              <a:bevelT w="38100" h="38100" prst="relaxedInset"/>
            </a:sp3d>
          </a:bodyPr>
          <a:lstStyle/>
          <a:p>
            <a:pPr algn="ctr"/>
            <a:r>
              <a:rPr lang="en-GB" dirty="0">
                <a:solidFill>
                  <a:srgbClr val="FF99FF"/>
                </a:solidFill>
                <a:effectLst>
                  <a:glow rad="101600">
                    <a:srgbClr val="FF99FF">
                      <a:alpha val="60000"/>
                    </a:srgbClr>
                  </a:glow>
                  <a:outerShdw blurRad="50800" dist="38100" dir="5400000" algn="t" rotWithShape="0">
                    <a:prstClr val="black">
                      <a:alpha val="40000"/>
                    </a:prstClr>
                  </a:outerShdw>
                  <a:reflection blurRad="6350" stA="60000" endA="900" endPos="58000" dir="5400000" sy="-100000" algn="bl" rotWithShape="0"/>
                </a:effectLst>
              </a:rPr>
              <a:t>ANSWERS </a:t>
            </a:r>
          </a:p>
        </p:txBody>
      </p:sp>
      <p:sp>
        <p:nvSpPr>
          <p:cNvPr id="6" name="TextBox 5">
            <a:extLst>
              <a:ext uri="{FF2B5EF4-FFF2-40B4-BE49-F238E27FC236}">
                <a16:creationId xmlns:a16="http://schemas.microsoft.com/office/drawing/2014/main" id="{6251E686-A463-4D13-AD8A-A999FBC703FB}"/>
              </a:ext>
            </a:extLst>
          </p:cNvPr>
          <p:cNvSpPr txBox="1"/>
          <p:nvPr/>
        </p:nvSpPr>
        <p:spPr>
          <a:xfrm>
            <a:off x="647700" y="2095500"/>
            <a:ext cx="10706100" cy="2585323"/>
          </a:xfrm>
          <a:prstGeom prst="rect">
            <a:avLst/>
          </a:prstGeom>
          <a:noFill/>
        </p:spPr>
        <p:txBody>
          <a:bodyPr wrap="square" rtlCol="0">
            <a:spAutoFit/>
          </a:bodyPr>
          <a:lstStyle/>
          <a:p>
            <a:pPr marL="342900" indent="-342900">
              <a:buFont typeface="+mj-lt"/>
              <a:buAutoNum type="arabicPeriod"/>
            </a:pPr>
            <a:r>
              <a:rPr lang="en-GB" dirty="0"/>
              <a:t>3</a:t>
            </a:r>
            <a:r>
              <a:rPr lang="en-GB" baseline="30000" dirty="0"/>
              <a:t>rd</a:t>
            </a:r>
            <a:r>
              <a:rPr lang="en-GB" dirty="0"/>
              <a:t> September 1651</a:t>
            </a:r>
          </a:p>
          <a:p>
            <a:pPr marL="342900" indent="-342900">
              <a:buFont typeface="+mj-lt"/>
              <a:buAutoNum type="arabicPeriod"/>
            </a:pPr>
            <a:r>
              <a:rPr lang="en-GB" dirty="0"/>
              <a:t>Oliver Cromwell</a:t>
            </a:r>
          </a:p>
          <a:p>
            <a:pPr marL="342900" indent="-342900">
              <a:buFont typeface="+mj-lt"/>
              <a:buAutoNum type="arabicPeriod"/>
            </a:pPr>
            <a:r>
              <a:rPr lang="en-GB" dirty="0"/>
              <a:t>King Charles II</a:t>
            </a:r>
          </a:p>
          <a:p>
            <a:pPr marL="342900" indent="-342900">
              <a:buFont typeface="+mj-lt"/>
              <a:buAutoNum type="arabicPeriod"/>
            </a:pPr>
            <a:r>
              <a:rPr lang="en-GB" dirty="0"/>
              <a:t>King Charles I</a:t>
            </a:r>
          </a:p>
          <a:p>
            <a:pPr marL="342900" indent="-342900">
              <a:buFont typeface="+mj-lt"/>
              <a:buAutoNum type="arabicPeriod"/>
            </a:pPr>
            <a:r>
              <a:rPr lang="en-GB" dirty="0"/>
              <a:t>Roundheads</a:t>
            </a:r>
          </a:p>
          <a:p>
            <a:pPr marL="342900" indent="-342900">
              <a:buFont typeface="+mj-lt"/>
              <a:buAutoNum type="arabicPeriod"/>
            </a:pPr>
            <a:r>
              <a:rPr lang="en-GB" dirty="0"/>
              <a:t>France</a:t>
            </a:r>
          </a:p>
          <a:p>
            <a:pPr marL="342900" indent="-342900">
              <a:buFont typeface="+mj-lt"/>
              <a:buAutoNum type="arabicPeriod"/>
            </a:pPr>
            <a:r>
              <a:rPr lang="en-GB" dirty="0"/>
              <a:t>Battle of Worcester</a:t>
            </a:r>
          </a:p>
          <a:p>
            <a:pPr marL="342900" indent="-342900">
              <a:buFont typeface="+mj-lt"/>
              <a:buAutoNum type="arabicPeriod"/>
            </a:pPr>
            <a:r>
              <a:rPr lang="en-GB" dirty="0"/>
              <a:t>Oak tree</a:t>
            </a:r>
          </a:p>
          <a:p>
            <a:endParaRPr lang="en-GB" dirty="0"/>
          </a:p>
        </p:txBody>
      </p:sp>
    </p:spTree>
    <p:extLst>
      <p:ext uri="{BB962C8B-B14F-4D97-AF65-F5344CB8AC3E}">
        <p14:creationId xmlns:p14="http://schemas.microsoft.com/office/powerpoint/2010/main" val="41927294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TotalTime>
  <Words>512</Words>
  <Application>Microsoft Office PowerPoint</Application>
  <PresentationFormat>Widescreen</PresentationFormat>
  <Paragraphs>47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THE BATTLE OF WORCESTER</vt:lpstr>
      <vt:lpstr>ROUNDHEADS </vt:lpstr>
      <vt:lpstr>CAVALIERS </vt:lpstr>
      <vt:lpstr>QUIZ TIME!</vt:lpstr>
      <vt:lpstr>ANSWERS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BATTLE OF WORCESTER</dc:title>
  <dc:creator>Michelle Buckland</dc:creator>
  <cp:lastModifiedBy>Gemma Roebury</cp:lastModifiedBy>
  <cp:revision>28</cp:revision>
  <dcterms:created xsi:type="dcterms:W3CDTF">2021-02-11T11:03:50Z</dcterms:created>
  <dcterms:modified xsi:type="dcterms:W3CDTF">2021-02-22T13:58:19Z</dcterms:modified>
</cp:coreProperties>
</file>