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8" r:id="rId5"/>
    <p:sldId id="260" r:id="rId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781A9"/>
    <a:srgbClr val="3D8EB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F418F2E-32B8-4A4E-9EF6-B79BC994CA3C}" v="3" dt="2026-01-05T13:49:05.40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71" autoAdjust="0"/>
    <p:restoredTop sz="94660"/>
  </p:normalViewPr>
  <p:slideViewPr>
    <p:cSldViewPr snapToGrid="0">
      <p:cViewPr varScale="1">
        <p:scale>
          <a:sx n="70" d="100"/>
          <a:sy n="70" d="100"/>
        </p:scale>
        <p:origin x="73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12" Type="http://schemas.microsoft.com/office/2015/10/relationships/revisionInfo" Target="revisionInfo.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laire Edwards" userId="95321912-edf3-40d9-95dd-3ecc1dc7554e" providerId="ADAL" clId="{8663136D-0834-42F2-9F12-597870CD1F7C}"/>
    <pc:docChg chg="undo custSel modSld">
      <pc:chgData name="Claire Edwards" userId="95321912-edf3-40d9-95dd-3ecc1dc7554e" providerId="ADAL" clId="{8663136D-0834-42F2-9F12-597870CD1F7C}" dt="2026-01-05T13:50:13.879" v="334" actId="20577"/>
      <pc:docMkLst>
        <pc:docMk/>
      </pc:docMkLst>
      <pc:sldChg chg="modSp mod">
        <pc:chgData name="Claire Edwards" userId="95321912-edf3-40d9-95dd-3ecc1dc7554e" providerId="ADAL" clId="{8663136D-0834-42F2-9F12-597870CD1F7C}" dt="2026-01-05T13:50:13.879" v="334" actId="20577"/>
        <pc:sldMkLst>
          <pc:docMk/>
          <pc:sldMk cId="180266309" sldId="258"/>
        </pc:sldMkLst>
        <pc:graphicFrameChg chg="modGraphic">
          <ac:chgData name="Claire Edwards" userId="95321912-edf3-40d9-95dd-3ecc1dc7554e" providerId="ADAL" clId="{8663136D-0834-42F2-9F12-597870CD1F7C}" dt="2026-01-05T12:05:04.663" v="138" actId="20577"/>
          <ac:graphicFrameMkLst>
            <pc:docMk/>
            <pc:sldMk cId="180266309" sldId="258"/>
            <ac:graphicFrameMk id="2" creationId="{A03DB250-64A1-3F03-50B0-72C4A7704A80}"/>
          </ac:graphicFrameMkLst>
        </pc:graphicFrameChg>
        <pc:graphicFrameChg chg="mod modGraphic">
          <ac:chgData name="Claire Edwards" userId="95321912-edf3-40d9-95dd-3ecc1dc7554e" providerId="ADAL" clId="{8663136D-0834-42F2-9F12-597870CD1F7C}" dt="2026-01-05T13:50:13.879" v="334" actId="20577"/>
          <ac:graphicFrameMkLst>
            <pc:docMk/>
            <pc:sldMk cId="180266309" sldId="258"/>
            <ac:graphicFrameMk id="3" creationId="{4C0F0C3B-AB13-6552-2EE3-2C428586B279}"/>
          </ac:graphicFrameMkLst>
        </pc:graphicFrameChg>
      </pc:sldChg>
      <pc:sldChg chg="modSp mod">
        <pc:chgData name="Claire Edwards" userId="95321912-edf3-40d9-95dd-3ecc1dc7554e" providerId="ADAL" clId="{8663136D-0834-42F2-9F12-597870CD1F7C}" dt="2026-01-05T12:06:03.848" v="173" actId="20577"/>
        <pc:sldMkLst>
          <pc:docMk/>
          <pc:sldMk cId="942525154" sldId="260"/>
        </pc:sldMkLst>
        <pc:graphicFrameChg chg="modGraphic">
          <ac:chgData name="Claire Edwards" userId="95321912-edf3-40d9-95dd-3ecc1dc7554e" providerId="ADAL" clId="{8663136D-0834-42F2-9F12-597870CD1F7C}" dt="2026-01-05T12:05:11.758" v="151" actId="20577"/>
          <ac:graphicFrameMkLst>
            <pc:docMk/>
            <pc:sldMk cId="942525154" sldId="260"/>
            <ac:graphicFrameMk id="2" creationId="{EF9F3BA4-EAC7-8FF7-5DE3-F9EF05434110}"/>
          </ac:graphicFrameMkLst>
        </pc:graphicFrameChg>
        <pc:graphicFrameChg chg="mod modGraphic">
          <ac:chgData name="Claire Edwards" userId="95321912-edf3-40d9-95dd-3ecc1dc7554e" providerId="ADAL" clId="{8663136D-0834-42F2-9F12-597870CD1F7C}" dt="2026-01-05T12:06:03.848" v="173" actId="20577"/>
          <ac:graphicFrameMkLst>
            <pc:docMk/>
            <pc:sldMk cId="942525154" sldId="260"/>
            <ac:graphicFrameMk id="4" creationId="{8E7ECE36-D864-ADBD-423B-3E9097BD59FE}"/>
          </ac:graphicFrameMkLst>
        </pc:graphicFrame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1B81F02-F176-4D19-B0D7-622EDD8CAC57}" type="datetimeFigureOut">
              <a:rPr lang="en-GB" smtClean="0"/>
              <a:t>05/01/2026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37126251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1B81F02-F176-4D19-B0D7-622EDD8CAC57}" type="datetimeFigureOut">
              <a:rPr lang="en-GB" smtClean="0"/>
              <a:t>05/01/2026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12241857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1B81F02-F176-4D19-B0D7-622EDD8CAC57}" type="datetimeFigureOut">
              <a:rPr lang="en-GB" smtClean="0"/>
              <a:t>05/01/2026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30678866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1B81F02-F176-4D19-B0D7-622EDD8CAC57}" type="datetimeFigureOut">
              <a:rPr lang="en-GB" smtClean="0"/>
              <a:t>05/01/2026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22220247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1B81F02-F176-4D19-B0D7-622EDD8CAC57}" type="datetimeFigureOut">
              <a:rPr lang="en-GB" smtClean="0"/>
              <a:t>05/01/2026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30693846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1B81F02-F176-4D19-B0D7-622EDD8CAC57}" type="datetimeFigureOut">
              <a:rPr lang="en-GB" smtClean="0"/>
              <a:t>05/01/2026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19484039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1B81F02-F176-4D19-B0D7-622EDD8CAC57}" type="datetimeFigureOut">
              <a:rPr lang="en-GB" smtClean="0"/>
              <a:t>05/01/2026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36373831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1B81F02-F176-4D19-B0D7-622EDD8CAC57}" type="datetimeFigureOut">
              <a:rPr lang="en-GB" smtClean="0"/>
              <a:t>05/01/2026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22665996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1B81F02-F176-4D19-B0D7-622EDD8CAC57}" type="datetimeFigureOut">
              <a:rPr lang="en-GB" smtClean="0"/>
              <a:t>05/01/2026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764690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1B81F02-F176-4D19-B0D7-622EDD8CAC57}" type="datetimeFigureOut">
              <a:rPr lang="en-GB" smtClean="0"/>
              <a:t>05/01/2026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14004289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1B81F02-F176-4D19-B0D7-622EDD8CAC57}" type="datetimeFigureOut">
              <a:rPr lang="en-GB" smtClean="0"/>
              <a:t>05/01/2026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31544730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1B81F02-F176-4D19-B0D7-622EDD8CAC57}" type="datetimeFigureOut">
              <a:rPr lang="en-GB" smtClean="0"/>
              <a:t>05/01/2026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26703A-9FCA-473A-AC70-342BA54A7AED}" type="slidenum">
              <a:rPr lang="en-GB" smtClean="0"/>
              <a:t>‹#›</a:t>
            </a:fld>
            <a:endParaRPr lang="en-GB"/>
          </a:p>
        </p:txBody>
      </p:sp>
    </p:spTree>
    <p:extLst>
      <p:ext uri="{BB962C8B-B14F-4D97-AF65-F5344CB8AC3E}">
        <p14:creationId xmlns:p14="http://schemas.microsoft.com/office/powerpoint/2010/main" val="178279230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A03DB250-64A1-3F03-50B0-72C4A7704A80}"/>
              </a:ext>
            </a:extLst>
          </p:cNvPr>
          <p:cNvGraphicFramePr>
            <a:graphicFrameLocks noGrp="1"/>
          </p:cNvGraphicFramePr>
          <p:nvPr>
            <p:extLst>
              <p:ext uri="{D42A27DB-BD31-4B8C-83A1-F6EECF244321}">
                <p14:modId xmlns:p14="http://schemas.microsoft.com/office/powerpoint/2010/main" val="2933705048"/>
              </p:ext>
            </p:extLst>
          </p:nvPr>
        </p:nvGraphicFramePr>
        <p:xfrm>
          <a:off x="323557" y="154744"/>
          <a:ext cx="11465169" cy="821944"/>
        </p:xfrm>
        <a:graphic>
          <a:graphicData uri="http://schemas.openxmlformats.org/drawingml/2006/table">
            <a:tbl>
              <a:tblPr firstRow="1" firstCol="1" bandRow="1"/>
              <a:tblGrid>
                <a:gridCol w="6399972">
                  <a:extLst>
                    <a:ext uri="{9D8B030D-6E8A-4147-A177-3AD203B41FA5}">
                      <a16:colId xmlns:a16="http://schemas.microsoft.com/office/drawing/2014/main" val="3968737678"/>
                    </a:ext>
                  </a:extLst>
                </a:gridCol>
                <a:gridCol w="5065197">
                  <a:extLst>
                    <a:ext uri="{9D8B030D-6E8A-4147-A177-3AD203B41FA5}">
                      <a16:colId xmlns:a16="http://schemas.microsoft.com/office/drawing/2014/main" val="2254417770"/>
                    </a:ext>
                  </a:extLst>
                </a:gridCol>
              </a:tblGrid>
              <a:tr h="493842">
                <a:tc gridSpan="2">
                  <a:txBody>
                    <a:bodyPr/>
                    <a:lstStyle/>
                    <a:p>
                      <a:pPr algn="ctr" fontAlgn="t">
                        <a:lnSpc>
                          <a:spcPct val="107000"/>
                        </a:lnSpc>
                        <a:spcBef>
                          <a:spcPts val="0"/>
                        </a:spcBef>
                        <a:spcAft>
                          <a:spcPts val="800"/>
                        </a:spcAft>
                      </a:pPr>
                      <a:r>
                        <a:rPr lang="en-GB" sz="1600" b="0" i="0" u="none" strike="noStrike"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Lyppard Grange Primary School</a:t>
                      </a:r>
                      <a:r>
                        <a:rPr lang="en-GB" sz="1600" b="0" i="0" u="none" strike="noStrike" dirty="0">
                          <a:solidFill>
                            <a:schemeClr val="tx1"/>
                          </a:solidFill>
                          <a:effectLst/>
                          <a:latin typeface="Comic Sans MS" panose="030F0702030302020204" pitchFamily="66" charset="0"/>
                          <a:ea typeface="+mn-ea"/>
                          <a:cs typeface="+mn-cs"/>
                        </a:rPr>
                        <a:t>: </a:t>
                      </a:r>
                      <a:r>
                        <a:rPr lang="en-GB" sz="1600" b="0" i="0" u="none" strike="noStrike"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Spanish Knowledge Organiser</a:t>
                      </a:r>
                      <a:endParaRPr lang="en-GB" sz="1600" b="0" i="0" u="none" strike="noStrike" dirty="0">
                        <a:effectLst/>
                        <a:latin typeface="Comic Sans MS" panose="030F0702030302020204" pitchFamily="66" charset="0"/>
                      </a:endParaRPr>
                    </a:p>
                  </a:txBody>
                  <a:tcPr marL="188595" marR="188595" marT="94298" marB="94298">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hMerge="1">
                  <a:txBody>
                    <a:bodyPr/>
                    <a:lstStyle/>
                    <a:p>
                      <a:endParaRPr lang="en-GB"/>
                    </a:p>
                  </a:txBody>
                  <a:tcPr/>
                </a:tc>
                <a:extLst>
                  <a:ext uri="{0D108BD9-81ED-4DB2-BD59-A6C34878D82A}">
                    <a16:rowId xmlns:a16="http://schemas.microsoft.com/office/drawing/2014/main" val="373292799"/>
                  </a:ext>
                </a:extLst>
              </a:tr>
              <a:tr h="328102">
                <a:tc>
                  <a:txBody>
                    <a:bodyPr/>
                    <a:lstStyle/>
                    <a:p>
                      <a:pPr algn="ctr" fontAlgn="t">
                        <a:lnSpc>
                          <a:spcPct val="107000"/>
                        </a:lnSpc>
                        <a:spcBef>
                          <a:spcPts val="0"/>
                        </a:spcBef>
                        <a:spcAft>
                          <a:spcPts val="800"/>
                        </a:spcAft>
                      </a:pPr>
                      <a:r>
                        <a:rPr lang="en-GB" sz="1600" b="0" i="0" u="none" strike="noStrike"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Year 4 Unit 1: Autumn Term </a:t>
                      </a:r>
                      <a:endParaRPr lang="en-GB" sz="1600" b="0" i="0" u="none" strike="noStrike" dirty="0">
                        <a:effectLst/>
                        <a:latin typeface="Comic Sans MS" panose="030F0702030302020204" pitchFamily="66" charset="0"/>
                      </a:endParaRPr>
                    </a:p>
                  </a:txBody>
                  <a:tcPr marL="141446" marR="141446" marT="1964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algn="ctr" fontAlgn="t">
                        <a:lnSpc>
                          <a:spcPct val="107000"/>
                        </a:lnSpc>
                        <a:spcBef>
                          <a:spcPts val="0"/>
                        </a:spcBef>
                        <a:spcAft>
                          <a:spcPts val="800"/>
                        </a:spcAft>
                      </a:pPr>
                      <a:r>
                        <a:rPr lang="en-GB" sz="1600" b="0" i="0" u="none" strike="noStrike"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Meet my family</a:t>
                      </a:r>
                      <a:endParaRPr lang="en-GB" sz="1600" b="0" i="0" u="none" strike="noStrike" dirty="0">
                        <a:effectLst/>
                        <a:latin typeface="Comic Sans MS" panose="030F0702030302020204" pitchFamily="66" charset="0"/>
                      </a:endParaRPr>
                    </a:p>
                  </a:txBody>
                  <a:tcPr marL="141446" marR="141446" marT="1964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extLst>
                  <a:ext uri="{0D108BD9-81ED-4DB2-BD59-A6C34878D82A}">
                    <a16:rowId xmlns:a16="http://schemas.microsoft.com/office/drawing/2014/main" val="3876697788"/>
                  </a:ext>
                </a:extLst>
              </a:tr>
            </a:tbl>
          </a:graphicData>
        </a:graphic>
      </p:graphicFrame>
      <p:graphicFrame>
        <p:nvGraphicFramePr>
          <p:cNvPr id="3" name="Table 2">
            <a:extLst>
              <a:ext uri="{FF2B5EF4-FFF2-40B4-BE49-F238E27FC236}">
                <a16:creationId xmlns:a16="http://schemas.microsoft.com/office/drawing/2014/main" id="{4C0F0C3B-AB13-6552-2EE3-2C428586B279}"/>
              </a:ext>
            </a:extLst>
          </p:cNvPr>
          <p:cNvGraphicFramePr>
            <a:graphicFrameLocks noGrp="1"/>
          </p:cNvGraphicFramePr>
          <p:nvPr>
            <p:extLst>
              <p:ext uri="{D42A27DB-BD31-4B8C-83A1-F6EECF244321}">
                <p14:modId xmlns:p14="http://schemas.microsoft.com/office/powerpoint/2010/main" val="2032728672"/>
              </p:ext>
            </p:extLst>
          </p:nvPr>
        </p:nvGraphicFramePr>
        <p:xfrm>
          <a:off x="530087" y="1060174"/>
          <a:ext cx="2009549" cy="5574348"/>
        </p:xfrm>
        <a:graphic>
          <a:graphicData uri="http://schemas.openxmlformats.org/drawingml/2006/table">
            <a:tbl>
              <a:tblPr firstRow="1" firstCol="1" bandRow="1"/>
              <a:tblGrid>
                <a:gridCol w="2009549">
                  <a:extLst>
                    <a:ext uri="{9D8B030D-6E8A-4147-A177-3AD203B41FA5}">
                      <a16:colId xmlns:a16="http://schemas.microsoft.com/office/drawing/2014/main" val="879430780"/>
                    </a:ext>
                  </a:extLst>
                </a:gridCol>
              </a:tblGrid>
              <a:tr h="659444">
                <a:tc>
                  <a:txBody>
                    <a:bodyPr/>
                    <a:lstStyle/>
                    <a:p>
                      <a:pPr>
                        <a:lnSpc>
                          <a:spcPct val="107000"/>
                        </a:lnSpc>
                        <a:spcAft>
                          <a:spcPts val="800"/>
                        </a:spcAft>
                      </a:pPr>
                      <a:r>
                        <a:rPr lang="en-GB" sz="1100" dirty="0">
                          <a:effectLst/>
                          <a:latin typeface="Comic Sans MS" panose="030F0702030302020204" pitchFamily="66" charset="0"/>
                          <a:ea typeface="Calibri" panose="020F0502020204030204" pitchFamily="34" charset="0"/>
                          <a:cs typeface="Times New Roman" panose="02020603050405020304" pitchFamily="18" charset="0"/>
                        </a:rPr>
                        <a:t>What do we want children to know and do by the end of the unit?</a:t>
                      </a:r>
                    </a:p>
                  </a:txBody>
                  <a:tcPr marL="59393" marR="5939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extLst>
                  <a:ext uri="{0D108BD9-81ED-4DB2-BD59-A6C34878D82A}">
                    <a16:rowId xmlns:a16="http://schemas.microsoft.com/office/drawing/2014/main" val="3313212065"/>
                  </a:ext>
                </a:extLst>
              </a:tr>
              <a:tr h="4914904">
                <a:tc>
                  <a:txBody>
                    <a:bodyPr/>
                    <a:lstStyle/>
                    <a:p>
                      <a:pPr>
                        <a:lnSpc>
                          <a:spcPct val="107000"/>
                        </a:lnSpc>
                        <a:spcAft>
                          <a:spcPts val="800"/>
                        </a:spcAft>
                        <a:buNone/>
                      </a:pPr>
                      <a:r>
                        <a:rPr lang="en-GB" sz="1100" b="1" dirty="0">
                          <a:effectLst/>
                          <a:latin typeface="Comic Sans MS" panose="030F0702030302020204" pitchFamily="66" charset="0"/>
                          <a:ea typeface="Calibri" panose="020F0502020204030204" pitchFamily="34" charset="0"/>
                          <a:cs typeface="Calibri" panose="020F0502020204030204" pitchFamily="34" charset="0"/>
                        </a:rPr>
                        <a:t>Key Knowledge</a:t>
                      </a:r>
                      <a:r>
                        <a:rPr lang="en-GB" sz="1100" b="0" dirty="0">
                          <a:effectLst/>
                          <a:latin typeface="Comic Sans MS" panose="030F0702030302020204" pitchFamily="66" charset="0"/>
                          <a:ea typeface="Calibri" panose="020F0502020204030204" pitchFamily="34" charset="0"/>
                          <a:cs typeface="Times New Roman" panose="02020603050405020304" pitchFamily="18" charset="0"/>
                        </a:rPr>
                        <a:t>             </a:t>
                      </a:r>
                      <a:r>
                        <a:rPr lang="en-GB" sz="1100" b="1" dirty="0">
                          <a:effectLst/>
                          <a:latin typeface="Comic Sans MS" panose="030F0702030302020204" pitchFamily="66" charset="0"/>
                          <a:ea typeface="Calibri" panose="020F0502020204030204" pitchFamily="34" charset="0"/>
                          <a:cs typeface="Calibri" panose="020F0502020204030204" pitchFamily="34" charset="0"/>
                        </a:rPr>
                        <a:t>Vocabulary </a:t>
                      </a:r>
                      <a:r>
                        <a:rPr lang="en-GB" sz="1100" b="1" dirty="0">
                          <a:effectLst/>
                          <a:latin typeface="Comic Sans MS" panose="030F0702030302020204" pitchFamily="66" charset="0"/>
                          <a:ea typeface="Calibri" panose="020F0502020204030204" pitchFamily="34" charset="0"/>
                          <a:cs typeface="Times New Roman" panose="02020603050405020304" pitchFamily="18" charset="0"/>
                        </a:rPr>
                        <a:t>                 </a:t>
                      </a:r>
                      <a:r>
                        <a:rPr lang="en-GB" sz="1100" dirty="0">
                          <a:effectLst/>
                          <a:latin typeface="Comic Sans MS" panose="030F0702030302020204" pitchFamily="66" charset="0"/>
                          <a:ea typeface="Calibri" panose="020F0502020204030204" pitchFamily="34" charset="0"/>
                          <a:cs typeface="Calibri" panose="020F0502020204030204" pitchFamily="34" charset="0"/>
                        </a:rPr>
                        <a:t>Be able to say the Spanish for family members.</a:t>
                      </a:r>
                      <a:r>
                        <a:rPr lang="en-GB" sz="1100" b="0" dirty="0">
                          <a:effectLst/>
                          <a:latin typeface="Comic Sans MS" panose="030F0702030302020204" pitchFamily="66" charset="0"/>
                          <a:ea typeface="Calibri" panose="020F0502020204030204" pitchFamily="34" charset="0"/>
                          <a:cs typeface="Times New Roman" panose="02020603050405020304" pitchFamily="18" charset="0"/>
                        </a:rPr>
                        <a:t>           </a:t>
                      </a:r>
                      <a:r>
                        <a:rPr lang="en-GB" sz="1100" b="1" dirty="0">
                          <a:effectLst/>
                          <a:latin typeface="Comic Sans MS" panose="030F0702030302020204" pitchFamily="66" charset="0"/>
                          <a:ea typeface="Calibri" panose="020F0502020204030204" pitchFamily="34" charset="0"/>
                          <a:cs typeface="Calibri" panose="020F0502020204030204" pitchFamily="34" charset="0"/>
                        </a:rPr>
                        <a:t>Grammar</a:t>
                      </a:r>
                      <a:r>
                        <a:rPr lang="en-GB" sz="1100" b="1" kern="12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                   </a:t>
                      </a:r>
                      <a:r>
                        <a:rPr lang="en-GB" sz="1100" kern="1200" dirty="0">
                          <a:solidFill>
                            <a:srgbClr val="000000"/>
                          </a:solidFill>
                          <a:effectLst/>
                          <a:latin typeface="Comic Sans MS" panose="030F0702030302020204" pitchFamily="66" charset="0"/>
                          <a:ea typeface="Calibri" panose="020F0502020204030204" pitchFamily="34" charset="0"/>
                          <a:cs typeface="Calibri" panose="020F0502020204030204" pitchFamily="34" charset="0"/>
                        </a:rPr>
                        <a:t>Be able to say the names of the family using and knowing when to say la or el. Understand the basic plural rules (adding s)                        </a:t>
                      </a:r>
                      <a:r>
                        <a:rPr lang="en-GB" sz="1100" b="1" dirty="0">
                          <a:effectLst/>
                          <a:latin typeface="Comic Sans MS" panose="030F0702030302020204" pitchFamily="66" charset="0"/>
                          <a:ea typeface="Calibri" panose="020F0502020204030204" pitchFamily="34" charset="0"/>
                          <a:cs typeface="Calibri" panose="020F0502020204030204" pitchFamily="34" charset="0"/>
                        </a:rPr>
                        <a:t>Key Skills: </a:t>
                      </a:r>
                      <a:r>
                        <a:rPr lang="en-GB" sz="1100" b="0" dirty="0">
                          <a:effectLst/>
                          <a:latin typeface="Comic Sans MS" panose="030F0702030302020204" pitchFamily="66" charset="0"/>
                          <a:ea typeface="Calibri" panose="020F0502020204030204" pitchFamily="34" charset="0"/>
                          <a:cs typeface="Times New Roman" panose="02020603050405020304" pitchFamily="18" charset="0"/>
                        </a:rPr>
                        <a:t>                       </a:t>
                      </a:r>
                      <a:r>
                        <a:rPr lang="en-GB" sz="1100" b="1" dirty="0">
                          <a:effectLst/>
                          <a:latin typeface="Comic Sans MS" panose="030F0702030302020204" pitchFamily="66" charset="0"/>
                          <a:ea typeface="Calibri" panose="020F0502020204030204" pitchFamily="34" charset="0"/>
                          <a:cs typeface="Calibri" panose="020F0502020204030204" pitchFamily="34" charset="0"/>
                        </a:rPr>
                        <a:t>Speaking and Listening:</a:t>
                      </a:r>
                      <a:r>
                        <a:rPr lang="en-GB" sz="1100" b="1" dirty="0">
                          <a:effectLst/>
                          <a:latin typeface="Comic Sans MS" panose="030F0702030302020204" pitchFamily="66" charset="0"/>
                          <a:ea typeface="Calibri" panose="020F0502020204030204" pitchFamily="34" charset="0"/>
                          <a:cs typeface="Times New Roman" panose="02020603050405020304" pitchFamily="18" charset="0"/>
                        </a:rPr>
                        <a:t> </a:t>
                      </a:r>
                      <a:r>
                        <a:rPr lang="en-GB" sz="1100" dirty="0">
                          <a:effectLst/>
                          <a:latin typeface="Comic Sans MS" panose="030F0702030302020204" pitchFamily="66" charset="0"/>
                          <a:ea typeface="Calibri" panose="020F0502020204030204" pitchFamily="34" charset="0"/>
                          <a:cs typeface="Calibri" panose="020F0502020204030204" pitchFamily="34" charset="0"/>
                        </a:rPr>
                        <a:t>Communicate by answering a range of questions                                                          </a:t>
                      </a:r>
                      <a:r>
                        <a:rPr lang="en-GB" sz="1100" b="1" dirty="0">
                          <a:effectLst/>
                          <a:latin typeface="Comic Sans MS" panose="030F0702030302020204" pitchFamily="66" charset="0"/>
                          <a:ea typeface="Calibri" panose="020F0502020204030204" pitchFamily="34" charset="0"/>
                          <a:cs typeface="Calibri" panose="020F0502020204030204" pitchFamily="34" charset="0"/>
                        </a:rPr>
                        <a:t>Reading:</a:t>
                      </a:r>
                      <a:r>
                        <a:rPr lang="en-GB" sz="1100" dirty="0">
                          <a:effectLst/>
                          <a:latin typeface="Comic Sans MS" panose="030F0702030302020204" pitchFamily="66" charset="0"/>
                          <a:ea typeface="Calibri" panose="020F0502020204030204" pitchFamily="34" charset="0"/>
                          <a:cs typeface="Calibri" panose="020F0502020204030204" pitchFamily="34" charset="0"/>
                        </a:rPr>
                        <a:t> </a:t>
                      </a:r>
                      <a:r>
                        <a:rPr lang="en-GB" sz="1100" kern="1200" dirty="0">
                          <a:effectLst/>
                          <a:latin typeface="Comic Sans MS" panose="030F0702030302020204" pitchFamily="66" charset="0"/>
                          <a:ea typeface="Calibri" panose="020F0502020204030204" pitchFamily="34" charset="0"/>
                          <a:cs typeface="Times New Roman" panose="02020603050405020304" pitchFamily="18" charset="0"/>
                        </a:rPr>
                        <a:t>                         </a:t>
                      </a:r>
                      <a:r>
                        <a:rPr lang="en-GB" sz="1100" kern="100" dirty="0">
                          <a:effectLst/>
                          <a:latin typeface="Comic Sans MS" panose="030F0702030302020204" pitchFamily="66" charset="0"/>
                          <a:ea typeface="Aptos" panose="020B0004020202020204" pitchFamily="34" charset="0"/>
                          <a:cs typeface="Times New Roman" panose="02020603050405020304" pitchFamily="18" charset="0"/>
                        </a:rPr>
                        <a:t>Read and show understanding of simple phrases and sentences containing familiar </a:t>
                      </a:r>
                      <a:r>
                        <a:rPr lang="en-GB" sz="1100" kern="100">
                          <a:effectLst/>
                          <a:latin typeface="Comic Sans MS" panose="030F0702030302020204" pitchFamily="66" charset="0"/>
                          <a:ea typeface="Aptos" panose="020B0004020202020204" pitchFamily="34" charset="0"/>
                          <a:cs typeface="Times New Roman" panose="02020603050405020304" pitchFamily="18" charset="0"/>
                        </a:rPr>
                        <a:t>words.</a:t>
                      </a:r>
                      <a:r>
                        <a:rPr lang="en-GB" sz="1100" b="0" kern="100">
                          <a:effectLst/>
                          <a:latin typeface="Comic Sans MS" panose="030F0702030302020204" pitchFamily="66" charset="0"/>
                          <a:ea typeface="Aptos" panose="020B0004020202020204" pitchFamily="34" charset="0"/>
                          <a:cs typeface="Times New Roman" panose="02020603050405020304" pitchFamily="18" charset="0"/>
                        </a:rPr>
                        <a:t>   </a:t>
                      </a:r>
                      <a:r>
                        <a:rPr lang="en-GB" sz="1100" b="0" kern="100" dirty="0">
                          <a:effectLst/>
                          <a:latin typeface="Comic Sans MS" panose="030F0702030302020204" pitchFamily="66" charset="0"/>
                          <a:ea typeface="Aptos" panose="020B0004020202020204" pitchFamily="34" charset="0"/>
                          <a:cs typeface="Times New Roman" panose="02020603050405020304" pitchFamily="18" charset="0"/>
                        </a:rPr>
                        <a:t> </a:t>
                      </a:r>
                      <a:r>
                        <a:rPr lang="en-GB" sz="1100" b="1">
                          <a:effectLst/>
                          <a:latin typeface="Comic Sans MS" panose="030F0702030302020204" pitchFamily="66" charset="0"/>
                          <a:ea typeface="Calibri" panose="020F0502020204030204" pitchFamily="34" charset="0"/>
                          <a:cs typeface="Calibri" panose="020F0502020204030204" pitchFamily="34" charset="0"/>
                        </a:rPr>
                        <a:t>Writing</a:t>
                      </a:r>
                      <a:r>
                        <a:rPr lang="en-GB" sz="1100" b="1" dirty="0">
                          <a:effectLst/>
                          <a:latin typeface="Comic Sans MS" panose="030F0702030302020204" pitchFamily="66" charset="0"/>
                          <a:ea typeface="Calibri" panose="020F0502020204030204" pitchFamily="34" charset="0"/>
                          <a:cs typeface="Calibri" panose="020F0502020204030204" pitchFamily="34" charset="0"/>
                        </a:rPr>
                        <a:t>:</a:t>
                      </a:r>
                      <a:r>
                        <a:rPr lang="en-GB" sz="1100" dirty="0">
                          <a:effectLst/>
                          <a:latin typeface="Comic Sans MS" panose="030F0702030302020204" pitchFamily="66" charset="0"/>
                          <a:ea typeface="Calibri" panose="020F0502020204030204" pitchFamily="34" charset="0"/>
                          <a:cs typeface="Calibri" panose="020F0502020204030204" pitchFamily="34" charset="0"/>
                        </a:rPr>
                        <a:t> </a:t>
                      </a:r>
                      <a:r>
                        <a:rPr lang="en-GB" sz="1100" dirty="0">
                          <a:effectLst/>
                          <a:latin typeface="Comic Sans MS" panose="030F0702030302020204" pitchFamily="66" charset="0"/>
                          <a:ea typeface="Calibri" panose="020F0502020204030204" pitchFamily="34" charset="0"/>
                          <a:cs typeface="Times New Roman" panose="02020603050405020304" pitchFamily="18" charset="0"/>
                        </a:rPr>
                        <a:t>                                  Copy simple familiar words to describe people, using a model</a:t>
                      </a:r>
                    </a:p>
                    <a:p>
                      <a:pPr>
                        <a:lnSpc>
                          <a:spcPct val="107000"/>
                        </a:lnSpc>
                        <a:spcAft>
                          <a:spcPts val="800"/>
                        </a:spcAft>
                        <a:buNone/>
                      </a:pPr>
                      <a:endParaRPr lang="en-GB" sz="11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59393" marR="5939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2711352"/>
                  </a:ext>
                </a:extLst>
              </a:tr>
            </a:tbl>
          </a:graphicData>
        </a:graphic>
      </p:graphicFrame>
      <p:pic>
        <p:nvPicPr>
          <p:cNvPr id="4" name="Picture 3" descr="A table with text on it&#10;&#10;Description automatically generated">
            <a:extLst>
              <a:ext uri="{FF2B5EF4-FFF2-40B4-BE49-F238E27FC236}">
                <a16:creationId xmlns:a16="http://schemas.microsoft.com/office/drawing/2014/main" id="{2BC56F51-1774-74DC-4388-E5CC97A9525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00695" y="1250750"/>
            <a:ext cx="5745397" cy="2656994"/>
          </a:xfrm>
          <a:prstGeom prst="rect">
            <a:avLst/>
          </a:prstGeom>
        </p:spPr>
      </p:pic>
      <p:graphicFrame>
        <p:nvGraphicFramePr>
          <p:cNvPr id="6" name="Table 5">
            <a:extLst>
              <a:ext uri="{FF2B5EF4-FFF2-40B4-BE49-F238E27FC236}">
                <a16:creationId xmlns:a16="http://schemas.microsoft.com/office/drawing/2014/main" id="{9B0877AA-AC90-0725-7D46-DE799A3F5664}"/>
              </a:ext>
            </a:extLst>
          </p:cNvPr>
          <p:cNvGraphicFramePr>
            <a:graphicFrameLocks noGrp="1"/>
          </p:cNvGraphicFramePr>
          <p:nvPr>
            <p:extLst>
              <p:ext uri="{D42A27DB-BD31-4B8C-83A1-F6EECF244321}">
                <p14:modId xmlns:p14="http://schemas.microsoft.com/office/powerpoint/2010/main" val="1814363363"/>
              </p:ext>
            </p:extLst>
          </p:nvPr>
        </p:nvGraphicFramePr>
        <p:xfrm>
          <a:off x="8607151" y="1249808"/>
          <a:ext cx="3177875" cy="2556986"/>
        </p:xfrm>
        <a:graphic>
          <a:graphicData uri="http://schemas.openxmlformats.org/drawingml/2006/table">
            <a:tbl>
              <a:tblPr firstRow="1" firstCol="1" bandRow="1">
                <a:tableStyleId>{5C22544A-7EE6-4342-B048-85BDC9FD1C3A}</a:tableStyleId>
              </a:tblPr>
              <a:tblGrid>
                <a:gridCol w="3177875">
                  <a:extLst>
                    <a:ext uri="{9D8B030D-6E8A-4147-A177-3AD203B41FA5}">
                      <a16:colId xmlns:a16="http://schemas.microsoft.com/office/drawing/2014/main" val="4118398490"/>
                    </a:ext>
                  </a:extLst>
                </a:gridCol>
              </a:tblGrid>
              <a:tr h="372412">
                <a:tc>
                  <a:txBody>
                    <a:bodyPr/>
                    <a:lstStyle/>
                    <a:p>
                      <a:pPr algn="l">
                        <a:lnSpc>
                          <a:spcPct val="107000"/>
                        </a:lnSpc>
                        <a:spcAft>
                          <a:spcPts val="800"/>
                        </a:spcAft>
                      </a:pPr>
                      <a:r>
                        <a:rPr lang="en-GB" sz="1200" b="1" dirty="0">
                          <a:effectLst/>
                          <a:latin typeface="Comic Sans MS" panose="030F0702030302020204" pitchFamily="66" charset="0"/>
                        </a:rPr>
                        <a:t>Additional Vocabulary – Meet my Family  </a:t>
                      </a:r>
                      <a:endParaRPr lang="en-GB" sz="1200" b="1"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extLst>
                  <a:ext uri="{0D108BD9-81ED-4DB2-BD59-A6C34878D82A}">
                    <a16:rowId xmlns:a16="http://schemas.microsoft.com/office/drawing/2014/main" val="3852259997"/>
                  </a:ext>
                </a:extLst>
              </a:tr>
              <a:tr h="2184574">
                <a:tc>
                  <a:txBody>
                    <a:bodyPr/>
                    <a:lstStyle/>
                    <a:p>
                      <a:pPr algn="l">
                        <a:lnSpc>
                          <a:spcPct val="107000"/>
                        </a:lnSpc>
                        <a:spcAft>
                          <a:spcPts val="80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770728248"/>
                  </a:ext>
                </a:extLst>
              </a:tr>
            </a:tbl>
          </a:graphicData>
        </a:graphic>
      </p:graphicFrame>
      <p:pic>
        <p:nvPicPr>
          <p:cNvPr id="7" name="Picture 6">
            <a:extLst>
              <a:ext uri="{FF2B5EF4-FFF2-40B4-BE49-F238E27FC236}">
                <a16:creationId xmlns:a16="http://schemas.microsoft.com/office/drawing/2014/main" id="{989EAC4C-7799-D221-93A7-E87CDACE0807}"/>
              </a:ext>
            </a:extLst>
          </p:cNvPr>
          <p:cNvPicPr>
            <a:picLocks noChangeAspect="1"/>
          </p:cNvPicPr>
          <p:nvPr/>
        </p:nvPicPr>
        <p:blipFill>
          <a:blip r:embed="rId3"/>
          <a:stretch>
            <a:fillRect/>
          </a:stretch>
        </p:blipFill>
        <p:spPr>
          <a:xfrm>
            <a:off x="8771843" y="1663180"/>
            <a:ext cx="2797306" cy="2056467"/>
          </a:xfrm>
          <a:prstGeom prst="rect">
            <a:avLst/>
          </a:prstGeom>
        </p:spPr>
      </p:pic>
      <p:graphicFrame>
        <p:nvGraphicFramePr>
          <p:cNvPr id="9" name="Table 8">
            <a:extLst>
              <a:ext uri="{FF2B5EF4-FFF2-40B4-BE49-F238E27FC236}">
                <a16:creationId xmlns:a16="http://schemas.microsoft.com/office/drawing/2014/main" id="{B615E0DD-DAAD-4343-C199-CA006EFB5412}"/>
              </a:ext>
            </a:extLst>
          </p:cNvPr>
          <p:cNvGraphicFramePr>
            <a:graphicFrameLocks noGrp="1"/>
          </p:cNvGraphicFramePr>
          <p:nvPr>
            <p:extLst>
              <p:ext uri="{D42A27DB-BD31-4B8C-83A1-F6EECF244321}">
                <p14:modId xmlns:p14="http://schemas.microsoft.com/office/powerpoint/2010/main" val="2152906608"/>
              </p:ext>
            </p:extLst>
          </p:nvPr>
        </p:nvGraphicFramePr>
        <p:xfrm>
          <a:off x="2692544" y="4181806"/>
          <a:ext cx="8995145" cy="2194560"/>
        </p:xfrm>
        <a:graphic>
          <a:graphicData uri="http://schemas.openxmlformats.org/drawingml/2006/table">
            <a:tbl>
              <a:tblPr/>
              <a:tblGrid>
                <a:gridCol w="3836942">
                  <a:extLst>
                    <a:ext uri="{9D8B030D-6E8A-4147-A177-3AD203B41FA5}">
                      <a16:colId xmlns:a16="http://schemas.microsoft.com/office/drawing/2014/main" val="2939841735"/>
                    </a:ext>
                  </a:extLst>
                </a:gridCol>
                <a:gridCol w="5158203">
                  <a:extLst>
                    <a:ext uri="{9D8B030D-6E8A-4147-A177-3AD203B41FA5}">
                      <a16:colId xmlns:a16="http://schemas.microsoft.com/office/drawing/2014/main" val="1619444477"/>
                    </a:ext>
                  </a:extLst>
                </a:gridCol>
              </a:tblGrid>
              <a:tr h="269757">
                <a:tc gridSpan="2">
                  <a:txBody>
                    <a:bodyPr/>
                    <a:lstStyle/>
                    <a:p>
                      <a:pPr algn="ctr"/>
                      <a:r>
                        <a:rPr lang="en-GB" sz="1200" dirty="0">
                          <a:latin typeface="Comic Sans MS" panose="030F0702030302020204" pitchFamily="66" charset="0"/>
                        </a:rPr>
                        <a:t>Spanish Grammar – What you need to know!</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ap="flat" cmpd="sng" algn="ctr">
                      <a:solidFill>
                        <a:schemeClr val="tx1"/>
                      </a:solidFill>
                      <a:prstDash val="solid"/>
                      <a:round/>
                      <a:headEnd type="none" w="med" len="med"/>
                      <a:tailEnd type="none" w="med" len="med"/>
                    </a:lnB>
                    <a:solidFill>
                      <a:srgbClr val="00B0F0"/>
                    </a:solidFill>
                  </a:tcPr>
                </a:tc>
                <a:tc hMerge="1">
                  <a:txBody>
                    <a:bodyPr/>
                    <a:lstStyle/>
                    <a:p>
                      <a:endParaRPr lang="en-GB"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mpd="sng">
                      <a:solidFill>
                        <a:schemeClr val="tx1"/>
                      </a:solidFill>
                      <a:prstDash val="soli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803963371"/>
                  </a:ext>
                </a:extLst>
              </a:tr>
              <a:tr h="1738435">
                <a:tc>
                  <a:txBody>
                    <a:bodyPr/>
                    <a:lstStyle/>
                    <a:p>
                      <a:r>
                        <a:rPr lang="en-GB" sz="1100" b="1" dirty="0">
                          <a:latin typeface="Comic Sans MS" panose="030F0702030302020204" pitchFamily="66" charset="0"/>
                        </a:rPr>
                        <a:t>Verbs:                                                             </a:t>
                      </a:r>
                      <a:r>
                        <a:rPr lang="en-US" sz="1100" dirty="0">
                          <a:latin typeface="Comic Sans MS" panose="030F0702030302020204" pitchFamily="66" charset="0"/>
                        </a:rPr>
                        <a:t>In Spanish, verbs change according to every subject. The key verbs for this term are: </a:t>
                      </a:r>
                    </a:p>
                    <a:p>
                      <a:r>
                        <a:rPr lang="en-US" sz="1100" dirty="0" err="1">
                          <a:latin typeface="Comic Sans MS" panose="030F0702030302020204" pitchFamily="66" charset="0"/>
                        </a:rPr>
                        <a:t>tengo</a:t>
                      </a:r>
                      <a:r>
                        <a:rPr lang="en-US" sz="1100" dirty="0">
                          <a:latin typeface="Comic Sans MS" panose="030F0702030302020204" pitchFamily="66" charset="0"/>
                        </a:rPr>
                        <a:t>  - I have </a:t>
                      </a:r>
                    </a:p>
                    <a:p>
                      <a:r>
                        <a:rPr lang="en-US" sz="1100" dirty="0" err="1">
                          <a:latin typeface="Comic Sans MS" panose="030F0702030302020204" pitchFamily="66" charset="0"/>
                        </a:rPr>
                        <a:t>tienes</a:t>
                      </a:r>
                      <a:r>
                        <a:rPr lang="en-US" sz="1100" dirty="0">
                          <a:latin typeface="Comic Sans MS" panose="030F0702030302020204" pitchFamily="66" charset="0"/>
                        </a:rPr>
                        <a:t>  - you </a:t>
                      </a:r>
                      <a:r>
                        <a:rPr lang="en-US" sz="1100">
                          <a:latin typeface="Comic Sans MS" panose="030F0702030302020204" pitchFamily="66" charset="0"/>
                        </a:rPr>
                        <a:t>have </a:t>
                      </a:r>
                    </a:p>
                    <a:p>
                      <a:endParaRPr lang="en-US" sz="1100" dirty="0">
                        <a:latin typeface="Comic Sans MS" panose="030F0702030302020204" pitchFamily="66" charset="0"/>
                      </a:endParaRPr>
                    </a:p>
                    <a:p>
                      <a:r>
                        <a:rPr lang="en-US" sz="1100" b="1" dirty="0">
                          <a:latin typeface="Comic Sans MS" panose="030F0702030302020204" pitchFamily="66" charset="0"/>
                        </a:rPr>
                        <a:t>Tip!</a:t>
                      </a:r>
                    </a:p>
                    <a:p>
                      <a:r>
                        <a:rPr lang="en-US" sz="1100" dirty="0">
                          <a:latin typeface="Comic Sans MS" panose="030F0702030302020204" pitchFamily="66" charset="0"/>
                        </a:rPr>
                        <a:t>When you want to make a sentence negative, simply add no before a verb. E.g. No </a:t>
                      </a:r>
                      <a:r>
                        <a:rPr lang="en-US" sz="1100" dirty="0" err="1">
                          <a:latin typeface="Comic Sans MS" panose="030F0702030302020204" pitchFamily="66" charset="0"/>
                        </a:rPr>
                        <a:t>tengo</a:t>
                      </a:r>
                      <a:r>
                        <a:rPr lang="en-US" sz="1100" dirty="0">
                          <a:latin typeface="Comic Sans MS" panose="030F0702030302020204" pitchFamily="66" charset="0"/>
                        </a:rPr>
                        <a:t> </a:t>
                      </a:r>
                      <a:r>
                        <a:rPr lang="en-US" sz="1100" dirty="0" err="1">
                          <a:latin typeface="Comic Sans MS" panose="030F0702030302020204" pitchFamily="66" charset="0"/>
                        </a:rPr>
                        <a:t>hermanos</a:t>
                      </a:r>
                      <a:r>
                        <a:rPr lang="en-US" sz="1100" dirty="0">
                          <a:latin typeface="Comic Sans MS" panose="030F0702030302020204" pitchFamily="66" charset="0"/>
                        </a:rPr>
                        <a:t> . [I have no brothers]. </a:t>
                      </a:r>
                      <a:endParaRPr lang="en-GB"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solidFill>
                        <a:schemeClr val="tx1"/>
                      </a:solidFill>
                      <a:prstDash val="solid"/>
                    </a:lnB>
                  </a:tcPr>
                </a:tc>
                <a:tc>
                  <a:txBody>
                    <a:bodyPr/>
                    <a:lstStyle/>
                    <a:p>
                      <a:r>
                        <a:rPr lang="en-GB" sz="1200" b="1" dirty="0">
                          <a:latin typeface="Comic Sans MS" panose="030F0702030302020204" pitchFamily="66" charset="0"/>
                        </a:rPr>
                        <a:t>Masculine and Feminine Forms</a:t>
                      </a:r>
                    </a:p>
                    <a:p>
                      <a:r>
                        <a:rPr lang="en-GB" sz="1200" b="0" dirty="0">
                          <a:latin typeface="Comic Sans MS" panose="030F0702030302020204" pitchFamily="66" charset="0"/>
                        </a:rPr>
                        <a:t>This term builds how we use masculine and feminine forms within nouns.</a:t>
                      </a:r>
                    </a:p>
                    <a:p>
                      <a:r>
                        <a:rPr lang="en-GB" sz="1200" b="0" dirty="0">
                          <a:latin typeface="Comic Sans MS" panose="030F0702030302020204" pitchFamily="66" charset="0"/>
                        </a:rPr>
                        <a:t>El </a:t>
                      </a:r>
                      <a:r>
                        <a:rPr lang="en-GB" sz="1200" b="0" dirty="0" err="1">
                          <a:latin typeface="Comic Sans MS" panose="030F0702030302020204" pitchFamily="66" charset="0"/>
                        </a:rPr>
                        <a:t>hermano</a:t>
                      </a:r>
                      <a:r>
                        <a:rPr lang="en-GB" sz="1200" b="0" dirty="0">
                          <a:latin typeface="Comic Sans MS" panose="030F0702030302020204" pitchFamily="66" charset="0"/>
                        </a:rPr>
                        <a:t> – a brother (not only has the masculine determiner of </a:t>
                      </a:r>
                      <a:r>
                        <a:rPr lang="en-GB" sz="1200" b="0" dirty="0" err="1">
                          <a:latin typeface="Comic Sans MS" panose="030F0702030302020204" pitchFamily="66" charset="0"/>
                        </a:rPr>
                        <a:t>el</a:t>
                      </a:r>
                      <a:r>
                        <a:rPr lang="en-GB" sz="1200" b="0" dirty="0">
                          <a:latin typeface="Comic Sans MS" panose="030F0702030302020204" pitchFamily="66" charset="0"/>
                        </a:rPr>
                        <a:t> but also ends in an o)</a:t>
                      </a:r>
                    </a:p>
                    <a:p>
                      <a:r>
                        <a:rPr lang="en-GB" sz="1200" b="0" dirty="0">
                          <a:latin typeface="Comic Sans MS" panose="030F0702030302020204" pitchFamily="66" charset="0"/>
                        </a:rPr>
                        <a:t>La </a:t>
                      </a:r>
                      <a:r>
                        <a:rPr lang="en-GB" sz="1200" b="0" dirty="0" err="1">
                          <a:latin typeface="Comic Sans MS" panose="030F0702030302020204" pitchFamily="66" charset="0"/>
                        </a:rPr>
                        <a:t>hermana</a:t>
                      </a:r>
                      <a:r>
                        <a:rPr lang="en-GB" sz="1200" b="0" dirty="0">
                          <a:latin typeface="Comic Sans MS" panose="030F0702030302020204" pitchFamily="66" charset="0"/>
                        </a:rPr>
                        <a:t> – a sister (has the feminine determiner but end in an a)</a:t>
                      </a:r>
                    </a:p>
                    <a:p>
                      <a:r>
                        <a:rPr lang="en-GB" sz="1200" b="0" dirty="0">
                          <a:latin typeface="Comic Sans MS" panose="030F0702030302020204" pitchFamily="66" charset="0"/>
                        </a:rPr>
                        <a:t>La </a:t>
                      </a:r>
                      <a:r>
                        <a:rPr lang="en-GB" sz="1200" b="0" dirty="0" err="1">
                          <a:latin typeface="Comic Sans MS" panose="030F0702030302020204" pitchFamily="66" charset="0"/>
                        </a:rPr>
                        <a:t>madre</a:t>
                      </a:r>
                      <a:r>
                        <a:rPr lang="en-GB" sz="1200" b="0" dirty="0">
                          <a:latin typeface="Comic Sans MS" panose="030F0702030302020204" pitchFamily="66" charset="0"/>
                        </a:rPr>
                        <a:t>/</a:t>
                      </a:r>
                      <a:r>
                        <a:rPr lang="en-GB" sz="1200" b="0" dirty="0" err="1">
                          <a:latin typeface="Comic Sans MS" panose="030F0702030302020204" pitchFamily="66" charset="0"/>
                        </a:rPr>
                        <a:t>el</a:t>
                      </a:r>
                      <a:r>
                        <a:rPr lang="en-GB" sz="1200" b="0" dirty="0">
                          <a:latin typeface="Comic Sans MS" panose="030F0702030302020204" pitchFamily="66" charset="0"/>
                        </a:rPr>
                        <a:t> padre – a mum/a dad (both end in e </a:t>
                      </a:r>
                      <a:r>
                        <a:rPr lang="en-GB" sz="1200" b="0" dirty="0" err="1">
                          <a:latin typeface="Comic Sans MS" panose="030F0702030302020204" pitchFamily="66" charset="0"/>
                        </a:rPr>
                        <a:t>ansd</a:t>
                      </a:r>
                      <a:r>
                        <a:rPr lang="en-GB" sz="1200" b="0" dirty="0">
                          <a:latin typeface="Comic Sans MS" panose="030F0702030302020204" pitchFamily="66" charset="0"/>
                        </a:rPr>
                        <a:t> this does not change – the determiner tells us whether it is a masculine or feminine noun. </a:t>
                      </a:r>
                    </a:p>
                    <a:p>
                      <a:endParaRPr lang="en-GB" sz="1200" b="1"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640317423"/>
                  </a:ext>
                </a:extLst>
              </a:tr>
            </a:tbl>
          </a:graphicData>
        </a:graphic>
      </p:graphicFrame>
    </p:spTree>
    <p:extLst>
      <p:ext uri="{BB962C8B-B14F-4D97-AF65-F5344CB8AC3E}">
        <p14:creationId xmlns:p14="http://schemas.microsoft.com/office/powerpoint/2010/main" val="1802663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EF9F3BA4-EAC7-8FF7-5DE3-F9EF05434110}"/>
              </a:ext>
            </a:extLst>
          </p:cNvPr>
          <p:cNvGraphicFramePr>
            <a:graphicFrameLocks noGrp="1"/>
          </p:cNvGraphicFramePr>
          <p:nvPr>
            <p:extLst>
              <p:ext uri="{D42A27DB-BD31-4B8C-83A1-F6EECF244321}">
                <p14:modId xmlns:p14="http://schemas.microsoft.com/office/powerpoint/2010/main" val="696584535"/>
              </p:ext>
            </p:extLst>
          </p:nvPr>
        </p:nvGraphicFramePr>
        <p:xfrm>
          <a:off x="323557" y="154744"/>
          <a:ext cx="11465169" cy="821944"/>
        </p:xfrm>
        <a:graphic>
          <a:graphicData uri="http://schemas.openxmlformats.org/drawingml/2006/table">
            <a:tbl>
              <a:tblPr firstRow="1" firstCol="1" bandRow="1"/>
              <a:tblGrid>
                <a:gridCol w="6045345">
                  <a:extLst>
                    <a:ext uri="{9D8B030D-6E8A-4147-A177-3AD203B41FA5}">
                      <a16:colId xmlns:a16="http://schemas.microsoft.com/office/drawing/2014/main" val="3968737678"/>
                    </a:ext>
                  </a:extLst>
                </a:gridCol>
                <a:gridCol w="5419824">
                  <a:extLst>
                    <a:ext uri="{9D8B030D-6E8A-4147-A177-3AD203B41FA5}">
                      <a16:colId xmlns:a16="http://schemas.microsoft.com/office/drawing/2014/main" val="2254417770"/>
                    </a:ext>
                  </a:extLst>
                </a:gridCol>
              </a:tblGrid>
              <a:tr h="493842">
                <a:tc gridSpan="2">
                  <a:txBody>
                    <a:bodyPr/>
                    <a:lstStyle/>
                    <a:p>
                      <a:pPr algn="ctr" fontAlgn="t">
                        <a:lnSpc>
                          <a:spcPct val="107000"/>
                        </a:lnSpc>
                        <a:spcBef>
                          <a:spcPts val="0"/>
                        </a:spcBef>
                        <a:spcAft>
                          <a:spcPts val="800"/>
                        </a:spcAft>
                      </a:pPr>
                      <a:r>
                        <a:rPr lang="en-GB" sz="1600" b="0" i="0" u="none" strike="noStrike"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Lyppard Grange Primary School</a:t>
                      </a:r>
                      <a:r>
                        <a:rPr lang="en-GB" sz="1600" b="0" i="0" u="none" strike="noStrike" dirty="0">
                          <a:solidFill>
                            <a:schemeClr val="tx1"/>
                          </a:solidFill>
                          <a:effectLst/>
                          <a:latin typeface="Comic Sans MS" panose="030F0702030302020204" pitchFamily="66" charset="0"/>
                          <a:ea typeface="+mn-ea"/>
                          <a:cs typeface="+mn-cs"/>
                        </a:rPr>
                        <a:t>: </a:t>
                      </a:r>
                      <a:r>
                        <a:rPr lang="en-GB" sz="1600" b="0" i="0" u="none" strike="noStrike"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Spanish Knowledge Organiser</a:t>
                      </a:r>
                      <a:endParaRPr lang="en-GB" sz="1600" b="0" i="0" u="none" strike="noStrike" dirty="0">
                        <a:effectLst/>
                        <a:latin typeface="Comic Sans MS" panose="030F0702030302020204" pitchFamily="66" charset="0"/>
                      </a:endParaRPr>
                    </a:p>
                  </a:txBody>
                  <a:tcPr marL="188595" marR="188595" marT="94298" marB="94298">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hMerge="1">
                  <a:txBody>
                    <a:bodyPr/>
                    <a:lstStyle/>
                    <a:p>
                      <a:endParaRPr lang="en-GB"/>
                    </a:p>
                  </a:txBody>
                  <a:tcPr/>
                </a:tc>
                <a:extLst>
                  <a:ext uri="{0D108BD9-81ED-4DB2-BD59-A6C34878D82A}">
                    <a16:rowId xmlns:a16="http://schemas.microsoft.com/office/drawing/2014/main" val="373292799"/>
                  </a:ext>
                </a:extLst>
              </a:tr>
              <a:tr h="328102">
                <a:tc>
                  <a:txBody>
                    <a:bodyPr/>
                    <a:lstStyle/>
                    <a:p>
                      <a:pPr algn="ctr" fontAlgn="t">
                        <a:lnSpc>
                          <a:spcPct val="107000"/>
                        </a:lnSpc>
                        <a:spcBef>
                          <a:spcPts val="0"/>
                        </a:spcBef>
                        <a:spcAft>
                          <a:spcPts val="800"/>
                        </a:spcAft>
                      </a:pPr>
                      <a:r>
                        <a:rPr lang="en-GB" sz="1600" b="0" i="0" u="none" strike="noStrike"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Year 4 Unit 1: Autumn Term </a:t>
                      </a:r>
                      <a:endParaRPr lang="en-GB" sz="1600" b="0" i="0" u="none" strike="noStrike" dirty="0">
                        <a:effectLst/>
                        <a:latin typeface="Comic Sans MS" panose="030F0702030302020204" pitchFamily="66" charset="0"/>
                      </a:endParaRPr>
                    </a:p>
                  </a:txBody>
                  <a:tcPr marL="141446" marR="141446" marT="1964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algn="ctr" fontAlgn="t">
                        <a:lnSpc>
                          <a:spcPct val="107000"/>
                        </a:lnSpc>
                        <a:spcBef>
                          <a:spcPts val="0"/>
                        </a:spcBef>
                        <a:spcAft>
                          <a:spcPts val="800"/>
                        </a:spcAft>
                      </a:pPr>
                      <a:r>
                        <a:rPr lang="en-GB" sz="1600" b="0" i="0" u="none" strike="noStrike"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Meet my family</a:t>
                      </a:r>
                      <a:endParaRPr lang="en-GB" sz="1600" b="0" i="0" u="none" strike="noStrike" dirty="0">
                        <a:effectLst/>
                        <a:latin typeface="Comic Sans MS" panose="030F0702030302020204" pitchFamily="66" charset="0"/>
                      </a:endParaRPr>
                    </a:p>
                  </a:txBody>
                  <a:tcPr marL="141446" marR="141446" marT="1964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extLst>
                  <a:ext uri="{0D108BD9-81ED-4DB2-BD59-A6C34878D82A}">
                    <a16:rowId xmlns:a16="http://schemas.microsoft.com/office/drawing/2014/main" val="3876697788"/>
                  </a:ext>
                </a:extLst>
              </a:tr>
            </a:tbl>
          </a:graphicData>
        </a:graphic>
      </p:graphicFrame>
      <p:graphicFrame>
        <p:nvGraphicFramePr>
          <p:cNvPr id="4" name="Table 3">
            <a:extLst>
              <a:ext uri="{FF2B5EF4-FFF2-40B4-BE49-F238E27FC236}">
                <a16:creationId xmlns:a16="http://schemas.microsoft.com/office/drawing/2014/main" id="{8E7ECE36-D864-ADBD-423B-3E9097BD59FE}"/>
              </a:ext>
            </a:extLst>
          </p:cNvPr>
          <p:cNvGraphicFramePr>
            <a:graphicFrameLocks noGrp="1"/>
          </p:cNvGraphicFramePr>
          <p:nvPr>
            <p:extLst>
              <p:ext uri="{D42A27DB-BD31-4B8C-83A1-F6EECF244321}">
                <p14:modId xmlns:p14="http://schemas.microsoft.com/office/powerpoint/2010/main" val="2607283262"/>
              </p:ext>
            </p:extLst>
          </p:nvPr>
        </p:nvGraphicFramePr>
        <p:xfrm>
          <a:off x="893133" y="1137683"/>
          <a:ext cx="10768779" cy="1765649"/>
        </p:xfrm>
        <a:graphic>
          <a:graphicData uri="http://schemas.openxmlformats.org/drawingml/2006/table">
            <a:tbl>
              <a:tblPr>
                <a:tableStyleId>{5C22544A-7EE6-4342-B048-85BDC9FD1C3A}</a:tableStyleId>
              </a:tblPr>
              <a:tblGrid>
                <a:gridCol w="5613684">
                  <a:extLst>
                    <a:ext uri="{9D8B030D-6E8A-4147-A177-3AD203B41FA5}">
                      <a16:colId xmlns:a16="http://schemas.microsoft.com/office/drawing/2014/main" val="2169199596"/>
                    </a:ext>
                  </a:extLst>
                </a:gridCol>
                <a:gridCol w="5155095">
                  <a:extLst>
                    <a:ext uri="{9D8B030D-6E8A-4147-A177-3AD203B41FA5}">
                      <a16:colId xmlns:a16="http://schemas.microsoft.com/office/drawing/2014/main" val="2128656561"/>
                    </a:ext>
                  </a:extLst>
                </a:gridCol>
              </a:tblGrid>
              <a:tr h="155114">
                <a:tc>
                  <a:txBody>
                    <a:bodyPr/>
                    <a:lstStyle/>
                    <a:p>
                      <a:pPr algn="l">
                        <a:lnSpc>
                          <a:spcPct val="107000"/>
                        </a:lnSpc>
                        <a:spcAft>
                          <a:spcPts val="800"/>
                        </a:spcAft>
                      </a:pPr>
                      <a:r>
                        <a:rPr lang="en-GB" sz="1100" dirty="0">
                          <a:effectLst/>
                          <a:latin typeface="Comic Sans MS" panose="030F0702030302020204" pitchFamily="66" charset="0"/>
                        </a:rPr>
                        <a:t>This follows on from: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l">
                        <a:lnSpc>
                          <a:spcPct val="107000"/>
                        </a:lnSpc>
                        <a:spcAft>
                          <a:spcPts val="800"/>
                        </a:spcAft>
                      </a:pPr>
                      <a:r>
                        <a:rPr lang="en-GB" sz="1100" dirty="0">
                          <a:effectLst/>
                          <a:latin typeface="Comic Sans MS" panose="030F0702030302020204" pitchFamily="66" charset="0"/>
                        </a:rPr>
                        <a:t>This leads to: </a:t>
                      </a:r>
                      <a:endParaRPr lang="en-GB" sz="11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extLst>
                  <a:ext uri="{0D108BD9-81ED-4DB2-BD59-A6C34878D82A}">
                    <a16:rowId xmlns:a16="http://schemas.microsoft.com/office/drawing/2014/main" val="3655158471"/>
                  </a:ext>
                </a:extLst>
              </a:tr>
              <a:tr h="669062">
                <a:tc>
                  <a:txBody>
                    <a:bodyPr/>
                    <a:lstStyle/>
                    <a:p>
                      <a:pPr algn="l">
                        <a:lnSpc>
                          <a:spcPct val="107000"/>
                        </a:lnSpc>
                        <a:spcAft>
                          <a:spcPts val="800"/>
                        </a:spcAft>
                      </a:pPr>
                      <a:r>
                        <a:rPr lang="en-GB" sz="1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Vocabulary: </a:t>
                      </a:r>
                      <a:r>
                        <a:rPr lang="en-GB" sz="1100" kern="1200" dirty="0">
                          <a:solidFill>
                            <a:schemeClr val="tx1"/>
                          </a:solidFill>
                          <a:effectLst/>
                          <a:latin typeface="Comic Sans MS" panose="030F0702030302020204" pitchFamily="66" charset="0"/>
                          <a:ea typeface="Calibri" panose="020F0502020204030204" pitchFamily="34" charset="0"/>
                          <a:cs typeface="Calibri" panose="020F0502020204030204" pitchFamily="34" charset="0"/>
                        </a:rPr>
                        <a:t>Information about themselves</a:t>
                      </a:r>
                    </a:p>
                    <a:p>
                      <a:pPr>
                        <a:lnSpc>
                          <a:spcPct val="107000"/>
                        </a:lnSpc>
                        <a:spcAft>
                          <a:spcPts val="800"/>
                        </a:spcAft>
                      </a:pPr>
                      <a:r>
                        <a:rPr lang="en-GB" sz="1100" kern="1200" dirty="0">
                          <a:solidFill>
                            <a:schemeClr val="tx1"/>
                          </a:solidFill>
                          <a:effectLst/>
                          <a:latin typeface="Comic Sans MS" panose="030F0702030302020204" pitchFamily="66" charset="0"/>
                          <a:ea typeface="Calibri" panose="020F0502020204030204" pitchFamily="34" charset="0"/>
                          <a:cs typeface="Calibri" panose="020F0502020204030204" pitchFamily="34" charset="0"/>
                        </a:rPr>
                        <a:t>Year 3 Unit 2– </a:t>
                      </a:r>
                      <a:r>
                        <a:rPr lang="en-GB" sz="1100" kern="1200">
                          <a:solidFill>
                            <a:schemeClr val="tx1"/>
                          </a:solidFill>
                          <a:effectLst/>
                          <a:latin typeface="Comic Sans MS" panose="030F0702030302020204" pitchFamily="66" charset="0"/>
                          <a:ea typeface="Calibri" panose="020F0502020204030204" pitchFamily="34" charset="0"/>
                          <a:cs typeface="Calibri" panose="020F0502020204030204" pitchFamily="34" charset="0"/>
                        </a:rPr>
                        <a:t>My birthday</a:t>
                      </a:r>
                      <a:endParaRPr lang="en-GB" sz="14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100" b="0" i="0" u="none" strike="noStrike" kern="1200" cap="none" spc="0" normalizeH="0" baseline="0" noProof="0" dirty="0">
                          <a:ln>
                            <a:noFill/>
                          </a:ln>
                          <a:solidFill>
                            <a:schemeClr val="tx1"/>
                          </a:solidFill>
                          <a:effectLst/>
                          <a:uLnTx/>
                          <a:uFillTx/>
                          <a:latin typeface="Comic Sans MS" panose="030F0702030302020204" pitchFamily="66" charset="0"/>
                          <a:ea typeface="Calibri" panose="020F0502020204030204" pitchFamily="34" charset="0"/>
                          <a:cs typeface="Times New Roman" panose="02020603050405020304" pitchFamily="18" charset="0"/>
                        </a:rPr>
                        <a:t>Vocabulary: </a:t>
                      </a:r>
                      <a:r>
                        <a:rPr kumimoji="0" lang="en-GB" sz="1100" b="0" i="0" u="none" strike="noStrike" kern="1200" cap="none" spc="0" normalizeH="0" baseline="0" noProof="0" dirty="0">
                          <a:ln>
                            <a:noFill/>
                          </a:ln>
                          <a:solidFill>
                            <a:schemeClr val="tx1"/>
                          </a:solidFill>
                          <a:effectLst/>
                          <a:uLnTx/>
                          <a:uFillTx/>
                          <a:latin typeface="Comic Sans MS" panose="030F0702030302020204" pitchFamily="66" charset="0"/>
                          <a:ea typeface="Calibri" panose="020F0502020204030204" pitchFamily="34" charset="0"/>
                          <a:cs typeface="Calibri" panose="020F0502020204030204" pitchFamily="34" charset="0"/>
                        </a:rPr>
                        <a:t>Information about themselves</a:t>
                      </a: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100" b="0" i="0" u="none" strike="noStrike" kern="1200" cap="none" spc="0" normalizeH="0" baseline="0" noProof="0" dirty="0">
                          <a:ln>
                            <a:noFill/>
                          </a:ln>
                          <a:solidFill>
                            <a:schemeClr val="tx1"/>
                          </a:solidFill>
                          <a:effectLst/>
                          <a:uLnTx/>
                          <a:uFillTx/>
                          <a:latin typeface="Comic Sans MS" panose="030F0702030302020204" pitchFamily="66" charset="0"/>
                          <a:ea typeface="Calibri" panose="020F0502020204030204" pitchFamily="34" charset="0"/>
                          <a:cs typeface="Calibri" panose="020F0502020204030204" pitchFamily="34" charset="0"/>
                        </a:rPr>
                        <a:t>Year 5 – Autumn Term – My hobbies</a:t>
                      </a:r>
                      <a:endParaRPr kumimoji="0" lang="en-GB" sz="1400" b="0" i="0" u="none" strike="noStrike" kern="1200" cap="none" spc="0" normalizeH="0" baseline="0" noProof="0" dirty="0">
                        <a:ln>
                          <a:noFill/>
                        </a:ln>
                        <a:solidFill>
                          <a:schemeClr val="tx1"/>
                        </a:solidFill>
                        <a:effectLst/>
                        <a:uLnTx/>
                        <a:uFillTx/>
                        <a:latin typeface="Comic Sans MS" panose="030F0702030302020204" pitchFamily="66"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endParaRPr lang="en-GB" sz="1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884755583"/>
                  </a:ext>
                </a:extLst>
              </a:tr>
              <a:tr h="864456">
                <a:tc>
                  <a:txBody>
                    <a:bodyPr/>
                    <a:lstStyle/>
                    <a:p>
                      <a:pPr>
                        <a:lnSpc>
                          <a:spcPct val="107000"/>
                        </a:lnSpc>
                        <a:spcAft>
                          <a:spcPts val="800"/>
                        </a:spcAft>
                      </a:pPr>
                      <a:r>
                        <a:rPr lang="en-GB" sz="1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Grammar</a:t>
                      </a:r>
                    </a:p>
                    <a:p>
                      <a:pPr marL="342900" lvl="0" indent="-342900">
                        <a:lnSpc>
                          <a:spcPct val="107000"/>
                        </a:lnSpc>
                        <a:spcAft>
                          <a:spcPts val="800"/>
                        </a:spcAft>
                        <a:buFont typeface="Symbol" panose="05050102010706020507" pitchFamily="18" charset="2"/>
                        <a:buChar char=""/>
                      </a:pPr>
                      <a:r>
                        <a:rPr lang="en-GB" sz="1100" kern="100" dirty="0">
                          <a:effectLst/>
                          <a:latin typeface="SassoonCRInfant" panose="02010503020300020003" pitchFamily="2" charset="0"/>
                          <a:ea typeface="Aptos" panose="020B0004020202020204" pitchFamily="34" charset="0"/>
                          <a:cs typeface="Times New Roman" panose="02020603050405020304" pitchFamily="18" charset="0"/>
                        </a:rPr>
                        <a:t>Year 3 unit 3: Recognise masculine and feminine </a:t>
                      </a:r>
                      <a:r>
                        <a:rPr lang="en-GB" sz="1100" kern="100" dirty="0" err="1">
                          <a:effectLst/>
                          <a:latin typeface="SassoonCRInfant" panose="02010503020300020003" pitchFamily="2" charset="0"/>
                          <a:ea typeface="Aptos" panose="020B0004020202020204" pitchFamily="34" charset="0"/>
                          <a:cs typeface="Times New Roman" panose="02020603050405020304" pitchFamily="18" charset="0"/>
                        </a:rPr>
                        <a:t>formsof</a:t>
                      </a:r>
                      <a:r>
                        <a:rPr lang="en-GB" sz="1100" kern="100" dirty="0">
                          <a:effectLst/>
                          <a:latin typeface="SassoonCRInfant" panose="02010503020300020003" pitchFamily="2" charset="0"/>
                          <a:ea typeface="Aptos" panose="020B0004020202020204" pitchFamily="34" charset="0"/>
                          <a:cs typeface="Times New Roman" panose="02020603050405020304" pitchFamily="18" charset="0"/>
                        </a:rPr>
                        <a:t> nouns</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en-GB" sz="1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Grammar </a:t>
                      </a:r>
                    </a:p>
                    <a:p>
                      <a:pPr>
                        <a:lnSpc>
                          <a:spcPct val="115000"/>
                        </a:lnSpc>
                        <a:spcAft>
                          <a:spcPts val="1000"/>
                        </a:spcAft>
                      </a:pPr>
                      <a:r>
                        <a:rPr lang="en-GB" sz="1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Year 5 - </a:t>
                      </a:r>
                      <a:r>
                        <a:rPr lang="en-GB" sz="1100" dirty="0">
                          <a:solidFill>
                            <a:schemeClr val="tx1"/>
                          </a:solidFill>
                          <a:effectLst/>
                          <a:latin typeface="Comic Sans MS" panose="030F0702030302020204" pitchFamily="66" charset="0"/>
                          <a:ea typeface="Calibri" panose="020F0502020204030204" pitchFamily="34" charset="0"/>
                          <a:cs typeface="Calibri" panose="020F0502020204030204" pitchFamily="34" charset="0"/>
                        </a:rPr>
                        <a:t>Begin to understand how the noun changes when it is written in the masculine and feminine form           </a:t>
                      </a:r>
                      <a:endParaRPr lang="en-GB" sz="14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201688143"/>
                  </a:ext>
                </a:extLst>
              </a:tr>
            </a:tbl>
          </a:graphicData>
        </a:graphic>
      </p:graphicFrame>
      <p:graphicFrame>
        <p:nvGraphicFramePr>
          <p:cNvPr id="5" name="Table 5">
            <a:extLst>
              <a:ext uri="{FF2B5EF4-FFF2-40B4-BE49-F238E27FC236}">
                <a16:creationId xmlns:a16="http://schemas.microsoft.com/office/drawing/2014/main" id="{C7368DC8-B7E9-653A-632C-1D02860D5990}"/>
              </a:ext>
            </a:extLst>
          </p:cNvPr>
          <p:cNvGraphicFramePr>
            <a:graphicFrameLocks noGrp="1"/>
          </p:cNvGraphicFramePr>
          <p:nvPr>
            <p:extLst>
              <p:ext uri="{D42A27DB-BD31-4B8C-83A1-F6EECF244321}">
                <p14:modId xmlns:p14="http://schemas.microsoft.com/office/powerpoint/2010/main" val="2934993364"/>
              </p:ext>
            </p:extLst>
          </p:nvPr>
        </p:nvGraphicFramePr>
        <p:xfrm>
          <a:off x="668098" y="3064327"/>
          <a:ext cx="11173637" cy="4425824"/>
        </p:xfrm>
        <a:graphic>
          <a:graphicData uri="http://schemas.openxmlformats.org/drawingml/2006/table">
            <a:tbl>
              <a:tblPr firstRow="1" bandRow="1">
                <a:tableStyleId>{5C22544A-7EE6-4342-B048-85BDC9FD1C3A}</a:tableStyleId>
              </a:tblPr>
              <a:tblGrid>
                <a:gridCol w="11173637">
                  <a:extLst>
                    <a:ext uri="{9D8B030D-6E8A-4147-A177-3AD203B41FA5}">
                      <a16:colId xmlns:a16="http://schemas.microsoft.com/office/drawing/2014/main" val="1104113210"/>
                    </a:ext>
                  </a:extLst>
                </a:gridCol>
              </a:tblGrid>
              <a:tr h="645452">
                <a:tc>
                  <a:txBody>
                    <a:bodyPr/>
                    <a:lstStyle/>
                    <a:p>
                      <a:pPr algn="ctr"/>
                      <a:r>
                        <a:rPr lang="en-GB" sz="1600" b="0" dirty="0">
                          <a:solidFill>
                            <a:schemeClr val="tx1"/>
                          </a:solidFill>
                          <a:latin typeface="Comic Sans MS" panose="030F0702030302020204" pitchFamily="66" charset="0"/>
                        </a:rPr>
                        <a:t>How to progress through the unit. </a:t>
                      </a:r>
                    </a:p>
                    <a:p>
                      <a:pPr algn="ctr"/>
                      <a:r>
                        <a:rPr lang="en-GB" sz="1200" b="0" dirty="0">
                          <a:solidFill>
                            <a:schemeClr val="tx1"/>
                          </a:solidFill>
                          <a:latin typeface="Comic Sans MS" panose="030F0702030302020204" pitchFamily="66" charset="0"/>
                        </a:rPr>
                        <a:t>*Please ensure there is evidence of each stage in Pink Spanish Books.</a:t>
                      </a:r>
                    </a:p>
                    <a:p>
                      <a:pPr algn="ctr"/>
                      <a:r>
                        <a:rPr lang="en-GB" sz="1200" b="0" dirty="0">
                          <a:solidFill>
                            <a:schemeClr val="tx1"/>
                          </a:solidFill>
                          <a:latin typeface="Comic Sans MS" panose="030F0702030302020204" pitchFamily="66" charset="0"/>
                        </a:rPr>
                        <a:t>*When introducing new vocabulary print off a list and stick it into their books for future use.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extLst>
                  <a:ext uri="{0D108BD9-81ED-4DB2-BD59-A6C34878D82A}">
                    <a16:rowId xmlns:a16="http://schemas.microsoft.com/office/drawing/2014/main" val="3094921768"/>
                  </a:ext>
                </a:extLst>
              </a:tr>
              <a:tr h="1253253">
                <a:tc>
                  <a:txBody>
                    <a:bodyPr/>
                    <a:lstStyle/>
                    <a:p>
                      <a:pPr>
                        <a:lnSpc>
                          <a:spcPct val="107000"/>
                        </a:lnSpc>
                        <a:spcAft>
                          <a:spcPts val="800"/>
                        </a:spcAft>
                      </a:pPr>
                      <a:r>
                        <a:rPr lang="en-GB" sz="1100" b="1" u="sng" dirty="0">
                          <a:latin typeface="Comic Sans MS" panose="030F0702030302020204" pitchFamily="66" charset="0"/>
                        </a:rPr>
                        <a:t>Step 1: </a:t>
                      </a:r>
                      <a:r>
                        <a:rPr lang="en-GB" sz="1100" b="1" u="sng" dirty="0">
                          <a:effectLst/>
                          <a:latin typeface="Comic Sans MS" panose="030F0702030302020204" pitchFamily="66" charset="0"/>
                          <a:ea typeface="Calibri" panose="020F0502020204030204" pitchFamily="34" charset="0"/>
                          <a:cs typeface="Times New Roman" panose="02020603050405020304" pitchFamily="18" charset="0"/>
                        </a:rPr>
                        <a:t> </a:t>
                      </a:r>
                      <a:r>
                        <a:rPr lang="en-GB" sz="1100" dirty="0">
                          <a:effectLst/>
                          <a:latin typeface="Comic Sans MS" panose="030F0702030302020204" pitchFamily="66" charset="0"/>
                          <a:ea typeface="Calibri" panose="020F0502020204030204" pitchFamily="34" charset="0"/>
                          <a:cs typeface="Times New Roman" panose="02020603050405020304" pitchFamily="18" charset="0"/>
                        </a:rPr>
                        <a:t>Introduce the children to key vocabulary – they need during the topic (see knowledge organiser).  </a:t>
                      </a:r>
                    </a:p>
                    <a:p>
                      <a:pPr>
                        <a:lnSpc>
                          <a:spcPct val="107000"/>
                        </a:lnSpc>
                        <a:spcAft>
                          <a:spcPts val="800"/>
                        </a:spcAft>
                      </a:pPr>
                      <a:r>
                        <a:rPr lang="en-GB" sz="1100" dirty="0">
                          <a:effectLst/>
                          <a:latin typeface="Comic Sans MS" panose="030F0702030302020204" pitchFamily="66" charset="0"/>
                          <a:ea typeface="Calibri" panose="020F0502020204030204" pitchFamily="34" charset="0"/>
                          <a:cs typeface="Times New Roman" panose="02020603050405020304" pitchFamily="18" charset="0"/>
                        </a:rPr>
                        <a:t>This can be done through songs, games, word searches, listening games, labelling, ICT based activities, drawing and colouring (or anything else you think may make this interesting. This is where you can teach the grammar – focusing on the concepts of masculine and feminine nouns and how the final letter change between o and a based on the whether the noun is masculine or feminine.  You can begin to introduce the position of adjectives in words. </a:t>
                      </a:r>
                    </a:p>
                    <a:p>
                      <a:pPr>
                        <a:lnSpc>
                          <a:spcPct val="107000"/>
                        </a:lnSpc>
                        <a:spcAft>
                          <a:spcPts val="800"/>
                        </a:spcAft>
                      </a:pPr>
                      <a:r>
                        <a:rPr lang="en-GB" sz="1100" dirty="0">
                          <a:solidFill>
                            <a:srgbClr val="FF0000"/>
                          </a:solidFill>
                          <a:effectLst/>
                          <a:latin typeface="Comic Sans MS" panose="030F0702030302020204" pitchFamily="66" charset="0"/>
                          <a:ea typeface="Calibri" panose="020F0502020204030204" pitchFamily="34" charset="0"/>
                          <a:cs typeface="Calibri" panose="020F0502020204030204" pitchFamily="34" charset="0"/>
                        </a:rPr>
                        <a:t>*Scheme Link: Y4 lesson 8,9 – you will find ideas and resources for this in the folders in PPA room or on staff share subject leader/Spanish/curriculum 2023-2024/scheme resources</a:t>
                      </a:r>
                      <a:endParaRPr lang="en-GB" sz="1100" dirty="0">
                        <a:effectLst/>
                        <a:latin typeface="Comic Sans MS" panose="030F0702030302020204" pitchFamily="66" charset="0"/>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140301674"/>
                  </a:ext>
                </a:extLst>
              </a:tr>
              <a:tr h="1088090">
                <a:tc>
                  <a:txBody>
                    <a:bodyPr/>
                    <a:lstStyle/>
                    <a:p>
                      <a:pPr>
                        <a:lnSpc>
                          <a:spcPct val="107000"/>
                        </a:lnSpc>
                        <a:spcAft>
                          <a:spcPts val="800"/>
                        </a:spcAft>
                      </a:pPr>
                      <a:r>
                        <a:rPr lang="en-GB" sz="1100" b="1" u="sng" dirty="0">
                          <a:effectLst/>
                          <a:latin typeface="Comic Sans MS" panose="030F0702030302020204" pitchFamily="66" charset="0"/>
                          <a:ea typeface="Calibri" panose="020F0502020204030204" pitchFamily="34" charset="0"/>
                          <a:cs typeface="Times New Roman" panose="02020603050405020304" pitchFamily="18" charset="0"/>
                        </a:rPr>
                        <a:t>Step 2</a:t>
                      </a:r>
                      <a:r>
                        <a:rPr lang="en-GB" sz="1100" dirty="0">
                          <a:effectLst/>
                          <a:latin typeface="Comic Sans MS" panose="030F0702030302020204" pitchFamily="66" charset="0"/>
                          <a:ea typeface="Calibri" panose="020F0502020204030204" pitchFamily="34" charset="0"/>
                          <a:cs typeface="Times New Roman" panose="02020603050405020304" pitchFamily="18" charset="0"/>
                        </a:rPr>
                        <a:t>: Provide the children with opportunities to read and translate the new material in </a:t>
                      </a:r>
                      <a:r>
                        <a:rPr lang="en-GB" sz="1100" b="1" u="sng" dirty="0">
                          <a:effectLst/>
                          <a:latin typeface="Comic Sans MS" panose="030F0702030302020204" pitchFamily="66" charset="0"/>
                          <a:ea typeface="Calibri" panose="020F0502020204030204" pitchFamily="34" charset="0"/>
                          <a:cs typeface="Times New Roman" panose="02020603050405020304" pitchFamily="18" charset="0"/>
                        </a:rPr>
                        <a:t>simple sentences (one or two sentences).</a:t>
                      </a:r>
                    </a:p>
                    <a:p>
                      <a:pPr>
                        <a:lnSpc>
                          <a:spcPct val="107000"/>
                        </a:lnSpc>
                        <a:spcAft>
                          <a:spcPts val="800"/>
                        </a:spcAft>
                      </a:pPr>
                      <a:r>
                        <a:rPr lang="en-GB" sz="11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This should be made up sentences that children in other schools have written about their own family                                                                                                                                      e.g. I have two sisters. Pets need to be included here as they the knowledge to build this in from summer term Year 3. </a:t>
                      </a:r>
                      <a:endParaRPr lang="en-GB" sz="1100" dirty="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sz="1100" dirty="0">
                          <a:effectLst/>
                          <a:latin typeface="Comic Sans MS" panose="030F0702030302020204" pitchFamily="66" charset="0"/>
                          <a:ea typeface="Calibri" panose="020F0502020204030204" pitchFamily="34" charset="0"/>
                          <a:cs typeface="Times New Roman" panose="02020603050405020304" pitchFamily="18" charset="0"/>
                        </a:rPr>
                        <a:t>They should be encouraged to look for familiar words/phrases in order to translate the whole sentence. Teachers will need to model simple translation skills and they will need to give the children time to practice their skills using other sentences based on the model used in whole class teaching.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278527872"/>
                  </a:ext>
                </a:extLst>
              </a:tr>
              <a:tr h="1088090">
                <a:tc>
                  <a:txBody>
                    <a:bodyPr/>
                    <a:lstStyle/>
                    <a:p>
                      <a:pPr>
                        <a:lnSpc>
                          <a:spcPct val="107000"/>
                        </a:lnSpc>
                        <a:spcAft>
                          <a:spcPts val="800"/>
                        </a:spcAft>
                      </a:pPr>
                      <a:r>
                        <a:rPr lang="en-GB" sz="1100" b="1" dirty="0">
                          <a:effectLst/>
                          <a:latin typeface="Comic Sans MS" panose="030F0702030302020204" pitchFamily="66" charset="0"/>
                          <a:ea typeface="Calibri" panose="020F0502020204030204" pitchFamily="34" charset="0"/>
                          <a:cs typeface="Times New Roman" panose="02020603050405020304" pitchFamily="18" charset="0"/>
                        </a:rPr>
                        <a:t>Step 3:  </a:t>
                      </a:r>
                      <a:r>
                        <a:rPr lang="en-GB" sz="1100" dirty="0">
                          <a:effectLst/>
                          <a:latin typeface="Comic Sans MS" panose="030F0702030302020204" pitchFamily="66" charset="0"/>
                          <a:ea typeface="Calibri" panose="020F0502020204030204" pitchFamily="34" charset="0"/>
                          <a:cs typeface="Times New Roman" panose="02020603050405020304" pitchFamily="18" charset="0"/>
                        </a:rPr>
                        <a:t>Provide the children with opportunities to write using a combination of new material and known language in  </a:t>
                      </a:r>
                      <a:r>
                        <a:rPr lang="en-GB" sz="1100" b="1" u="sng" dirty="0">
                          <a:effectLst/>
                          <a:latin typeface="Comic Sans MS" panose="030F0702030302020204" pitchFamily="66" charset="0"/>
                          <a:ea typeface="Calibri" panose="020F0502020204030204" pitchFamily="34" charset="0"/>
                          <a:cs typeface="Times New Roman" panose="02020603050405020304" pitchFamily="18" charset="0"/>
                        </a:rPr>
                        <a:t>simple sentences (2-3 sentences) using the text translated in previous sessions as a model.  </a:t>
                      </a:r>
                    </a:p>
                    <a:p>
                      <a:pPr>
                        <a:lnSpc>
                          <a:spcPct val="107000"/>
                        </a:lnSpc>
                        <a:spcAft>
                          <a:spcPts val="800"/>
                        </a:spcAft>
                      </a:pPr>
                      <a:r>
                        <a:rPr lang="en-GB" sz="11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This should be simple sentences about their own family and pets. </a:t>
                      </a:r>
                      <a:endParaRPr lang="en-GB" sz="1100" dirty="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sz="1100" dirty="0">
                          <a:effectLst/>
                          <a:latin typeface="Comic Sans MS" panose="030F0702030302020204" pitchFamily="66" charset="0"/>
                          <a:ea typeface="Calibri" panose="020F0502020204030204" pitchFamily="34" charset="0"/>
                          <a:cs typeface="Times New Roman" panose="02020603050405020304" pitchFamily="18" charset="0"/>
                        </a:rPr>
                        <a:t> Teachers will need to model writing 2-3 sentences as a model text (use-translated texts in previous sessions as a model). The children need to write their own text </a:t>
                      </a:r>
                      <a:r>
                        <a:rPr lang="en-GB" sz="1100" b="1" dirty="0">
                          <a:effectLst/>
                          <a:latin typeface="Comic Sans MS" panose="030F0702030302020204" pitchFamily="66" charset="0"/>
                          <a:ea typeface="Calibri" panose="020F0502020204030204" pitchFamily="34" charset="0"/>
                          <a:cs typeface="Times New Roman" panose="02020603050405020304" pitchFamily="18" charset="0"/>
                        </a:rPr>
                        <a:t>(2-3 sentences). </a:t>
                      </a:r>
                      <a:r>
                        <a:rPr lang="en-GB" sz="1100" dirty="0">
                          <a:effectLst/>
                          <a:latin typeface="Comic Sans MS" panose="030F0702030302020204" pitchFamily="66" charset="0"/>
                          <a:ea typeface="Calibri" panose="020F0502020204030204" pitchFamily="34" charset="0"/>
                          <a:cs typeface="Times New Roman" panose="02020603050405020304" pitchFamily="18" charset="0"/>
                        </a:rPr>
                        <a:t>The support group would need a copy of the text in front of them to just change key points.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952831456"/>
                  </a:ext>
                </a:extLst>
              </a:tr>
            </a:tbl>
          </a:graphicData>
        </a:graphic>
      </p:graphicFrame>
    </p:spTree>
    <p:extLst>
      <p:ext uri="{BB962C8B-B14F-4D97-AF65-F5344CB8AC3E}">
        <p14:creationId xmlns:p14="http://schemas.microsoft.com/office/powerpoint/2010/main" val="94252515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0fd8d383-41ae-46df-9fe2-10c7f32fdd6d" xsi:nil="true"/>
    <lcf76f155ced4ddcb4097134ff3c332f xmlns="d45d65a5-5bd9-4068-b913-37d7fa7065b5">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C43ECBEC12CDD848A002182338FBE868" ma:contentTypeVersion="13" ma:contentTypeDescription="Create a new document." ma:contentTypeScope="" ma:versionID="1d7088f900a6c0f79f38621c5dd1b73e">
  <xsd:schema xmlns:xsd="http://www.w3.org/2001/XMLSchema" xmlns:xs="http://www.w3.org/2001/XMLSchema" xmlns:p="http://schemas.microsoft.com/office/2006/metadata/properties" xmlns:ns2="d45d65a5-5bd9-4068-b913-37d7fa7065b5" xmlns:ns3="0fd8d383-41ae-46df-9fe2-10c7f32fdd6d" targetNamespace="http://schemas.microsoft.com/office/2006/metadata/properties" ma:root="true" ma:fieldsID="e1692c3ff1398f542c7b5a2bbc48d4bb" ns2:_="" ns3:_="">
    <xsd:import namespace="d45d65a5-5bd9-4068-b913-37d7fa7065b5"/>
    <xsd:import namespace="0fd8d383-41ae-46df-9fe2-10c7f32fdd6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BillingMetadata" minOccurs="0"/>
                <xsd:element ref="ns2:MediaServiceLocatio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45d65a5-5bd9-4068-b913-37d7fa7065b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BillingMetadata" ma:index="15" nillable="true" ma:displayName="MediaServiceBillingMetadata" ma:hidden="true" ma:internalName="MediaServiceBillingMetadata" ma:readOnly="true">
      <xsd:simpleType>
        <xsd:restriction base="dms:Note"/>
      </xsd:simpleType>
    </xsd:element>
    <xsd:element name="MediaServiceLocation" ma:index="16" nillable="true" ma:displayName="Location" ma:descrip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a2f4d993-dddb-4863-8c03-19f66211311b"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0fd8d383-41ae-46df-9fe2-10c7f32fdd6d"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cccbd9c9-8f5e-4964-8f67-61ba3ffcd65b}" ma:internalName="TaxCatchAll" ma:showField="CatchAllData" ma:web="0fd8d383-41ae-46df-9fe2-10c7f32fdd6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938C91C-5A0A-4CF5-8EA9-31CF9CD62A1C}">
  <ds:schemaRefs>
    <ds:schemaRef ds:uri="http://schemas.microsoft.com/sharepoint/v3/contenttype/forms"/>
  </ds:schemaRefs>
</ds:datastoreItem>
</file>

<file path=customXml/itemProps2.xml><?xml version="1.0" encoding="utf-8"?>
<ds:datastoreItem xmlns:ds="http://schemas.openxmlformats.org/officeDocument/2006/customXml" ds:itemID="{2F3D96C9-DDD3-4FE3-A1E8-866EE7379A95}">
  <ds:schemaRefs>
    <ds:schemaRef ds:uri="http://schemas.microsoft.com/office/2006/metadata/properties"/>
    <ds:schemaRef ds:uri="http://schemas.microsoft.com/office/infopath/2007/PartnerControls"/>
    <ds:schemaRef ds:uri="0fd8d383-41ae-46df-9fe2-10c7f32fdd6d"/>
    <ds:schemaRef ds:uri="d45d65a5-5bd9-4068-b913-37d7fa7065b5"/>
  </ds:schemaRefs>
</ds:datastoreItem>
</file>

<file path=customXml/itemProps3.xml><?xml version="1.0" encoding="utf-8"?>
<ds:datastoreItem xmlns:ds="http://schemas.openxmlformats.org/officeDocument/2006/customXml" ds:itemID="{DB3F8BDF-8DCF-4257-BF86-A61EEB7C122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45d65a5-5bd9-4068-b913-37d7fa7065b5"/>
    <ds:schemaRef ds:uri="0fd8d383-41ae-46df-9fe2-10c7f32fdd6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147</TotalTime>
  <Words>777</Words>
  <Application>Microsoft Office PowerPoint</Application>
  <PresentationFormat>Widescreen</PresentationFormat>
  <Paragraphs>44</Paragraphs>
  <Slides>2</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vt:i4>
      </vt:variant>
    </vt:vector>
  </HeadingPairs>
  <TitlesOfParts>
    <vt:vector size="10" baseType="lpstr">
      <vt:lpstr>Aptos</vt:lpstr>
      <vt:lpstr>Arial</vt:lpstr>
      <vt:lpstr>Calibri</vt:lpstr>
      <vt:lpstr>Calibri Light</vt:lpstr>
      <vt:lpstr>Comic Sans MS</vt:lpstr>
      <vt:lpstr>SassoonCRInfant</vt:lpstr>
      <vt:lpstr>Symbol</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Claire Edwards</dc:creator>
  <cp:lastModifiedBy>Claire Edwards</cp:lastModifiedBy>
  <cp:revision>1</cp:revision>
  <dcterms:created xsi:type="dcterms:W3CDTF">2023-08-09T10:53:54Z</dcterms:created>
  <dcterms:modified xsi:type="dcterms:W3CDTF">2026-01-05T13:50:16Z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0x010100C43ECBEC12CDD848A002182338FBE868</vt:lpwstr>
  </property>
  <property fmtid="{D5CDD505-2E9C-101B-9397-08002B2CF9AE}" pid="3" name="Order">
    <vt:r8>3888000</vt:r8>
  </property>
  <property fmtid="{D5CDD505-2E9C-101B-9397-08002B2CF9AE}" pid="4" name="MediaServiceImageTags">
    <vt:lpwstr/>
  </property>
</Properties>
</file>