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8"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8EB3"/>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561464-1133-4716-AD7E-B248FAD3C37E}" v="1" dt="2026-01-05T11:55:53.9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77737" autoAdjust="0"/>
  </p:normalViewPr>
  <p:slideViewPr>
    <p:cSldViewPr snapToGrid="0">
      <p:cViewPr varScale="1">
        <p:scale>
          <a:sx n="70" d="100"/>
          <a:sy n="70" d="100"/>
        </p:scale>
        <p:origin x="738" y="4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modSld">
      <pc:chgData name="Claire Edwards" userId="95321912-edf3-40d9-95dd-3ecc1dc7554e" providerId="ADAL" clId="{8663136D-0834-42F2-9F12-597870CD1F7C}" dt="2026-01-05T13:52:19.460" v="52" actId="1076"/>
      <pc:docMkLst>
        <pc:docMk/>
      </pc:docMkLst>
      <pc:sldChg chg="modSp mod">
        <pc:chgData name="Claire Edwards" userId="95321912-edf3-40d9-95dd-3ecc1dc7554e" providerId="ADAL" clId="{8663136D-0834-42F2-9F12-597870CD1F7C}" dt="2026-01-05T11:55:02.504" v="18" actId="20577"/>
        <pc:sldMkLst>
          <pc:docMk/>
          <pc:sldMk cId="180266309" sldId="258"/>
        </pc:sldMkLst>
        <pc:graphicFrameChg chg="modGraphic">
          <ac:chgData name="Claire Edwards" userId="95321912-edf3-40d9-95dd-3ecc1dc7554e" providerId="ADAL" clId="{8663136D-0834-42F2-9F12-597870CD1F7C}" dt="2026-01-05T11:55:02.504" v="18" actId="20577"/>
          <ac:graphicFrameMkLst>
            <pc:docMk/>
            <pc:sldMk cId="180266309" sldId="258"/>
            <ac:graphicFrameMk id="2" creationId="{A03DB250-64A1-3F03-50B0-72C4A7704A80}"/>
          </ac:graphicFrameMkLst>
        </pc:graphicFrameChg>
      </pc:sldChg>
      <pc:sldChg chg="modSp mod">
        <pc:chgData name="Claire Edwards" userId="95321912-edf3-40d9-95dd-3ecc1dc7554e" providerId="ADAL" clId="{8663136D-0834-42F2-9F12-597870CD1F7C}" dt="2026-01-05T13:52:19.460" v="52" actId="1076"/>
        <pc:sldMkLst>
          <pc:docMk/>
          <pc:sldMk cId="942525154" sldId="260"/>
        </pc:sldMkLst>
        <pc:graphicFrameChg chg="modGraphic">
          <ac:chgData name="Claire Edwards" userId="95321912-edf3-40d9-95dd-3ecc1dc7554e" providerId="ADAL" clId="{8663136D-0834-42F2-9F12-597870CD1F7C}" dt="2026-01-05T11:55:12.846" v="35" actId="20577"/>
          <ac:graphicFrameMkLst>
            <pc:docMk/>
            <pc:sldMk cId="942525154" sldId="260"/>
            <ac:graphicFrameMk id="2" creationId="{EF9F3BA4-EAC7-8FF7-5DE3-F9EF05434110}"/>
          </ac:graphicFrameMkLst>
        </pc:graphicFrameChg>
        <pc:graphicFrameChg chg="mod modGraphic">
          <ac:chgData name="Claire Edwards" userId="95321912-edf3-40d9-95dd-3ecc1dc7554e" providerId="ADAL" clId="{8663136D-0834-42F2-9F12-597870CD1F7C}" dt="2026-01-05T11:59:05.464" v="50" actId="5793"/>
          <ac:graphicFrameMkLst>
            <pc:docMk/>
            <pc:sldMk cId="942525154" sldId="260"/>
            <ac:graphicFrameMk id="7" creationId="{0E0AE30C-EBA6-F7DB-F30F-B62A210D29F1}"/>
          </ac:graphicFrameMkLst>
        </pc:graphicFrameChg>
        <pc:picChg chg="mod">
          <ac:chgData name="Claire Edwards" userId="95321912-edf3-40d9-95dd-3ecc1dc7554e" providerId="ADAL" clId="{8663136D-0834-42F2-9F12-597870CD1F7C}" dt="2026-01-05T13:52:19.460" v="52" actId="1076"/>
          <ac:picMkLst>
            <pc:docMk/>
            <pc:sldMk cId="942525154" sldId="260"/>
            <ac:picMk id="5" creationId="{FED74364-CED0-1556-704C-F8AB6D75B4BA}"/>
          </ac:picMkLst>
        </pc:picChg>
      </pc:sldChg>
      <pc:sldChg chg="modSp mod">
        <pc:chgData name="Claire Edwards" userId="95321912-edf3-40d9-95dd-3ecc1dc7554e" providerId="ADAL" clId="{8663136D-0834-42F2-9F12-597870CD1F7C}" dt="2026-01-05T11:55:20.873" v="46" actId="20577"/>
        <pc:sldMkLst>
          <pc:docMk/>
          <pc:sldMk cId="4108983711" sldId="261"/>
        </pc:sldMkLst>
        <pc:graphicFrameChg chg="modGraphic">
          <ac:chgData name="Claire Edwards" userId="95321912-edf3-40d9-95dd-3ecc1dc7554e" providerId="ADAL" clId="{8663136D-0834-42F2-9F12-597870CD1F7C}" dt="2026-01-05T11:55:20.873" v="46" actId="20577"/>
          <ac:graphicFrameMkLst>
            <pc:docMk/>
            <pc:sldMk cId="4108983711" sldId="261"/>
            <ac:graphicFrameMk id="2" creationId="{EF9F3BA4-EAC7-8FF7-5DE3-F9EF0543411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D8476-15A2-4EDB-BB0D-2615ED86D6A6}"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0D4D8B-E9EC-4AF7-9A8F-9CF5748A49F0}" type="slidenum">
              <a:rPr lang="en-GB" smtClean="0"/>
              <a:t>‹#›</a:t>
            </a:fld>
            <a:endParaRPr lang="en-GB"/>
          </a:p>
        </p:txBody>
      </p:sp>
    </p:spTree>
    <p:extLst>
      <p:ext uri="{BB962C8B-B14F-4D97-AF65-F5344CB8AC3E}">
        <p14:creationId xmlns:p14="http://schemas.microsoft.com/office/powerpoint/2010/main" val="2469037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1</a:t>
            </a:fld>
            <a:endParaRPr lang="en-GB"/>
          </a:p>
        </p:txBody>
      </p:sp>
    </p:spTree>
    <p:extLst>
      <p:ext uri="{BB962C8B-B14F-4D97-AF65-F5344CB8AC3E}">
        <p14:creationId xmlns:p14="http://schemas.microsoft.com/office/powerpoint/2010/main" val="1481288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3398233365"/>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4: Unit 3 Summer Term</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cs typeface="Times New Roman" panose="02020603050405020304" pitchFamily="18" charset="0"/>
                        </a:rPr>
                        <a:t>El </a:t>
                      </a:r>
                      <a:r>
                        <a:rPr lang="en-GB" sz="1600" b="0" i="0" u="none" strike="noStrike" dirty="0" err="1">
                          <a:solidFill>
                            <a:srgbClr val="000000"/>
                          </a:solidFill>
                          <a:effectLst/>
                          <a:latin typeface="Comic Sans MS" panose="030F0702030302020204" pitchFamily="66" charset="0"/>
                          <a:cs typeface="Times New Roman" panose="02020603050405020304" pitchFamily="18" charset="0"/>
                        </a:rPr>
                        <a:t>Caf</a:t>
                      </a:r>
                      <a:r>
                        <a:rPr lang="lt-LT" sz="1600" b="0" i="0" u="none" strike="noStrike" dirty="0">
                          <a:solidFill>
                            <a:srgbClr val="000000"/>
                          </a:solidFill>
                          <a:effectLst/>
                          <a:latin typeface="Comic Sans MS" panose="030F0702030302020204" pitchFamily="66" charset="0"/>
                          <a:cs typeface="Times New Roman" panose="02020603050405020304" pitchFamily="18" charset="0"/>
                        </a:rPr>
                        <a:t>ė</a:t>
                      </a:r>
                      <a:r>
                        <a:rPr lang="en-GB" sz="1600" b="0" i="0" u="none" strike="noStrike" dirty="0">
                          <a:solidFill>
                            <a:srgbClr val="000000"/>
                          </a:solidFill>
                          <a:effectLst/>
                          <a:latin typeface="Comic Sans MS" panose="030F0702030302020204" pitchFamily="66" charset="0"/>
                          <a:cs typeface="Times New Roman" panose="02020603050405020304" pitchFamily="18" charset="0"/>
                        </a:rPr>
                        <a:t> (Food and Drink)</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3876697788"/>
                  </a:ext>
                </a:extLst>
              </a:tr>
            </a:tbl>
          </a:graphicData>
        </a:graphic>
      </p:graphicFrame>
      <p:pic>
        <p:nvPicPr>
          <p:cNvPr id="5" name="Picture 4">
            <a:extLst>
              <a:ext uri="{FF2B5EF4-FFF2-40B4-BE49-F238E27FC236}">
                <a16:creationId xmlns:a16="http://schemas.microsoft.com/office/drawing/2014/main" id="{A342A2D0-9629-0126-180E-C9C8F0B8341A}"/>
              </a:ext>
            </a:extLst>
          </p:cNvPr>
          <p:cNvPicPr>
            <a:picLocks noChangeAspect="1"/>
          </p:cNvPicPr>
          <p:nvPr/>
        </p:nvPicPr>
        <p:blipFill>
          <a:blip r:embed="rId3"/>
          <a:stretch>
            <a:fillRect/>
          </a:stretch>
        </p:blipFill>
        <p:spPr>
          <a:xfrm>
            <a:off x="323557" y="1076420"/>
            <a:ext cx="4561032" cy="3129970"/>
          </a:xfrm>
          <a:prstGeom prst="rect">
            <a:avLst/>
          </a:prstGeom>
        </p:spPr>
      </p:pic>
      <p:pic>
        <p:nvPicPr>
          <p:cNvPr id="9" name="Picture 8">
            <a:extLst>
              <a:ext uri="{FF2B5EF4-FFF2-40B4-BE49-F238E27FC236}">
                <a16:creationId xmlns:a16="http://schemas.microsoft.com/office/drawing/2014/main" id="{DBF81E6C-7507-E81B-557D-EC25EB90D8D4}"/>
              </a:ext>
            </a:extLst>
          </p:cNvPr>
          <p:cNvPicPr>
            <a:picLocks noChangeAspect="1"/>
          </p:cNvPicPr>
          <p:nvPr/>
        </p:nvPicPr>
        <p:blipFill>
          <a:blip r:embed="rId4"/>
          <a:stretch>
            <a:fillRect/>
          </a:stretch>
        </p:blipFill>
        <p:spPr>
          <a:xfrm>
            <a:off x="5022371" y="1314087"/>
            <a:ext cx="3724275" cy="2486025"/>
          </a:xfrm>
          <a:prstGeom prst="rect">
            <a:avLst/>
          </a:prstGeom>
        </p:spPr>
      </p:pic>
      <p:pic>
        <p:nvPicPr>
          <p:cNvPr id="11" name="Picture 10">
            <a:extLst>
              <a:ext uri="{FF2B5EF4-FFF2-40B4-BE49-F238E27FC236}">
                <a16:creationId xmlns:a16="http://schemas.microsoft.com/office/drawing/2014/main" id="{0BA48B76-B9ED-C6BF-0F32-2909DAC7346D}"/>
              </a:ext>
            </a:extLst>
          </p:cNvPr>
          <p:cNvPicPr>
            <a:picLocks noChangeAspect="1"/>
          </p:cNvPicPr>
          <p:nvPr/>
        </p:nvPicPr>
        <p:blipFill>
          <a:blip r:embed="rId5"/>
          <a:stretch>
            <a:fillRect/>
          </a:stretch>
        </p:blipFill>
        <p:spPr>
          <a:xfrm>
            <a:off x="4945735" y="4221862"/>
            <a:ext cx="4472588" cy="2158170"/>
          </a:xfrm>
          <a:prstGeom prst="rect">
            <a:avLst/>
          </a:prstGeom>
        </p:spPr>
      </p:pic>
      <p:graphicFrame>
        <p:nvGraphicFramePr>
          <p:cNvPr id="12" name="Table 11">
            <a:extLst>
              <a:ext uri="{FF2B5EF4-FFF2-40B4-BE49-F238E27FC236}">
                <a16:creationId xmlns:a16="http://schemas.microsoft.com/office/drawing/2014/main" id="{B5038F4A-9EB1-818F-4666-429ED74A981A}"/>
              </a:ext>
            </a:extLst>
          </p:cNvPr>
          <p:cNvGraphicFramePr>
            <a:graphicFrameLocks noGrp="1"/>
          </p:cNvGraphicFramePr>
          <p:nvPr>
            <p:extLst>
              <p:ext uri="{D42A27DB-BD31-4B8C-83A1-F6EECF244321}">
                <p14:modId xmlns:p14="http://schemas.microsoft.com/office/powerpoint/2010/main" val="2026630444"/>
              </p:ext>
            </p:extLst>
          </p:nvPr>
        </p:nvGraphicFramePr>
        <p:xfrm>
          <a:off x="8884429" y="1198410"/>
          <a:ext cx="3053028" cy="3007980"/>
        </p:xfrm>
        <a:graphic>
          <a:graphicData uri="http://schemas.openxmlformats.org/drawingml/2006/table">
            <a:tbl>
              <a:tblPr firstRow="1" firstCol="1" bandRow="1">
                <a:tableStyleId>{5C22544A-7EE6-4342-B048-85BDC9FD1C3A}</a:tableStyleId>
              </a:tblPr>
              <a:tblGrid>
                <a:gridCol w="3053028">
                  <a:extLst>
                    <a:ext uri="{9D8B030D-6E8A-4147-A177-3AD203B41FA5}">
                      <a16:colId xmlns:a16="http://schemas.microsoft.com/office/drawing/2014/main" val="4118398490"/>
                    </a:ext>
                  </a:extLst>
                </a:gridCol>
              </a:tblGrid>
              <a:tr h="321779">
                <a:tc>
                  <a:txBody>
                    <a:bodyPr/>
                    <a:lstStyle/>
                    <a:p>
                      <a:pPr algn="l">
                        <a:lnSpc>
                          <a:spcPct val="107000"/>
                        </a:lnSpc>
                        <a:spcAft>
                          <a:spcPts val="800"/>
                        </a:spcAft>
                      </a:pPr>
                      <a:r>
                        <a:rPr lang="en-GB" sz="1200" b="1" dirty="0">
                          <a:solidFill>
                            <a:schemeClr val="tx1"/>
                          </a:solidFill>
                          <a:effectLst/>
                          <a:latin typeface="Comic Sans MS" panose="030F0702030302020204" pitchFamily="66" charset="0"/>
                        </a:rPr>
                        <a:t>Additional Vocabulary </a:t>
                      </a:r>
                      <a:r>
                        <a:rPr kumimoji="0" lang="en-GB" sz="1200" b="1"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endParaRPr lang="en-GB" sz="12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852259997"/>
                  </a:ext>
                </a:extLst>
              </a:tr>
              <a:tr h="2686201">
                <a:tc>
                  <a:txBody>
                    <a:bodyPr/>
                    <a:lstStyle/>
                    <a:p>
                      <a:pPr algn="l">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pic>
        <p:nvPicPr>
          <p:cNvPr id="20" name="Picture 19">
            <a:extLst>
              <a:ext uri="{FF2B5EF4-FFF2-40B4-BE49-F238E27FC236}">
                <a16:creationId xmlns:a16="http://schemas.microsoft.com/office/drawing/2014/main" id="{4AE4EEC8-ADBB-C549-FF0F-1F2F11A7E9FD}"/>
              </a:ext>
            </a:extLst>
          </p:cNvPr>
          <p:cNvPicPr>
            <a:picLocks noChangeAspect="1"/>
          </p:cNvPicPr>
          <p:nvPr/>
        </p:nvPicPr>
        <p:blipFill>
          <a:blip r:embed="rId6"/>
          <a:stretch>
            <a:fillRect/>
          </a:stretch>
        </p:blipFill>
        <p:spPr>
          <a:xfrm>
            <a:off x="9467968" y="2641405"/>
            <a:ext cx="1885950" cy="571082"/>
          </a:xfrm>
          <a:prstGeom prst="rect">
            <a:avLst/>
          </a:prstGeom>
        </p:spPr>
      </p:pic>
      <p:pic>
        <p:nvPicPr>
          <p:cNvPr id="22" name="Picture 21">
            <a:extLst>
              <a:ext uri="{FF2B5EF4-FFF2-40B4-BE49-F238E27FC236}">
                <a16:creationId xmlns:a16="http://schemas.microsoft.com/office/drawing/2014/main" id="{98DF7957-6F92-1AC7-45EF-F46A02A11B26}"/>
              </a:ext>
            </a:extLst>
          </p:cNvPr>
          <p:cNvPicPr>
            <a:picLocks noChangeAspect="1"/>
          </p:cNvPicPr>
          <p:nvPr/>
        </p:nvPicPr>
        <p:blipFill>
          <a:blip r:embed="rId7"/>
          <a:stretch>
            <a:fillRect/>
          </a:stretch>
        </p:blipFill>
        <p:spPr>
          <a:xfrm>
            <a:off x="9075031" y="3329463"/>
            <a:ext cx="2061641" cy="733468"/>
          </a:xfrm>
          <a:prstGeom prst="rect">
            <a:avLst/>
          </a:prstGeom>
        </p:spPr>
      </p:pic>
      <p:pic>
        <p:nvPicPr>
          <p:cNvPr id="24" name="Picture 23">
            <a:extLst>
              <a:ext uri="{FF2B5EF4-FFF2-40B4-BE49-F238E27FC236}">
                <a16:creationId xmlns:a16="http://schemas.microsoft.com/office/drawing/2014/main" id="{38F7A217-A373-8526-73BD-3EC98C05E876}"/>
              </a:ext>
            </a:extLst>
          </p:cNvPr>
          <p:cNvPicPr>
            <a:picLocks noChangeAspect="1"/>
          </p:cNvPicPr>
          <p:nvPr/>
        </p:nvPicPr>
        <p:blipFill>
          <a:blip r:embed="rId8"/>
          <a:stretch>
            <a:fillRect/>
          </a:stretch>
        </p:blipFill>
        <p:spPr>
          <a:xfrm>
            <a:off x="8884429" y="1577569"/>
            <a:ext cx="2442846" cy="1730806"/>
          </a:xfrm>
          <a:prstGeom prst="rect">
            <a:avLst/>
          </a:prstGeom>
        </p:spPr>
      </p:pic>
      <p:graphicFrame>
        <p:nvGraphicFramePr>
          <p:cNvPr id="4" name="Table 3">
            <a:extLst>
              <a:ext uri="{FF2B5EF4-FFF2-40B4-BE49-F238E27FC236}">
                <a16:creationId xmlns:a16="http://schemas.microsoft.com/office/drawing/2014/main" id="{A6987C59-A995-94FC-9EA6-27A999E73755}"/>
              </a:ext>
            </a:extLst>
          </p:cNvPr>
          <p:cNvGraphicFramePr>
            <a:graphicFrameLocks noGrp="1"/>
          </p:cNvGraphicFramePr>
          <p:nvPr>
            <p:extLst>
              <p:ext uri="{D42A27DB-BD31-4B8C-83A1-F6EECF244321}">
                <p14:modId xmlns:p14="http://schemas.microsoft.com/office/powerpoint/2010/main" val="2008080129"/>
              </p:ext>
            </p:extLst>
          </p:nvPr>
        </p:nvGraphicFramePr>
        <p:xfrm>
          <a:off x="9677636" y="4568976"/>
          <a:ext cx="2111090" cy="1923560"/>
        </p:xfrm>
        <a:graphic>
          <a:graphicData uri="http://schemas.openxmlformats.org/drawingml/2006/table">
            <a:tbl>
              <a:tblPr firstRow="1" firstCol="1" bandRow="1">
                <a:tableStyleId>{5C22544A-7EE6-4342-B048-85BDC9FD1C3A}</a:tableStyleId>
              </a:tblPr>
              <a:tblGrid>
                <a:gridCol w="2111090">
                  <a:extLst>
                    <a:ext uri="{9D8B030D-6E8A-4147-A177-3AD203B41FA5}">
                      <a16:colId xmlns:a16="http://schemas.microsoft.com/office/drawing/2014/main" val="4118398490"/>
                    </a:ext>
                  </a:extLst>
                </a:gridCol>
              </a:tblGrid>
              <a:tr h="432580">
                <a:tc>
                  <a:txBody>
                    <a:bodyPr/>
                    <a:lstStyle/>
                    <a:p>
                      <a:pPr algn="l">
                        <a:lnSpc>
                          <a:spcPct val="107000"/>
                        </a:lnSpc>
                        <a:spcAft>
                          <a:spcPts val="800"/>
                        </a:spcAft>
                      </a:pPr>
                      <a:r>
                        <a:rPr lang="en-GB" sz="1200" b="1" dirty="0">
                          <a:solidFill>
                            <a:schemeClr val="tx1"/>
                          </a:solidFill>
                          <a:effectLst/>
                          <a:latin typeface="Comic Sans MS" panose="030F0702030302020204" pitchFamily="66" charset="0"/>
                        </a:rPr>
                        <a:t>Additional Vocabulary – </a:t>
                      </a:r>
                      <a:r>
                        <a:rPr kumimoji="0" lang="en-GB" sz="1200" b="1" i="0" u="none" strike="noStrike" kern="1200" cap="none" spc="0" normalizeH="0" baseline="0" noProof="0" dirty="0">
                          <a:ln>
                            <a:noFill/>
                          </a:ln>
                          <a:solidFill>
                            <a:schemeClr val="tx1"/>
                          </a:solidFill>
                          <a:effectLst/>
                          <a:uLnTx/>
                          <a:uFillTx/>
                          <a:latin typeface="Comic Sans MS" panose="030F0702030302020204" pitchFamily="66" charset="0"/>
                          <a:cs typeface="Times New Roman" panose="02020603050405020304" pitchFamily="18" charset="0"/>
                        </a:rPr>
                        <a:t>Conjunctions</a:t>
                      </a:r>
                      <a:endParaRPr lang="en-GB" sz="12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852259997"/>
                  </a:ext>
                </a:extLst>
              </a:tr>
              <a:tr h="1076883">
                <a:tc>
                  <a:txBody>
                    <a:bodyPr/>
                    <a:lstStyle/>
                    <a:p>
                      <a:pPr algn="l">
                        <a:lnSpc>
                          <a:spcPct val="107000"/>
                        </a:lnSpc>
                        <a:spcAft>
                          <a:spcPts val="800"/>
                        </a:spcAft>
                      </a:pPr>
                      <a:r>
                        <a:rPr lang="en-GB" sz="1400" b="0" dirty="0">
                          <a:solidFill>
                            <a:schemeClr val="tx1"/>
                          </a:solidFill>
                          <a:effectLst/>
                          <a:latin typeface="Comic Sans MS" panose="030F0702030302020204" pitchFamily="66" charset="0"/>
                        </a:rPr>
                        <a:t> con – with</a:t>
                      </a:r>
                    </a:p>
                    <a:p>
                      <a:pPr algn="l">
                        <a:lnSpc>
                          <a:spcPct val="107000"/>
                        </a:lnSpc>
                        <a:spcAft>
                          <a:spcPts val="800"/>
                        </a:spcAft>
                      </a:pPr>
                      <a:r>
                        <a:rPr lang="en-GB" sz="1400" b="0" dirty="0">
                          <a:solidFill>
                            <a:schemeClr val="tx1"/>
                          </a:solidFill>
                          <a:effectLst/>
                          <a:latin typeface="Comic Sans MS" panose="030F0702030302020204" pitchFamily="66" charset="0"/>
                        </a:rPr>
                        <a:t>Sin – without</a:t>
                      </a:r>
                    </a:p>
                    <a:p>
                      <a:pPr algn="l">
                        <a:lnSpc>
                          <a:spcPct val="107000"/>
                        </a:lnSpc>
                        <a:spcAft>
                          <a:spcPts val="800"/>
                        </a:spcAft>
                      </a:pPr>
                      <a:r>
                        <a:rPr lang="en-GB" sz="1400" b="0" dirty="0">
                          <a:solidFill>
                            <a:schemeClr val="tx1"/>
                          </a:solidFill>
                          <a:effectLst/>
                          <a:latin typeface="Comic Sans MS" panose="030F0702030302020204" pitchFamily="66" charset="0"/>
                        </a:rPr>
                        <a:t>Y – and</a:t>
                      </a:r>
                    </a:p>
                    <a:p>
                      <a:pPr algn="l">
                        <a:lnSpc>
                          <a:spcPct val="107000"/>
                        </a:lnSpc>
                        <a:spcAft>
                          <a:spcPts val="800"/>
                        </a:spcAft>
                      </a:pPr>
                      <a:r>
                        <a:rPr lang="en-GB" sz="1400" b="0" dirty="0" err="1">
                          <a:solidFill>
                            <a:schemeClr val="tx1"/>
                          </a:solidFill>
                          <a:effectLst/>
                          <a:latin typeface="Comic Sans MS" panose="030F0702030302020204" pitchFamily="66" charset="0"/>
                        </a:rPr>
                        <a:t>Porque</a:t>
                      </a:r>
                      <a:r>
                        <a:rPr lang="en-GB" sz="1400" b="0" dirty="0">
                          <a:solidFill>
                            <a:schemeClr val="tx1"/>
                          </a:solidFill>
                          <a:effectLst/>
                          <a:latin typeface="Comic Sans MS" panose="030F0702030302020204" pitchFamily="66" charset="0"/>
                        </a:rPr>
                        <a:t> – because </a:t>
                      </a: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pic>
        <p:nvPicPr>
          <p:cNvPr id="7" name="Picture 6">
            <a:extLst>
              <a:ext uri="{FF2B5EF4-FFF2-40B4-BE49-F238E27FC236}">
                <a16:creationId xmlns:a16="http://schemas.microsoft.com/office/drawing/2014/main" id="{2A5BE74B-58B5-21DC-814F-834878F20E49}"/>
              </a:ext>
            </a:extLst>
          </p:cNvPr>
          <p:cNvPicPr>
            <a:picLocks noChangeAspect="1"/>
          </p:cNvPicPr>
          <p:nvPr/>
        </p:nvPicPr>
        <p:blipFill>
          <a:blip r:embed="rId9"/>
          <a:stretch>
            <a:fillRect/>
          </a:stretch>
        </p:blipFill>
        <p:spPr>
          <a:xfrm>
            <a:off x="338052" y="4221862"/>
            <a:ext cx="4563484" cy="2309568"/>
          </a:xfrm>
          <a:prstGeom prst="rect">
            <a:avLst/>
          </a:prstGeom>
        </p:spPr>
      </p:pic>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402599912"/>
              </p:ext>
            </p:extLst>
          </p:nvPr>
        </p:nvGraphicFramePr>
        <p:xfrm>
          <a:off x="323557" y="154744"/>
          <a:ext cx="11465169" cy="821944"/>
        </p:xfrm>
        <a:graphic>
          <a:graphicData uri="http://schemas.openxmlformats.org/drawingml/2006/table">
            <a:tbl>
              <a:tblPr firstRow="1" firstCol="1" bandRow="1"/>
              <a:tblGrid>
                <a:gridCol w="3755148">
                  <a:extLst>
                    <a:ext uri="{9D8B030D-6E8A-4147-A177-3AD203B41FA5}">
                      <a16:colId xmlns:a16="http://schemas.microsoft.com/office/drawing/2014/main" val="3968737678"/>
                    </a:ext>
                  </a:extLst>
                </a:gridCol>
                <a:gridCol w="7710021">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4 Unit 3: Summer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lang="en-GB" sz="1600" b="0" i="0" dirty="0">
                          <a:solidFill>
                            <a:srgbClr val="000000"/>
                          </a:solidFill>
                          <a:effectLst/>
                          <a:latin typeface="Comic Sans MS" panose="030F0702030302020204" pitchFamily="66" charset="0"/>
                        </a:rPr>
                        <a:t>El Café (Food and Drink)</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3876697788"/>
                  </a:ext>
                </a:extLst>
              </a:tr>
            </a:tbl>
          </a:graphicData>
        </a:graphic>
      </p:graphicFrame>
      <p:graphicFrame>
        <p:nvGraphicFramePr>
          <p:cNvPr id="3" name="Table 2">
            <a:extLst>
              <a:ext uri="{FF2B5EF4-FFF2-40B4-BE49-F238E27FC236}">
                <a16:creationId xmlns:a16="http://schemas.microsoft.com/office/drawing/2014/main" id="{578AF9D5-D516-0833-5BE5-B94D9B74C58C}"/>
              </a:ext>
            </a:extLst>
          </p:cNvPr>
          <p:cNvGraphicFramePr>
            <a:graphicFrameLocks noGrp="1"/>
          </p:cNvGraphicFramePr>
          <p:nvPr>
            <p:extLst>
              <p:ext uri="{D42A27DB-BD31-4B8C-83A1-F6EECF244321}">
                <p14:modId xmlns:p14="http://schemas.microsoft.com/office/powerpoint/2010/main" val="4019318291"/>
              </p:ext>
            </p:extLst>
          </p:nvPr>
        </p:nvGraphicFramePr>
        <p:xfrm>
          <a:off x="3162301" y="3558345"/>
          <a:ext cx="8461511" cy="3352800"/>
        </p:xfrm>
        <a:graphic>
          <a:graphicData uri="http://schemas.openxmlformats.org/drawingml/2006/table">
            <a:tbl>
              <a:tblPr/>
              <a:tblGrid>
                <a:gridCol w="8461511">
                  <a:extLst>
                    <a:ext uri="{9D8B030D-6E8A-4147-A177-3AD203B41FA5}">
                      <a16:colId xmlns:a16="http://schemas.microsoft.com/office/drawing/2014/main" val="2939841735"/>
                    </a:ext>
                  </a:extLst>
                </a:gridCol>
              </a:tblGrid>
              <a:tr h="220681">
                <a:tc>
                  <a:txBody>
                    <a:bodyPr/>
                    <a:lstStyle/>
                    <a:p>
                      <a:pPr algn="ctr"/>
                      <a:r>
                        <a:rPr lang="en-GB" sz="1200" dirty="0">
                          <a:latin typeface="Comic Sans MS" panose="030F0702030302020204" pitchFamily="66" charset="0"/>
                        </a:rPr>
                        <a:t>Spanish Grammar – What you need to know!</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803963371"/>
                  </a:ext>
                </a:extLst>
              </a:tr>
              <a:tr h="2699060">
                <a:tc>
                  <a:txBody>
                    <a:bodyPr/>
                    <a:lstStyle/>
                    <a:p>
                      <a:pPr algn="ctr"/>
                      <a:r>
                        <a:rPr lang="en-US" sz="1400" dirty="0">
                          <a:latin typeface="Comic Sans MS" panose="030F0702030302020204" pitchFamily="66" charset="0"/>
                        </a:rPr>
                        <a:t>In Spanish, adjectives are placed after the noun that they describe and they need to agree with it. </a:t>
                      </a:r>
                    </a:p>
                    <a:p>
                      <a:pPr algn="ctr"/>
                      <a:endParaRPr lang="en-US" sz="1400" dirty="0">
                        <a:latin typeface="Comic Sans MS" panose="030F0702030302020204" pitchFamily="66" charset="0"/>
                      </a:endParaRPr>
                    </a:p>
                    <a:p>
                      <a:pPr algn="ctr"/>
                      <a:r>
                        <a:rPr lang="en-US" sz="1400" dirty="0">
                          <a:latin typeface="Comic Sans MS" panose="030F0702030302020204" pitchFamily="66" charset="0"/>
                        </a:rPr>
                        <a:t>If the noun is feminine, swap the -o with an -a at the end, e.g. un pastel </a:t>
                      </a:r>
                      <a:r>
                        <a:rPr lang="en-US" sz="1400" dirty="0" err="1">
                          <a:latin typeface="Comic Sans MS" panose="030F0702030302020204" pitchFamily="66" charset="0"/>
                        </a:rPr>
                        <a:t>delicioso</a:t>
                      </a:r>
                      <a:r>
                        <a:rPr lang="en-US" sz="1400" dirty="0">
                          <a:latin typeface="Comic Sans MS" panose="030F0702030302020204" pitchFamily="66" charset="0"/>
                        </a:rPr>
                        <a:t> [a delicious cake], </a:t>
                      </a:r>
                      <a:r>
                        <a:rPr lang="en-US" sz="1400" dirty="0" err="1">
                          <a:latin typeface="Comic Sans MS" panose="030F0702030302020204" pitchFamily="66" charset="0"/>
                        </a:rPr>
                        <a:t>una</a:t>
                      </a:r>
                      <a:r>
                        <a:rPr lang="en-US" sz="1400" dirty="0">
                          <a:latin typeface="Comic Sans MS" panose="030F0702030302020204" pitchFamily="66" charset="0"/>
                        </a:rPr>
                        <a:t> </a:t>
                      </a:r>
                      <a:r>
                        <a:rPr lang="en-US" sz="1400" dirty="0" err="1">
                          <a:latin typeface="Comic Sans MS" panose="030F0702030302020204" pitchFamily="66" charset="0"/>
                        </a:rPr>
                        <a:t>pera</a:t>
                      </a:r>
                      <a:r>
                        <a:rPr lang="en-US" sz="1400" dirty="0">
                          <a:latin typeface="Comic Sans MS" panose="030F0702030302020204" pitchFamily="66" charset="0"/>
                        </a:rPr>
                        <a:t> deliciosa [a delicious pear]. </a:t>
                      </a:r>
                    </a:p>
                    <a:p>
                      <a:pPr algn="ctr"/>
                      <a:endParaRPr lang="en-US" sz="1400" dirty="0">
                        <a:latin typeface="Comic Sans MS" panose="030F0702030302020204" pitchFamily="66" charset="0"/>
                      </a:endParaRPr>
                    </a:p>
                    <a:p>
                      <a:pPr algn="ctr"/>
                      <a:r>
                        <a:rPr lang="en-US" sz="1400" dirty="0">
                          <a:latin typeface="Comic Sans MS" panose="030F0702030302020204" pitchFamily="66" charset="0"/>
                        </a:rPr>
                        <a:t>If the adjective finishes with an -e, it doesn’t change, e.g. </a:t>
                      </a:r>
                      <a:r>
                        <a:rPr lang="en-US" sz="1400" dirty="0" err="1">
                          <a:latin typeface="Comic Sans MS" panose="030F0702030302020204" pitchFamily="66" charset="0"/>
                        </a:rPr>
                        <a:t>una</a:t>
                      </a:r>
                      <a:r>
                        <a:rPr lang="en-US" sz="1400" dirty="0">
                          <a:latin typeface="Comic Sans MS" panose="030F0702030302020204" pitchFamily="66" charset="0"/>
                        </a:rPr>
                        <a:t> manzana horrible [a horrible apple]. </a:t>
                      </a:r>
                    </a:p>
                    <a:p>
                      <a:pPr algn="ctr"/>
                      <a:endParaRPr lang="en-US" sz="1400" dirty="0">
                        <a:latin typeface="Comic Sans MS" panose="030F0702030302020204" pitchFamily="66" charset="0"/>
                      </a:endParaRPr>
                    </a:p>
                    <a:p>
                      <a:pPr algn="ctr"/>
                      <a:r>
                        <a:rPr lang="en-US" sz="1400" dirty="0">
                          <a:latin typeface="Comic Sans MS" panose="030F0702030302020204" pitchFamily="66" charset="0"/>
                        </a:rPr>
                        <a:t>If the noun is plural, remember to add an extra -s-, e.g. </a:t>
                      </a:r>
                      <a:r>
                        <a:rPr lang="en-US" sz="1400" dirty="0" err="1">
                          <a:latin typeface="Comic Sans MS" panose="030F0702030302020204" pitchFamily="66" charset="0"/>
                        </a:rPr>
                        <a:t>unas</a:t>
                      </a:r>
                      <a:r>
                        <a:rPr lang="en-US" sz="1400" dirty="0">
                          <a:latin typeface="Comic Sans MS" panose="030F0702030302020204" pitchFamily="66" charset="0"/>
                        </a:rPr>
                        <a:t> manzanas </a:t>
                      </a:r>
                      <a:r>
                        <a:rPr lang="en-US" sz="1400" dirty="0" err="1">
                          <a:latin typeface="Comic Sans MS" panose="030F0702030302020204" pitchFamily="66" charset="0"/>
                        </a:rPr>
                        <a:t>deliciosas</a:t>
                      </a:r>
                      <a:r>
                        <a:rPr lang="en-US" sz="1400" dirty="0">
                          <a:latin typeface="Comic Sans MS" panose="030F0702030302020204" pitchFamily="66" charset="0"/>
                        </a:rPr>
                        <a:t> [some delicious apples]</a:t>
                      </a:r>
                    </a:p>
                    <a:p>
                      <a:pPr algn="ctr"/>
                      <a:endParaRPr lang="en-US" sz="14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*It is important to emphasise that in many languages the children will learn during their time in education the adjectives comes after the noun </a:t>
                      </a:r>
                      <a:r>
                        <a:rPr kumimoji="0" lang="en-GB" sz="14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e.g</a:t>
                      </a: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French and Italian. It is also worth asking if children speak any other languages at home and comparing those languages. </a:t>
                      </a:r>
                    </a:p>
                    <a:p>
                      <a:pPr algn="l"/>
                      <a:endParaRPr lang="en-US" sz="1400" dirty="0">
                        <a:latin typeface="Comic Sans MS" panose="030F0702030302020204" pitchFamily="66" charset="0"/>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pic>
        <p:nvPicPr>
          <p:cNvPr id="5" name="Picture 4">
            <a:extLst>
              <a:ext uri="{FF2B5EF4-FFF2-40B4-BE49-F238E27FC236}">
                <a16:creationId xmlns:a16="http://schemas.microsoft.com/office/drawing/2014/main" id="{FED74364-CED0-1556-704C-F8AB6D75B4BA}"/>
              </a:ext>
            </a:extLst>
          </p:cNvPr>
          <p:cNvPicPr>
            <a:picLocks noChangeAspect="1"/>
          </p:cNvPicPr>
          <p:nvPr/>
        </p:nvPicPr>
        <p:blipFill>
          <a:blip r:embed="rId2"/>
          <a:stretch>
            <a:fillRect/>
          </a:stretch>
        </p:blipFill>
        <p:spPr>
          <a:xfrm>
            <a:off x="530086" y="1145553"/>
            <a:ext cx="2188654" cy="5712447"/>
          </a:xfrm>
          <a:prstGeom prst="rect">
            <a:avLst/>
          </a:prstGeom>
        </p:spPr>
      </p:pic>
      <p:graphicFrame>
        <p:nvGraphicFramePr>
          <p:cNvPr id="7" name="Table 6">
            <a:extLst>
              <a:ext uri="{FF2B5EF4-FFF2-40B4-BE49-F238E27FC236}">
                <a16:creationId xmlns:a16="http://schemas.microsoft.com/office/drawing/2014/main" id="{0E0AE30C-EBA6-F7DB-F30F-B62A210D29F1}"/>
              </a:ext>
            </a:extLst>
          </p:cNvPr>
          <p:cNvGraphicFramePr>
            <a:graphicFrameLocks noGrp="1"/>
          </p:cNvGraphicFramePr>
          <p:nvPr>
            <p:extLst>
              <p:ext uri="{D42A27DB-BD31-4B8C-83A1-F6EECF244321}">
                <p14:modId xmlns:p14="http://schemas.microsoft.com/office/powerpoint/2010/main" val="1905306911"/>
              </p:ext>
            </p:extLst>
          </p:nvPr>
        </p:nvGraphicFramePr>
        <p:xfrm>
          <a:off x="3162302" y="1197737"/>
          <a:ext cx="8499612" cy="2253549"/>
        </p:xfrm>
        <a:graphic>
          <a:graphicData uri="http://schemas.openxmlformats.org/drawingml/2006/table">
            <a:tbl>
              <a:tblPr/>
              <a:tblGrid>
                <a:gridCol w="3543298">
                  <a:extLst>
                    <a:ext uri="{9D8B030D-6E8A-4147-A177-3AD203B41FA5}">
                      <a16:colId xmlns:a16="http://schemas.microsoft.com/office/drawing/2014/main" val="3894767215"/>
                    </a:ext>
                  </a:extLst>
                </a:gridCol>
                <a:gridCol w="4956314">
                  <a:extLst>
                    <a:ext uri="{9D8B030D-6E8A-4147-A177-3AD203B41FA5}">
                      <a16:colId xmlns:a16="http://schemas.microsoft.com/office/drawing/2014/main" val="925153986"/>
                    </a:ext>
                  </a:extLst>
                </a:gridCol>
              </a:tblGrid>
              <a:tr h="228978">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effectLst/>
                          <a:latin typeface="Comic Sans MS" panose="030F0702030302020204" pitchFamily="66" charset="0"/>
                        </a:rPr>
                        <a:t>This follows on from: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effectLst/>
                          <a:latin typeface="Comic Sans MS" panose="030F0702030302020204" pitchFamily="66" charset="0"/>
                        </a:rPr>
                        <a:t>This leads to: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648764523"/>
                  </a:ext>
                </a:extLst>
              </a:tr>
              <a:tr h="614120">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Daily Life</a:t>
                      </a:r>
                    </a:p>
                    <a:p>
                      <a:pPr>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4 Spring  Term – The Monster</a:t>
                      </a:r>
                      <a:endPar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a:t>
                      </a:r>
                      <a:r>
                        <a:rPr kumimoji="0" lang="en-GB" sz="1100" b="0" i="0" u="none" strike="noStrike" kern="1200" cap="none" spc="0" normalizeH="0" baseline="0" noProof="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r>
                        <a:rPr kumimoji="0" lang="en-GB" sz="1100" b="0" i="0" u="none" strike="noStrike" kern="1200" cap="none" spc="0" normalizeH="0" baseline="0" noProof="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Daily Life </a:t>
                      </a:r>
                      <a:endPar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Year 5 Summer Term – Places and Directions. </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776059"/>
                  </a:ext>
                </a:extLst>
              </a:tr>
              <a:tr h="885277">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a:t>
                      </a:r>
                    </a:p>
                    <a:p>
                      <a:pPr marL="0" lvl="0" indent="0">
                        <a:lnSpc>
                          <a:spcPct val="107000"/>
                        </a:lnSpc>
                        <a:spcAft>
                          <a:spcPts val="800"/>
                        </a:spcAft>
                        <a:buFont typeface="Symbol" panose="05050102010706020507" pitchFamily="18" charset="2"/>
                        <a:buNone/>
                      </a:pPr>
                      <a:r>
                        <a:rPr lang="en-GB" sz="1100" b="1" kern="100" dirty="0">
                          <a:effectLst/>
                          <a:latin typeface="Comic Sans MS" panose="030F0702030302020204" pitchFamily="66" charset="0"/>
                          <a:ea typeface="Aptos" panose="020B0004020202020204" pitchFamily="34" charset="0"/>
                          <a:cs typeface="Times New Roman" panose="02020603050405020304" pitchFamily="18" charset="0"/>
                        </a:rPr>
                        <a:t>Year 4 unit 1: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To know that you add /s/ to change a noun from singular to plural.</a:t>
                      </a:r>
                      <a:endParaRPr lang="en-GB" sz="1800" kern="100" dirty="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a:lnSpc>
                          <a:spcPct val="115000"/>
                        </a:lnSpc>
                        <a:spcAft>
                          <a:spcPts val="10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5 - </a:t>
                      </a:r>
                      <a:r>
                        <a:rPr lang="en-GB" sz="11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Begin to understand how the noun changes when it is written in the masculine and feminine form    </a:t>
                      </a:r>
                    </a:p>
                    <a:p>
                      <a:pPr>
                        <a:lnSpc>
                          <a:spcPct val="115000"/>
                        </a:lnSpc>
                        <a:spcAft>
                          <a:spcPts val="1000"/>
                        </a:spcAft>
                      </a:pPr>
                      <a:r>
                        <a:rPr lang="en-GB" sz="11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5  - </a:t>
                      </a:r>
                      <a:r>
                        <a:rPr lang="en-GB" sz="1100" kern="1200" dirty="0">
                          <a:effectLst/>
                          <a:latin typeface="Comic Sans MS" panose="030F0702030302020204" pitchFamily="66" charset="0"/>
                          <a:ea typeface="Calibri" panose="020F0502020204030204" pitchFamily="34" charset="0"/>
                          <a:cs typeface="Calibri" panose="020F0502020204030204" pitchFamily="34" charset="0"/>
                        </a:rPr>
                        <a:t>To apply taught plural rules. </a:t>
                      </a:r>
                      <a:endParaRPr lang="en-GB" sz="1400" kern="12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07480"/>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3878520154"/>
              </p:ext>
            </p:extLst>
          </p:nvPr>
        </p:nvGraphicFramePr>
        <p:xfrm>
          <a:off x="323557" y="154744"/>
          <a:ext cx="11465169" cy="821944"/>
        </p:xfrm>
        <a:graphic>
          <a:graphicData uri="http://schemas.openxmlformats.org/drawingml/2006/table">
            <a:tbl>
              <a:tblPr firstRow="1" firstCol="1" bandRow="1"/>
              <a:tblGrid>
                <a:gridCol w="3935622">
                  <a:extLst>
                    <a:ext uri="{9D8B030D-6E8A-4147-A177-3AD203B41FA5}">
                      <a16:colId xmlns:a16="http://schemas.microsoft.com/office/drawing/2014/main" val="3968737678"/>
                    </a:ext>
                  </a:extLst>
                </a:gridCol>
                <a:gridCol w="7529547">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4 Unit 3Summer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El Café (food and Drink)</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3876697788"/>
                  </a:ext>
                </a:extLst>
              </a:tr>
            </a:tbl>
          </a:graphicData>
        </a:graphic>
      </p:graphicFrame>
      <p:graphicFrame>
        <p:nvGraphicFramePr>
          <p:cNvPr id="5" name="Table 5">
            <a:extLst>
              <a:ext uri="{FF2B5EF4-FFF2-40B4-BE49-F238E27FC236}">
                <a16:creationId xmlns:a16="http://schemas.microsoft.com/office/drawing/2014/main" id="{C7368DC8-B7E9-653A-632C-1D02860D5990}"/>
              </a:ext>
            </a:extLst>
          </p:cNvPr>
          <p:cNvGraphicFramePr>
            <a:graphicFrameLocks noGrp="1"/>
          </p:cNvGraphicFramePr>
          <p:nvPr>
            <p:extLst>
              <p:ext uri="{D42A27DB-BD31-4B8C-83A1-F6EECF244321}">
                <p14:modId xmlns:p14="http://schemas.microsoft.com/office/powerpoint/2010/main" val="1877145043"/>
              </p:ext>
            </p:extLst>
          </p:nvPr>
        </p:nvGraphicFramePr>
        <p:xfrm>
          <a:off x="430237" y="1167064"/>
          <a:ext cx="11331526" cy="4799227"/>
        </p:xfrm>
        <a:graphic>
          <a:graphicData uri="http://schemas.openxmlformats.org/drawingml/2006/table">
            <a:tbl>
              <a:tblPr firstRow="1" bandRow="1">
                <a:tableStyleId>{5C22544A-7EE6-4342-B048-85BDC9FD1C3A}</a:tableStyleId>
              </a:tblPr>
              <a:tblGrid>
                <a:gridCol w="11331526">
                  <a:extLst>
                    <a:ext uri="{9D8B030D-6E8A-4147-A177-3AD203B41FA5}">
                      <a16:colId xmlns:a16="http://schemas.microsoft.com/office/drawing/2014/main" val="1104113210"/>
                    </a:ext>
                  </a:extLst>
                </a:gridCol>
              </a:tblGrid>
              <a:tr h="661507">
                <a:tc>
                  <a:txBody>
                    <a:bodyPr/>
                    <a:lstStyle/>
                    <a:p>
                      <a:pPr algn="ctr"/>
                      <a:r>
                        <a:rPr lang="en-GB" sz="1600" b="0" dirty="0">
                          <a:solidFill>
                            <a:schemeClr val="tx1"/>
                          </a:solidFill>
                          <a:latin typeface="Comic Sans MS" panose="030F0702030302020204" pitchFamily="66" charset="0"/>
                        </a:rPr>
                        <a:t>How to progress through the unit. </a:t>
                      </a:r>
                    </a:p>
                    <a:p>
                      <a:pPr algn="ctr"/>
                      <a:r>
                        <a:rPr lang="en-GB" sz="1200" b="0" dirty="0">
                          <a:solidFill>
                            <a:schemeClr val="tx1"/>
                          </a:solidFill>
                          <a:latin typeface="Comic Sans MS" panose="030F0702030302020204" pitchFamily="66" charset="0"/>
                        </a:rPr>
                        <a:t>*Please ensure there is evidence of each stage in Pink Spanish Books.</a:t>
                      </a:r>
                    </a:p>
                    <a:p>
                      <a:pPr algn="ctr"/>
                      <a:r>
                        <a:rPr lang="en-GB" sz="1200" b="0" dirty="0">
                          <a:solidFill>
                            <a:schemeClr val="tx1"/>
                          </a:solidFill>
                          <a:latin typeface="Comic Sans MS" panose="030F0702030302020204" pitchFamily="66" charset="0"/>
                        </a:rPr>
                        <a:t>*When introducing new vocabulary print off a list and stick it into their books for future use.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094921768"/>
                  </a:ext>
                </a:extLst>
              </a:tr>
              <a:tr h="1115500">
                <a:tc>
                  <a:txBody>
                    <a:bodyPr/>
                    <a:lstStyle/>
                    <a:p>
                      <a:pPr>
                        <a:lnSpc>
                          <a:spcPct val="107000"/>
                        </a:lnSpc>
                        <a:spcAft>
                          <a:spcPts val="800"/>
                        </a:spcAft>
                      </a:pPr>
                      <a:r>
                        <a:rPr lang="en-GB" sz="1100" b="1" u="none" dirty="0">
                          <a:latin typeface="Comic Sans MS" panose="030F0702030302020204" pitchFamily="66" charset="0"/>
                        </a:rPr>
                        <a:t>Step 1: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make this interesting. This is where you can teach the grammar – focusing on the concepts of masculine and feminine nouns and how the final letter change between o and a based on the whether the noun is masculine or feminine.  You can begin to introduce the position of adjectives in words.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a:t>
                      </a:r>
                      <a:r>
                        <a:rPr lang="en-GB" sz="1100" dirty="0">
                          <a:solidFill>
                            <a:srgbClr val="FF0000"/>
                          </a:solidFill>
                          <a:effectLst/>
                          <a:latin typeface="Comic Sans MS" panose="030F0702030302020204" pitchFamily="66" charset="0"/>
                          <a:ea typeface="Calibri" panose="020F0502020204030204" pitchFamily="34" charset="0"/>
                        </a:rPr>
                        <a:t>Scheme Link: Y3 lesson 8 /Scheme Link: Y5  lesson 11- 15-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2023-2024/scheme resources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956633">
                <a:tc>
                  <a:txBody>
                    <a:bodyPr/>
                    <a:lstStyle/>
                    <a:p>
                      <a:pPr>
                        <a:lnSpc>
                          <a:spcPct val="107000"/>
                        </a:lnSpc>
                        <a:spcAft>
                          <a:spcPts val="800"/>
                        </a:spcAft>
                      </a:pP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Step 2: Children  listen to and look at a range of conversations between water/waitress and customer and translate. </a:t>
                      </a:r>
                      <a:r>
                        <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This should include greetings, and orders – children also need to look out for conjunctions within the phrases/sentences. </a:t>
                      </a: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hey should be encouraged to look and listen  for familiar words/phrases in order to get the meaning  the whole sentence. Teachers will need to model simple techniques  skills and they will need to give the children time to practice their skills using other sentences based on the model used in whole class teaching.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981157">
                <a:tc>
                  <a:txBody>
                    <a:bodyPr/>
                    <a:lstStyle/>
                    <a:p>
                      <a:pPr>
                        <a:lnSpc>
                          <a:spcPct val="107000"/>
                        </a:lnSpc>
                        <a:spcAft>
                          <a:spcPts val="800"/>
                        </a:spcAft>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3:  Provide the children with opportunities to write using a combination of new material and known language in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simple sentences (2-3 sentences) using the text translated in previous sessions as a model.</a:t>
                      </a: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Children create their own menus and role play scripts. </a:t>
                      </a: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Teachers will need to model writing 2-3 sentences as a model text (use-translated texts in previous sessions as a model). The children need to write their own text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(2-3 sentences).</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 he support group would need a copy of the text in front of them to just change key points.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52831456"/>
                  </a:ext>
                </a:extLst>
              </a:tr>
              <a:tr h="981157">
                <a:tc>
                  <a:txBody>
                    <a:bodyPr/>
                    <a:lstStyle/>
                    <a:p>
                      <a:pPr>
                        <a:lnSpc>
                          <a:spcPct val="107000"/>
                        </a:lnSpc>
                        <a:spcAft>
                          <a:spcPts val="800"/>
                        </a:spcAft>
                      </a:pP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Step 4: Children take part in the café’.</a:t>
                      </a:r>
                    </a:p>
                    <a:p>
                      <a:pPr>
                        <a:lnSpc>
                          <a:spcPct val="107000"/>
                        </a:lnSpc>
                        <a:spcAft>
                          <a:spcPts val="800"/>
                        </a:spcAft>
                      </a:pPr>
                      <a:r>
                        <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Children take part in role playing a café. They listen to each other and respond appropriately</a:t>
                      </a:r>
                      <a:r>
                        <a:rPr lang="en-GB" sz="1100" b="0" u="none">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t>
                      </a:r>
                      <a:r>
                        <a:rPr lang="en-GB" sz="1100" b="0" u="none">
                          <a:effectLst/>
                          <a:latin typeface="Comic Sans MS" panose="030F0702030302020204" pitchFamily="66" charset="0"/>
                          <a:ea typeface="Calibri" panose="020F0502020204030204" pitchFamily="34" charset="0"/>
                          <a:cs typeface="Times New Roman" panose="02020603050405020304" pitchFamily="18" charset="0"/>
                        </a:rPr>
                        <a:t>                                                                                                              Teacher’s </a:t>
                      </a:r>
                      <a:r>
                        <a:rPr lang="en-GB" sz="1100" b="0" u="none" dirty="0">
                          <a:effectLst/>
                          <a:latin typeface="Comic Sans MS" panose="030F0702030302020204" pitchFamily="66" charset="0"/>
                          <a:ea typeface="Calibri" panose="020F0502020204030204" pitchFamily="34" charset="0"/>
                          <a:cs typeface="Times New Roman" panose="02020603050405020304" pitchFamily="18" charset="0"/>
                        </a:rPr>
                        <a:t>to record these and upload as part of speaking and listening evidence collection. </a:t>
                      </a:r>
                    </a:p>
                    <a:p>
                      <a:pPr>
                        <a:lnSpc>
                          <a:spcPct val="107000"/>
                        </a:lnSpc>
                        <a:spcAft>
                          <a:spcPts val="800"/>
                        </a:spcAft>
                      </a:pPr>
                      <a:endPar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0993676"/>
                  </a:ext>
                </a:extLst>
              </a:tr>
            </a:tbl>
          </a:graphicData>
        </a:graphic>
      </p:graphicFrame>
    </p:spTree>
    <p:extLst>
      <p:ext uri="{BB962C8B-B14F-4D97-AF65-F5344CB8AC3E}">
        <p14:creationId xmlns:p14="http://schemas.microsoft.com/office/powerpoint/2010/main" val="41089837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5201EF0-80B9-44D4-B9D9-CD8747C84AAA}">
  <ds:schemaRefs>
    <ds:schemaRef ds:uri="http://schemas.microsoft.com/sharepoint/v3/contenttype/forms"/>
  </ds:schemaRefs>
</ds:datastoreItem>
</file>

<file path=customXml/itemProps2.xml><?xml version="1.0" encoding="utf-8"?>
<ds:datastoreItem xmlns:ds="http://schemas.openxmlformats.org/officeDocument/2006/customXml" ds:itemID="{7A200458-7245-4554-BC81-ABB52B218157}">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3.xml><?xml version="1.0" encoding="utf-8"?>
<ds:datastoreItem xmlns:ds="http://schemas.openxmlformats.org/officeDocument/2006/customXml" ds:itemID="{7BF9FE96-66EA-45F2-8A78-CFACB54DCD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291</TotalTime>
  <Words>770</Words>
  <Application>Microsoft Office PowerPoint</Application>
  <PresentationFormat>Widescreen</PresentationFormat>
  <Paragraphs>48</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Symbol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2</cp:revision>
  <dcterms:created xsi:type="dcterms:W3CDTF">2023-08-09T10:53:54Z</dcterms:created>
  <dcterms:modified xsi:type="dcterms:W3CDTF">2026-01-05T13:52:21Z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3887600</vt:r8>
  </property>
  <property fmtid="{D5CDD505-2E9C-101B-9397-08002B2CF9AE}" pid="4" name="MediaServiceImageTags">
    <vt:lpwstr/>
  </property>
</Properties>
</file>