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8"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41AF"/>
    <a:srgbClr val="7830C0"/>
    <a:srgbClr val="3D8EB3"/>
    <a:srgbClr val="4781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F7D82E-C230-4C0C-A0A3-8FF7E72E8FB2}" v="3" dt="2026-01-05T15:08:14.1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77737" autoAdjust="0"/>
  </p:normalViewPr>
  <p:slideViewPr>
    <p:cSldViewPr snapToGrid="0">
      <p:cViewPr varScale="1">
        <p:scale>
          <a:sx n="70" d="100"/>
          <a:sy n="70" d="100"/>
        </p:scale>
        <p:origin x="738" y="6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95321912-edf3-40d9-95dd-3ecc1dc7554e" providerId="ADAL" clId="{8663136D-0834-42F2-9F12-597870CD1F7C}"/>
    <pc:docChg chg="modSld">
      <pc:chgData name="Claire Edwards" userId="95321912-edf3-40d9-95dd-3ecc1dc7554e" providerId="ADAL" clId="{8663136D-0834-42F2-9F12-597870CD1F7C}" dt="2026-01-05T15:08:14.127" v="103"/>
      <pc:docMkLst>
        <pc:docMk/>
      </pc:docMkLst>
      <pc:sldChg chg="modSp mod">
        <pc:chgData name="Claire Edwards" userId="95321912-edf3-40d9-95dd-3ecc1dc7554e" providerId="ADAL" clId="{8663136D-0834-42F2-9F12-597870CD1F7C}" dt="2026-01-05T11:38:58.579" v="88" actId="20577"/>
        <pc:sldMkLst>
          <pc:docMk/>
          <pc:sldMk cId="180266309" sldId="258"/>
        </pc:sldMkLst>
        <pc:graphicFrameChg chg="modGraphic">
          <ac:chgData name="Claire Edwards" userId="95321912-edf3-40d9-95dd-3ecc1dc7554e" providerId="ADAL" clId="{8663136D-0834-42F2-9F12-597870CD1F7C}" dt="2026-01-05T11:38:58.579" v="88" actId="20577"/>
          <ac:graphicFrameMkLst>
            <pc:docMk/>
            <pc:sldMk cId="180266309" sldId="258"/>
            <ac:graphicFrameMk id="2" creationId="{A03DB250-64A1-3F03-50B0-72C4A7704A80}"/>
          </ac:graphicFrameMkLst>
        </pc:graphicFrameChg>
      </pc:sldChg>
      <pc:sldChg chg="modSp mod">
        <pc:chgData name="Claire Edwards" userId="95321912-edf3-40d9-95dd-3ecc1dc7554e" providerId="ADAL" clId="{8663136D-0834-42F2-9F12-597870CD1F7C}" dt="2026-01-05T15:08:14.127" v="103"/>
        <pc:sldMkLst>
          <pc:docMk/>
          <pc:sldMk cId="942525154" sldId="260"/>
        </pc:sldMkLst>
        <pc:graphicFrameChg chg="modGraphic">
          <ac:chgData name="Claire Edwards" userId="95321912-edf3-40d9-95dd-3ecc1dc7554e" providerId="ADAL" clId="{8663136D-0834-42F2-9F12-597870CD1F7C}" dt="2026-01-05T11:39:03.177" v="95" actId="20577"/>
          <ac:graphicFrameMkLst>
            <pc:docMk/>
            <pc:sldMk cId="942525154" sldId="260"/>
            <ac:graphicFrameMk id="2" creationId="{EF9F3BA4-EAC7-8FF7-5DE3-F9EF05434110}"/>
          </ac:graphicFrameMkLst>
        </pc:graphicFrameChg>
        <pc:graphicFrameChg chg="mod modGraphic">
          <ac:chgData name="Claire Edwards" userId="95321912-edf3-40d9-95dd-3ecc1dc7554e" providerId="ADAL" clId="{8663136D-0834-42F2-9F12-597870CD1F7C}" dt="2026-01-05T11:34:22.290" v="74" actId="20577"/>
          <ac:graphicFrameMkLst>
            <pc:docMk/>
            <pc:sldMk cId="942525154" sldId="260"/>
            <ac:graphicFrameMk id="3" creationId="{61035F0F-7610-F6D0-D10C-1E836729D75B}"/>
          </ac:graphicFrameMkLst>
        </pc:graphicFrameChg>
        <pc:graphicFrameChg chg="mod modGraphic">
          <ac:chgData name="Claire Edwards" userId="95321912-edf3-40d9-95dd-3ecc1dc7554e" providerId="ADAL" clId="{8663136D-0834-42F2-9F12-597870CD1F7C}" dt="2026-01-05T15:08:14.127" v="103"/>
          <ac:graphicFrameMkLst>
            <pc:docMk/>
            <pc:sldMk cId="942525154" sldId="260"/>
            <ac:graphicFrameMk id="7" creationId="{89D63514-BFF1-26AA-1A84-48048090C525}"/>
          </ac:graphicFrameMkLst>
        </pc:graphicFrameChg>
      </pc:sldChg>
      <pc:sldChg chg="modSp mod">
        <pc:chgData name="Claire Edwards" userId="95321912-edf3-40d9-95dd-3ecc1dc7554e" providerId="ADAL" clId="{8663136D-0834-42F2-9F12-597870CD1F7C}" dt="2026-01-05T11:39:09.161" v="102" actId="20577"/>
        <pc:sldMkLst>
          <pc:docMk/>
          <pc:sldMk cId="4108983711" sldId="261"/>
        </pc:sldMkLst>
        <pc:graphicFrameChg chg="modGraphic">
          <ac:chgData name="Claire Edwards" userId="95321912-edf3-40d9-95dd-3ecc1dc7554e" providerId="ADAL" clId="{8663136D-0834-42F2-9F12-597870CD1F7C}" dt="2026-01-05T11:39:09.161" v="102" actId="20577"/>
          <ac:graphicFrameMkLst>
            <pc:docMk/>
            <pc:sldMk cId="4108983711" sldId="261"/>
            <ac:graphicFrameMk id="2" creationId="{EF9F3BA4-EAC7-8FF7-5DE3-F9EF0543411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D8476-15A2-4EDB-BB0D-2615ED86D6A6}" type="datetimeFigureOut">
              <a:rPr lang="en-GB" smtClean="0"/>
              <a:t>05/01/2026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0D4D8B-E9EC-4AF7-9A8F-9CF5748A49F0}" type="slidenum">
              <a:rPr lang="en-GB" smtClean="0"/>
              <a:t>‹#›</a:t>
            </a:fld>
            <a:endParaRPr lang="en-GB"/>
          </a:p>
        </p:txBody>
      </p:sp>
    </p:spTree>
    <p:extLst>
      <p:ext uri="{BB962C8B-B14F-4D97-AF65-F5344CB8AC3E}">
        <p14:creationId xmlns:p14="http://schemas.microsoft.com/office/powerpoint/2010/main" val="2469037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1</a:t>
            </a:fld>
            <a:endParaRPr lang="en-GB"/>
          </a:p>
        </p:txBody>
      </p:sp>
    </p:spTree>
    <p:extLst>
      <p:ext uri="{BB962C8B-B14F-4D97-AF65-F5344CB8AC3E}">
        <p14:creationId xmlns:p14="http://schemas.microsoft.com/office/powerpoint/2010/main" val="1481288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71262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22418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788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22024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81F02-F176-4D19-B0D7-622EDD8CAC57}"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938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81F02-F176-4D19-B0D7-622EDD8CAC57}"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94840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81F02-F176-4D19-B0D7-622EDD8CAC57}"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63738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66599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76469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400428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154473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B81F02-F176-4D19-B0D7-622EDD8CAC57}" type="datetimeFigureOut">
              <a:rPr lang="en-GB" smtClean="0"/>
              <a:t>05/01/2026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6703A-9FCA-473A-AC70-342BA54A7AED}" type="slidenum">
              <a:rPr lang="en-GB" smtClean="0"/>
              <a:t>‹#›</a:t>
            </a:fld>
            <a:endParaRPr lang="en-GB"/>
          </a:p>
        </p:txBody>
      </p:sp>
    </p:spTree>
    <p:extLst>
      <p:ext uri="{BB962C8B-B14F-4D97-AF65-F5344CB8AC3E}">
        <p14:creationId xmlns:p14="http://schemas.microsoft.com/office/powerpoint/2010/main" val="1782792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2544580236"/>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6 Unit 2: Spring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a:txBody>
                    <a:bodyPr/>
                    <a:lstStyle/>
                    <a:p>
                      <a:pPr algn="ctr" fontAlgn="t">
                        <a:lnSpc>
                          <a:spcPct val="107000"/>
                        </a:lnSpc>
                        <a:spcBef>
                          <a:spcPts val="0"/>
                        </a:spcBef>
                        <a:spcAft>
                          <a:spcPts val="800"/>
                        </a:spcAft>
                      </a:pPr>
                      <a:r>
                        <a:rPr lang="en-GB" sz="1600" b="0" i="0" dirty="0">
                          <a:solidFill>
                            <a:srgbClr val="000000"/>
                          </a:solidFill>
                          <a:effectLst/>
                          <a:latin typeface="Comic Sans MS" panose="030F0702030302020204" pitchFamily="66" charset="0"/>
                        </a:rPr>
                        <a:t>La casa de mis </a:t>
                      </a:r>
                      <a:r>
                        <a:rPr lang="en-GB" sz="1600" b="0" i="0" dirty="0" err="1">
                          <a:solidFill>
                            <a:srgbClr val="000000"/>
                          </a:solidFill>
                          <a:effectLst/>
                          <a:latin typeface="Comic Sans MS" panose="030F0702030302020204" pitchFamily="66" charset="0"/>
                        </a:rPr>
                        <a:t>sueňos</a:t>
                      </a:r>
                      <a:r>
                        <a:rPr lang="en-GB" sz="1600" b="0" i="0" dirty="0">
                          <a:solidFill>
                            <a:srgbClr val="000000"/>
                          </a:solidFill>
                          <a:effectLst/>
                          <a:latin typeface="Comic Sans MS" panose="030F0702030302020204" pitchFamily="66" charset="0"/>
                        </a:rPr>
                        <a:t> (My Dream House)</a:t>
                      </a:r>
                      <a:endParaRPr lang="en-GB" sz="1600" b="0" i="0" u="none" strike="noStrike" dirty="0">
                        <a:solidFill>
                          <a:srgbClr val="000000"/>
                        </a:solidFill>
                        <a:effectLst/>
                        <a:latin typeface="Comic Sans MS" panose="030F0702030302020204" pitchFamily="66" charset="0"/>
                        <a:cs typeface="Times New Roman" panose="02020603050405020304" pitchFamily="18"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876697788"/>
                  </a:ext>
                </a:extLst>
              </a:tr>
            </a:tbl>
          </a:graphicData>
        </a:graphic>
      </p:graphicFrame>
      <p:graphicFrame>
        <p:nvGraphicFramePr>
          <p:cNvPr id="4" name="Table 3">
            <a:extLst>
              <a:ext uri="{FF2B5EF4-FFF2-40B4-BE49-F238E27FC236}">
                <a16:creationId xmlns:a16="http://schemas.microsoft.com/office/drawing/2014/main" id="{A6987C59-A995-94FC-9EA6-27A999E73755}"/>
              </a:ext>
            </a:extLst>
          </p:cNvPr>
          <p:cNvGraphicFramePr>
            <a:graphicFrameLocks noGrp="1"/>
          </p:cNvGraphicFramePr>
          <p:nvPr>
            <p:extLst>
              <p:ext uri="{D42A27DB-BD31-4B8C-83A1-F6EECF244321}">
                <p14:modId xmlns:p14="http://schemas.microsoft.com/office/powerpoint/2010/main" val="2126969820"/>
              </p:ext>
            </p:extLst>
          </p:nvPr>
        </p:nvGraphicFramePr>
        <p:xfrm>
          <a:off x="323556" y="1271082"/>
          <a:ext cx="3797869" cy="5275492"/>
        </p:xfrm>
        <a:graphic>
          <a:graphicData uri="http://schemas.openxmlformats.org/drawingml/2006/table">
            <a:tbl>
              <a:tblPr firstRow="1" firstCol="1" bandRow="1">
                <a:tableStyleId>{5C22544A-7EE6-4342-B048-85BDC9FD1C3A}</a:tableStyleId>
              </a:tblPr>
              <a:tblGrid>
                <a:gridCol w="3797869">
                  <a:extLst>
                    <a:ext uri="{9D8B030D-6E8A-4147-A177-3AD203B41FA5}">
                      <a16:colId xmlns:a16="http://schemas.microsoft.com/office/drawing/2014/main" val="4118398490"/>
                    </a:ext>
                  </a:extLst>
                </a:gridCol>
              </a:tblGrid>
              <a:tr h="309107">
                <a:tc>
                  <a:txBody>
                    <a:bodyPr/>
                    <a:lstStyle/>
                    <a:p>
                      <a:pPr algn="l">
                        <a:lnSpc>
                          <a:spcPct val="107000"/>
                        </a:lnSpc>
                        <a:spcAft>
                          <a:spcPts val="800"/>
                        </a:spcAft>
                      </a:pPr>
                      <a:r>
                        <a:rPr lang="en-GB" sz="1400" b="1"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Key Vocabulary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D41AF"/>
                    </a:solidFill>
                  </a:tcPr>
                </a:tc>
                <a:extLst>
                  <a:ext uri="{0D108BD9-81ED-4DB2-BD59-A6C34878D82A}">
                    <a16:rowId xmlns:a16="http://schemas.microsoft.com/office/drawing/2014/main" val="3852259997"/>
                  </a:ext>
                </a:extLst>
              </a:tr>
              <a:tr h="4966385">
                <a:tc>
                  <a:txBody>
                    <a:bodyPr/>
                    <a:lstStyle/>
                    <a:p>
                      <a:pPr algn="l">
                        <a:lnSpc>
                          <a:spcPct val="107000"/>
                        </a:lnSpc>
                        <a:spcAft>
                          <a:spcPts val="800"/>
                        </a:spcAft>
                      </a:pPr>
                      <a:r>
                        <a:rPr lang="en-GB" sz="1400" b="0" dirty="0">
                          <a:solidFill>
                            <a:schemeClr val="tx1"/>
                          </a:solidFill>
                          <a:effectLst/>
                          <a:latin typeface="Comic Sans MS" panose="030F0702030302020204" pitchFamily="66" charset="0"/>
                        </a:rPr>
                        <a:t> </a:t>
                      </a:r>
                      <a:endParaRPr lang="en-GB" sz="1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pic>
        <p:nvPicPr>
          <p:cNvPr id="6" name="Picture 5">
            <a:extLst>
              <a:ext uri="{FF2B5EF4-FFF2-40B4-BE49-F238E27FC236}">
                <a16:creationId xmlns:a16="http://schemas.microsoft.com/office/drawing/2014/main" id="{6FC478D0-0D1F-DBB9-3426-C342C23B24DF}"/>
              </a:ext>
            </a:extLst>
          </p:cNvPr>
          <p:cNvPicPr>
            <a:picLocks noChangeAspect="1"/>
          </p:cNvPicPr>
          <p:nvPr/>
        </p:nvPicPr>
        <p:blipFill>
          <a:blip r:embed="rId3"/>
          <a:stretch>
            <a:fillRect/>
          </a:stretch>
        </p:blipFill>
        <p:spPr>
          <a:xfrm>
            <a:off x="420548" y="1730856"/>
            <a:ext cx="3568355" cy="1576715"/>
          </a:xfrm>
          <a:prstGeom prst="rect">
            <a:avLst/>
          </a:prstGeom>
        </p:spPr>
      </p:pic>
      <p:pic>
        <p:nvPicPr>
          <p:cNvPr id="9" name="Picture 8">
            <a:extLst>
              <a:ext uri="{FF2B5EF4-FFF2-40B4-BE49-F238E27FC236}">
                <a16:creationId xmlns:a16="http://schemas.microsoft.com/office/drawing/2014/main" id="{672C60C5-1127-5F43-E6EF-B617329AE913}"/>
              </a:ext>
            </a:extLst>
          </p:cNvPr>
          <p:cNvPicPr>
            <a:picLocks noChangeAspect="1"/>
          </p:cNvPicPr>
          <p:nvPr/>
        </p:nvPicPr>
        <p:blipFill>
          <a:blip r:embed="rId4"/>
          <a:stretch>
            <a:fillRect/>
          </a:stretch>
        </p:blipFill>
        <p:spPr>
          <a:xfrm>
            <a:off x="420548" y="3307571"/>
            <a:ext cx="3688062" cy="2319131"/>
          </a:xfrm>
          <a:prstGeom prst="rect">
            <a:avLst/>
          </a:prstGeom>
        </p:spPr>
      </p:pic>
      <p:graphicFrame>
        <p:nvGraphicFramePr>
          <p:cNvPr id="10" name="Table 9">
            <a:extLst>
              <a:ext uri="{FF2B5EF4-FFF2-40B4-BE49-F238E27FC236}">
                <a16:creationId xmlns:a16="http://schemas.microsoft.com/office/drawing/2014/main" id="{D75A1651-807E-40D4-832B-A9DAFF32A438}"/>
              </a:ext>
            </a:extLst>
          </p:cNvPr>
          <p:cNvGraphicFramePr>
            <a:graphicFrameLocks noGrp="1"/>
          </p:cNvGraphicFramePr>
          <p:nvPr>
            <p:extLst>
              <p:ext uri="{D42A27DB-BD31-4B8C-83A1-F6EECF244321}">
                <p14:modId xmlns:p14="http://schemas.microsoft.com/office/powerpoint/2010/main" val="2170701567"/>
              </p:ext>
            </p:extLst>
          </p:nvPr>
        </p:nvGraphicFramePr>
        <p:xfrm>
          <a:off x="4862425" y="1271082"/>
          <a:ext cx="6958514" cy="2036489"/>
        </p:xfrm>
        <a:graphic>
          <a:graphicData uri="http://schemas.openxmlformats.org/drawingml/2006/table">
            <a:tbl>
              <a:tblPr firstRow="1" firstCol="1" bandRow="1">
                <a:tableStyleId>{5C22544A-7EE6-4342-B048-85BDC9FD1C3A}</a:tableStyleId>
              </a:tblPr>
              <a:tblGrid>
                <a:gridCol w="6958514">
                  <a:extLst>
                    <a:ext uri="{9D8B030D-6E8A-4147-A177-3AD203B41FA5}">
                      <a16:colId xmlns:a16="http://schemas.microsoft.com/office/drawing/2014/main" val="4118398490"/>
                    </a:ext>
                  </a:extLst>
                </a:gridCol>
              </a:tblGrid>
              <a:tr h="283323">
                <a:tc>
                  <a:txBody>
                    <a:bodyPr/>
                    <a:lstStyle/>
                    <a:p>
                      <a:pPr algn="l">
                        <a:lnSpc>
                          <a:spcPct val="107000"/>
                        </a:lnSpc>
                        <a:spcAft>
                          <a:spcPts val="800"/>
                        </a:spcAft>
                      </a:pPr>
                      <a:r>
                        <a:rPr lang="en-GB" sz="1400" b="1"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Key Vocabulary – adjectives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D41AF"/>
                    </a:solidFill>
                  </a:tcPr>
                </a:tc>
                <a:extLst>
                  <a:ext uri="{0D108BD9-81ED-4DB2-BD59-A6C34878D82A}">
                    <a16:rowId xmlns:a16="http://schemas.microsoft.com/office/drawing/2014/main" val="3852259997"/>
                  </a:ext>
                </a:extLst>
              </a:tr>
              <a:tr h="1753166">
                <a:tc>
                  <a:txBody>
                    <a:bodyPr/>
                    <a:lstStyle/>
                    <a:p>
                      <a:pPr algn="l">
                        <a:lnSpc>
                          <a:spcPct val="107000"/>
                        </a:lnSpc>
                        <a:spcAft>
                          <a:spcPts val="800"/>
                        </a:spcAft>
                      </a:pPr>
                      <a:r>
                        <a:rPr lang="en-GB" sz="1400" b="0" dirty="0">
                          <a:solidFill>
                            <a:schemeClr val="tx1"/>
                          </a:solidFill>
                          <a:effectLst/>
                          <a:latin typeface="Comic Sans MS" panose="030F0702030302020204" pitchFamily="66" charset="0"/>
                        </a:rPr>
                        <a:t> </a:t>
                      </a:r>
                      <a:endParaRPr lang="en-GB" sz="1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pic>
        <p:nvPicPr>
          <p:cNvPr id="12" name="Picture 11">
            <a:extLst>
              <a:ext uri="{FF2B5EF4-FFF2-40B4-BE49-F238E27FC236}">
                <a16:creationId xmlns:a16="http://schemas.microsoft.com/office/drawing/2014/main" id="{7D2F216E-53A1-4915-4FD6-E9066528D522}"/>
              </a:ext>
            </a:extLst>
          </p:cNvPr>
          <p:cNvPicPr>
            <a:picLocks noChangeAspect="1"/>
          </p:cNvPicPr>
          <p:nvPr/>
        </p:nvPicPr>
        <p:blipFill>
          <a:blip r:embed="rId5"/>
          <a:stretch>
            <a:fillRect/>
          </a:stretch>
        </p:blipFill>
        <p:spPr>
          <a:xfrm>
            <a:off x="4862425" y="1730856"/>
            <a:ext cx="3730070" cy="1286231"/>
          </a:xfrm>
          <a:prstGeom prst="rect">
            <a:avLst/>
          </a:prstGeom>
        </p:spPr>
      </p:pic>
      <p:pic>
        <p:nvPicPr>
          <p:cNvPr id="14" name="Picture 13">
            <a:extLst>
              <a:ext uri="{FF2B5EF4-FFF2-40B4-BE49-F238E27FC236}">
                <a16:creationId xmlns:a16="http://schemas.microsoft.com/office/drawing/2014/main" id="{17468701-4688-6E22-E43F-F8512C014DA6}"/>
              </a:ext>
            </a:extLst>
          </p:cNvPr>
          <p:cNvPicPr>
            <a:picLocks noChangeAspect="1"/>
          </p:cNvPicPr>
          <p:nvPr/>
        </p:nvPicPr>
        <p:blipFill>
          <a:blip r:embed="rId6"/>
          <a:stretch>
            <a:fillRect/>
          </a:stretch>
        </p:blipFill>
        <p:spPr>
          <a:xfrm>
            <a:off x="8251399" y="1730857"/>
            <a:ext cx="3384010" cy="1286230"/>
          </a:xfrm>
          <a:prstGeom prst="rect">
            <a:avLst/>
          </a:prstGeom>
        </p:spPr>
      </p:pic>
      <p:pic>
        <p:nvPicPr>
          <p:cNvPr id="16" name="Picture 15">
            <a:extLst>
              <a:ext uri="{FF2B5EF4-FFF2-40B4-BE49-F238E27FC236}">
                <a16:creationId xmlns:a16="http://schemas.microsoft.com/office/drawing/2014/main" id="{6BBA66BA-29C6-DBD2-D759-6CCEF6782349}"/>
              </a:ext>
            </a:extLst>
          </p:cNvPr>
          <p:cNvPicPr>
            <a:picLocks noChangeAspect="1"/>
          </p:cNvPicPr>
          <p:nvPr/>
        </p:nvPicPr>
        <p:blipFill rotWithShape="1">
          <a:blip r:embed="rId7"/>
          <a:srcRect l="5532" t="8370"/>
          <a:stretch/>
        </p:blipFill>
        <p:spPr>
          <a:xfrm>
            <a:off x="433363" y="5759780"/>
            <a:ext cx="3688062" cy="786794"/>
          </a:xfrm>
          <a:prstGeom prst="rect">
            <a:avLst/>
          </a:prstGeom>
        </p:spPr>
      </p:pic>
      <p:graphicFrame>
        <p:nvGraphicFramePr>
          <p:cNvPr id="18" name="Table 17">
            <a:extLst>
              <a:ext uri="{FF2B5EF4-FFF2-40B4-BE49-F238E27FC236}">
                <a16:creationId xmlns:a16="http://schemas.microsoft.com/office/drawing/2014/main" id="{F4812BCF-AF56-B5ED-0816-6E744765EA3D}"/>
              </a:ext>
            </a:extLst>
          </p:cNvPr>
          <p:cNvGraphicFramePr>
            <a:graphicFrameLocks noGrp="1"/>
          </p:cNvGraphicFramePr>
          <p:nvPr>
            <p:extLst>
              <p:ext uri="{D42A27DB-BD31-4B8C-83A1-F6EECF244321}">
                <p14:modId xmlns:p14="http://schemas.microsoft.com/office/powerpoint/2010/main" val="3446856890"/>
              </p:ext>
            </p:extLst>
          </p:nvPr>
        </p:nvGraphicFramePr>
        <p:xfrm>
          <a:off x="4584964" y="3660464"/>
          <a:ext cx="7332869" cy="1966238"/>
        </p:xfrm>
        <a:graphic>
          <a:graphicData uri="http://schemas.openxmlformats.org/drawingml/2006/table">
            <a:tbl>
              <a:tblPr/>
              <a:tblGrid>
                <a:gridCol w="7332869">
                  <a:extLst>
                    <a:ext uri="{9D8B030D-6E8A-4147-A177-3AD203B41FA5}">
                      <a16:colId xmlns:a16="http://schemas.microsoft.com/office/drawing/2014/main" val="2939841735"/>
                    </a:ext>
                  </a:extLst>
                </a:gridCol>
              </a:tblGrid>
              <a:tr h="381278">
                <a:tc>
                  <a:txBody>
                    <a:bodyPr/>
                    <a:lstStyle/>
                    <a:p>
                      <a:pPr algn="ctr"/>
                      <a:r>
                        <a:rPr lang="en-GB" sz="1600" dirty="0">
                          <a:latin typeface="Comic Sans MS" panose="030F0702030302020204" pitchFamily="66" charset="0"/>
                        </a:rPr>
                        <a:t>Spanish Grammar – What you need to know! </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rgbClr val="9D41AF"/>
                    </a:solidFill>
                  </a:tcPr>
                </a:tc>
                <a:extLst>
                  <a:ext uri="{0D108BD9-81ED-4DB2-BD59-A6C34878D82A}">
                    <a16:rowId xmlns:a16="http://schemas.microsoft.com/office/drawing/2014/main" val="2803963371"/>
                  </a:ext>
                </a:extLst>
              </a:tr>
              <a:tr h="1368009">
                <a:tc>
                  <a:txBody>
                    <a:bodyPr/>
                    <a:lstStyle/>
                    <a:p>
                      <a:pPr algn="ctr"/>
                      <a:r>
                        <a:rPr lang="en-US" sz="1400" dirty="0">
                          <a:latin typeface="Comic Sans MS" panose="030F0702030302020204" pitchFamily="66" charset="0"/>
                        </a:rPr>
                        <a:t>Plurals!</a:t>
                      </a:r>
                    </a:p>
                    <a:p>
                      <a:pPr algn="ctr"/>
                      <a:r>
                        <a:rPr lang="en-US" sz="1400" dirty="0">
                          <a:latin typeface="Comic Sans MS" panose="030F0702030302020204" pitchFamily="66" charset="0"/>
                        </a:rPr>
                        <a:t>Plurals in Spanish are usually formed by adding –s-</a:t>
                      </a:r>
                    </a:p>
                    <a:p>
                      <a:pPr algn="l"/>
                      <a:r>
                        <a:rPr lang="en-US" sz="1400" dirty="0">
                          <a:latin typeface="Comic Sans MS" panose="030F0702030302020204" pitchFamily="66" charset="0"/>
                        </a:rPr>
                        <a:t>Hay dos garaje</a:t>
                      </a:r>
                      <a:r>
                        <a:rPr lang="en-US" sz="1400" b="1" u="sng" dirty="0">
                          <a:latin typeface="Comic Sans MS" panose="030F0702030302020204" pitchFamily="66" charset="0"/>
                        </a:rPr>
                        <a:t>s</a:t>
                      </a:r>
                      <a:r>
                        <a:rPr lang="en-US" sz="1400" dirty="0">
                          <a:latin typeface="Comic Sans MS" panose="030F0702030302020204" pitchFamily="66" charset="0"/>
                        </a:rPr>
                        <a:t>– There are two garages. </a:t>
                      </a:r>
                    </a:p>
                    <a:p>
                      <a:pPr algn="l"/>
                      <a:endParaRPr lang="en-US" sz="1400" dirty="0">
                        <a:latin typeface="Comic Sans MS" panose="030F0702030302020204" pitchFamily="66" charset="0"/>
                      </a:endParaRPr>
                    </a:p>
                    <a:p>
                      <a:pPr algn="l"/>
                      <a:r>
                        <a:rPr lang="en-US" sz="1400" dirty="0">
                          <a:latin typeface="Comic Sans MS" panose="030F0702030302020204" pitchFamily="66" charset="0"/>
                        </a:rPr>
                        <a:t>However, if the word ends in a consonant you add –es-</a:t>
                      </a:r>
                    </a:p>
                    <a:p>
                      <a:pPr algn="l"/>
                      <a:r>
                        <a:rPr kumimoji="0" lang="en-US" sz="1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Hay dos </a:t>
                      </a:r>
                      <a:r>
                        <a:rPr kumimoji="0" lang="en-US" sz="14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jardin</a:t>
                      </a:r>
                      <a:r>
                        <a:rPr kumimoji="0" lang="en-US" sz="1400" b="1" i="0" u="sng"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es</a:t>
                      </a:r>
                      <a:r>
                        <a:rPr kumimoji="0" lang="en-US" sz="14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 </a:t>
                      </a:r>
                      <a:r>
                        <a:rPr kumimoji="0" lang="en-US" sz="1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US" sz="1400" u="none" dirty="0">
                          <a:latin typeface="Comic Sans MS" panose="030F0702030302020204" pitchFamily="66" charset="0"/>
                        </a:rPr>
                        <a:t>There are two gardens.  </a:t>
                      </a:r>
                      <a:endParaRPr lang="en-US" sz="1400" dirty="0">
                        <a:latin typeface="Comic Sans MS" panose="030F0702030302020204" pitchFamily="66" charset="0"/>
                      </a:endParaRPr>
                    </a:p>
                    <a:p>
                      <a:pPr algn="l"/>
                      <a:endParaRPr lang="en-US" sz="1400" dirty="0">
                        <a:latin typeface="Comic Sans MS" panose="030F0702030302020204" pitchFamily="66" charset="0"/>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9078334"/>
                  </a:ext>
                </a:extLst>
              </a:tr>
            </a:tbl>
          </a:graphicData>
        </a:graphic>
      </p:graphicFrame>
    </p:spTree>
    <p:extLst>
      <p:ext uri="{BB962C8B-B14F-4D97-AF65-F5344CB8AC3E}">
        <p14:creationId xmlns:p14="http://schemas.microsoft.com/office/powerpoint/2010/main" val="180266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4214924585"/>
              </p:ext>
            </p:extLst>
          </p:nvPr>
        </p:nvGraphicFramePr>
        <p:xfrm>
          <a:off x="323557" y="154744"/>
          <a:ext cx="11465169" cy="821944"/>
        </p:xfrm>
        <a:graphic>
          <a:graphicData uri="http://schemas.openxmlformats.org/drawingml/2006/table">
            <a:tbl>
              <a:tblPr firstRow="1" firstCol="1" bandRow="1"/>
              <a:tblGrid>
                <a:gridCol w="3755148">
                  <a:extLst>
                    <a:ext uri="{9D8B030D-6E8A-4147-A177-3AD203B41FA5}">
                      <a16:colId xmlns:a16="http://schemas.microsoft.com/office/drawing/2014/main" val="3968737678"/>
                    </a:ext>
                  </a:extLst>
                </a:gridCol>
                <a:gridCol w="7710021">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6 Unit 2: Spring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La casa de mis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mn-cs"/>
                        </a:rPr>
                        <a:t>sueňos</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 (My Dream House)</a:t>
                      </a:r>
                      <a:endPar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876697788"/>
                  </a:ext>
                </a:extLst>
              </a:tr>
            </a:tbl>
          </a:graphicData>
        </a:graphic>
      </p:graphicFrame>
      <p:graphicFrame>
        <p:nvGraphicFramePr>
          <p:cNvPr id="7" name="Table 6">
            <a:extLst>
              <a:ext uri="{FF2B5EF4-FFF2-40B4-BE49-F238E27FC236}">
                <a16:creationId xmlns:a16="http://schemas.microsoft.com/office/drawing/2014/main" id="{89D63514-BFF1-26AA-1A84-48048090C525}"/>
              </a:ext>
            </a:extLst>
          </p:cNvPr>
          <p:cNvGraphicFramePr>
            <a:graphicFrameLocks noGrp="1"/>
          </p:cNvGraphicFramePr>
          <p:nvPr>
            <p:extLst>
              <p:ext uri="{D42A27DB-BD31-4B8C-83A1-F6EECF244321}">
                <p14:modId xmlns:p14="http://schemas.microsoft.com/office/powerpoint/2010/main" val="3665783948"/>
              </p:ext>
            </p:extLst>
          </p:nvPr>
        </p:nvGraphicFramePr>
        <p:xfrm>
          <a:off x="568188" y="1118939"/>
          <a:ext cx="2493064" cy="5584318"/>
        </p:xfrm>
        <a:graphic>
          <a:graphicData uri="http://schemas.openxmlformats.org/drawingml/2006/table">
            <a:tbl>
              <a:tblPr firstRow="1" firstCol="1" bandRow="1"/>
              <a:tblGrid>
                <a:gridCol w="2493064">
                  <a:extLst>
                    <a:ext uri="{9D8B030D-6E8A-4147-A177-3AD203B41FA5}">
                      <a16:colId xmlns:a16="http://schemas.microsoft.com/office/drawing/2014/main" val="879430780"/>
                    </a:ext>
                  </a:extLst>
                </a:gridCol>
              </a:tblGrid>
              <a:tr h="563001">
                <a:tc>
                  <a:txBody>
                    <a:bodyPr/>
                    <a:lstStyle/>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What do we want children to know and do by the end of the unit?</a:t>
                      </a: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313212065"/>
                  </a:ext>
                </a:extLst>
              </a:tr>
              <a:tr h="5021317">
                <a:tc>
                  <a:txBody>
                    <a:bodyPr/>
                    <a:lstStyle/>
                    <a:p>
                      <a:pPr>
                        <a:lnSpc>
                          <a:spcPct val="107000"/>
                        </a:lnSpc>
                        <a:spcAft>
                          <a:spcPts val="800"/>
                        </a:spcAft>
                        <a:buNone/>
                      </a:pPr>
                      <a:r>
                        <a:rPr lang="en-GB" sz="1100" b="1" dirty="0">
                          <a:effectLst/>
                          <a:latin typeface="Comic Sans MS" panose="030F0702030302020204" pitchFamily="66" charset="0"/>
                          <a:ea typeface="Calibri" panose="020F0502020204030204" pitchFamily="34" charset="0"/>
                          <a:cs typeface="Calibri" panose="020F0502020204030204" pitchFamily="34" charset="0"/>
                        </a:rPr>
                        <a:t>Key Knowledge:</a:t>
                      </a:r>
                      <a:r>
                        <a:rPr lang="en-GB" sz="1100" b="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GB" sz="1100"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To be able to describe their dream house using nouns and adjectives.                                      </a:t>
                      </a:r>
                      <a:r>
                        <a:rPr lang="en-GB" sz="1100" b="1"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Grammar:                                                                       </a:t>
                      </a:r>
                      <a:r>
                        <a:rPr lang="en-US" sz="1100" kern="1200" dirty="0">
                          <a:solidFill>
                            <a:srgbClr val="000000"/>
                          </a:solidFill>
                          <a:effectLst/>
                          <a:latin typeface="Comic Sans MS" panose="030F0702030302020204" pitchFamily="66" charset="0"/>
                          <a:ea typeface="Calibri" panose="020F0502020204030204" pitchFamily="34" charset="0"/>
                        </a:rPr>
                        <a:t>To be able to write sentences with the correct noun/adjective agreement depending on whether the noun is masculine or feminine.</a:t>
                      </a:r>
                    </a:p>
                    <a:p>
                      <a:pPr>
                        <a:buNone/>
                      </a:pPr>
                      <a:r>
                        <a:rPr lang="en-GB" sz="1100" b="1" kern="1200" dirty="0">
                          <a:solidFill>
                            <a:srgbClr val="000000"/>
                          </a:solidFill>
                          <a:effectLst/>
                          <a:latin typeface="Calibri" panose="020F0502020204030204" pitchFamily="34" charset="0"/>
                          <a:ea typeface="Calibri" panose="020F0502020204030204" pitchFamily="34" charset="0"/>
                        </a:rPr>
                        <a:t>Key Skills: </a:t>
                      </a:r>
                      <a:r>
                        <a:rPr lang="en-GB" sz="1100" kern="1200" dirty="0">
                          <a:solidFill>
                            <a:srgbClr val="000000"/>
                          </a:solidFill>
                          <a:effectLst/>
                          <a:latin typeface="Calibri" panose="020F0502020204030204" pitchFamily="34" charset="0"/>
                          <a:ea typeface="Calibri" panose="020F0502020204030204" pitchFamily="34" charset="0"/>
                        </a:rPr>
                        <a:t>                                                              </a:t>
                      </a:r>
                      <a:r>
                        <a:rPr lang="en-GB" sz="1100" b="1" kern="1200" dirty="0">
                          <a:solidFill>
                            <a:srgbClr val="000000"/>
                          </a:solidFill>
                          <a:effectLst/>
                          <a:latin typeface="Calibri" panose="020F0502020204030204" pitchFamily="34" charset="0"/>
                          <a:ea typeface="Calibri" panose="020F0502020204030204" pitchFamily="34" charset="0"/>
                        </a:rPr>
                        <a:t>Speaking and Listening:                                    </a:t>
                      </a:r>
                      <a:r>
                        <a:rPr lang="en-GB" sz="1100" kern="1200" dirty="0">
                          <a:solidFill>
                            <a:srgbClr val="000000"/>
                          </a:solidFill>
                          <a:effectLst/>
                          <a:latin typeface="Calibri" panose="020F0502020204030204" pitchFamily="34" charset="0"/>
                          <a:ea typeface="Calibri" panose="020F0502020204030204" pitchFamily="34" charset="0"/>
                        </a:rPr>
                        <a:t>Listen to and respond to by asking questions  the main points from short spoken passage.                                      </a:t>
                      </a:r>
                      <a:r>
                        <a:rPr lang="en-GB" sz="1100" b="1" kern="1200" dirty="0">
                          <a:solidFill>
                            <a:srgbClr val="000000"/>
                          </a:solidFill>
                          <a:effectLst/>
                          <a:latin typeface="Calibri" panose="020F0502020204030204" pitchFamily="34" charset="0"/>
                          <a:ea typeface="Calibri" panose="020F0502020204030204" pitchFamily="34" charset="0"/>
                        </a:rPr>
                        <a:t>Reading:                                                                    </a:t>
                      </a:r>
                      <a:r>
                        <a:rPr lang="en-GB" sz="1100" kern="100" dirty="0">
                          <a:effectLst/>
                          <a:latin typeface="Calibri" panose="020F0502020204030204" pitchFamily="34" charset="0"/>
                          <a:ea typeface="Aptos" panose="020B0004020202020204" pitchFamily="34" charset="0"/>
                        </a:rPr>
                        <a:t>To use reading to inform writing</a:t>
                      </a:r>
                      <a:r>
                        <a:rPr lang="en-GB" sz="1100" b="1" kern="1200" dirty="0">
                          <a:solidFill>
                            <a:srgbClr val="000000"/>
                          </a:solidFill>
                          <a:effectLst/>
                          <a:latin typeface="Calibri" panose="020F0502020204030204" pitchFamily="34" charset="0"/>
                          <a:ea typeface="Calibri" panose="020F0502020204030204" pitchFamily="34" charset="0"/>
                        </a:rPr>
                        <a:t>                                  </a:t>
                      </a:r>
                      <a:r>
                        <a:rPr lang="en-GB" sz="1100" kern="1200" dirty="0">
                          <a:solidFill>
                            <a:srgbClr val="000000"/>
                          </a:solidFill>
                          <a:effectLst/>
                          <a:latin typeface="Calibri" panose="020F0502020204030204" pitchFamily="34" charset="0"/>
                          <a:ea typeface="Calibri" panose="020F0502020204030204" pitchFamily="34" charset="0"/>
                        </a:rPr>
                        <a:t>  </a:t>
                      </a:r>
                      <a:r>
                        <a:rPr lang="en-GB" sz="1100" kern="100" dirty="0">
                          <a:effectLst/>
                          <a:latin typeface="Calibri" panose="020F0502020204030204" pitchFamily="34" charset="0"/>
                          <a:ea typeface="Aptos" panose="020B0004020202020204" pitchFamily="34" charset="0"/>
                        </a:rPr>
                        <a:t>To explain the main points in a text</a:t>
                      </a:r>
                      <a:r>
                        <a:rPr lang="en-GB" sz="1100" b="1" kern="1200" dirty="0">
                          <a:solidFill>
                            <a:srgbClr val="000000"/>
                          </a:solidFill>
                          <a:effectLst/>
                          <a:latin typeface="Calibri" panose="020F0502020204030204" pitchFamily="34" charset="0"/>
                          <a:ea typeface="Calibri" panose="020F0502020204030204" pitchFamily="34" charset="0"/>
                        </a:rPr>
                        <a:t>                Writing:                                                                        </a:t>
                      </a:r>
                      <a:r>
                        <a:rPr lang="en-GB" sz="1100" kern="100" dirty="0">
                          <a:effectLst/>
                          <a:latin typeface="Calibri" panose="020F0502020204030204" pitchFamily="34" charset="0"/>
                          <a:ea typeface="Aptos" panose="020B0004020202020204" pitchFamily="34" charset="0"/>
                        </a:rPr>
                        <a:t>To manipulate and change sentences using knowledge of grammar, vocabulary and modelled texts. </a:t>
                      </a:r>
                      <a:endParaRPr lang="en-GB" sz="1200" dirty="0">
                        <a:effectLst/>
                        <a:highlight>
                          <a:srgbClr val="FFFF00"/>
                        </a:highlight>
                        <a:latin typeface="Comic Sans MS" panose="030F0702030302020204" pitchFamily="66" charset="0"/>
                        <a:ea typeface="Calibri" panose="020F0502020204030204" pitchFamily="34" charset="0"/>
                        <a:cs typeface="Times New Roman" panose="02020603050405020304" pitchFamily="18" charset="0"/>
                      </a:endParaRP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2711352"/>
                  </a:ext>
                </a:extLst>
              </a:tr>
            </a:tbl>
          </a:graphicData>
        </a:graphic>
      </p:graphicFrame>
      <p:graphicFrame>
        <p:nvGraphicFramePr>
          <p:cNvPr id="5" name="Table 4">
            <a:extLst>
              <a:ext uri="{FF2B5EF4-FFF2-40B4-BE49-F238E27FC236}">
                <a16:creationId xmlns:a16="http://schemas.microsoft.com/office/drawing/2014/main" id="{AC099A68-A28E-6AB2-3EC5-3268E65F15F1}"/>
              </a:ext>
            </a:extLst>
          </p:cNvPr>
          <p:cNvGraphicFramePr>
            <a:graphicFrameLocks noGrp="1"/>
          </p:cNvGraphicFramePr>
          <p:nvPr>
            <p:extLst>
              <p:ext uri="{D42A27DB-BD31-4B8C-83A1-F6EECF244321}">
                <p14:modId xmlns:p14="http://schemas.microsoft.com/office/powerpoint/2010/main" val="3928965091"/>
              </p:ext>
            </p:extLst>
          </p:nvPr>
        </p:nvGraphicFramePr>
        <p:xfrm>
          <a:off x="3299791" y="1118940"/>
          <a:ext cx="8324021" cy="3127249"/>
        </p:xfrm>
        <a:graphic>
          <a:graphicData uri="http://schemas.openxmlformats.org/drawingml/2006/table">
            <a:tbl>
              <a:tblPr/>
              <a:tblGrid>
                <a:gridCol w="8324021">
                  <a:extLst>
                    <a:ext uri="{9D8B030D-6E8A-4147-A177-3AD203B41FA5}">
                      <a16:colId xmlns:a16="http://schemas.microsoft.com/office/drawing/2014/main" val="2939841735"/>
                    </a:ext>
                  </a:extLst>
                </a:gridCol>
              </a:tblGrid>
              <a:tr h="303283">
                <a:tc>
                  <a:txBody>
                    <a:bodyPr/>
                    <a:lstStyle/>
                    <a:p>
                      <a:pPr algn="ctr"/>
                      <a:r>
                        <a:rPr lang="en-GB" sz="1600" dirty="0">
                          <a:latin typeface="Comic Sans MS" panose="030F0702030302020204" pitchFamily="66" charset="0"/>
                        </a:rPr>
                        <a:t>Spanish Grammar – What you need to know! </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rgbClr val="9D41AF"/>
                    </a:solidFill>
                  </a:tcPr>
                </a:tc>
                <a:extLst>
                  <a:ext uri="{0D108BD9-81ED-4DB2-BD59-A6C34878D82A}">
                    <a16:rowId xmlns:a16="http://schemas.microsoft.com/office/drawing/2014/main" val="2803963371"/>
                  </a:ext>
                </a:extLst>
              </a:tr>
              <a:tr h="279196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In Spanish, adjectives are placed after the noun that they describe and they need to agree with it.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If the noun is feminine, swap the -o with an -a at the end, e.g. </a:t>
                      </a:r>
                      <a:r>
                        <a:rPr kumimoji="0" lang="en-US" sz="13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una</a:t>
                      </a:r>
                      <a:r>
                        <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tienda </a:t>
                      </a:r>
                      <a:r>
                        <a:rPr kumimoji="0" lang="en-US" sz="13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pequena</a:t>
                      </a:r>
                      <a:r>
                        <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 small shop], un </a:t>
                      </a:r>
                      <a:r>
                        <a:rPr kumimoji="0" lang="en-US" sz="13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jardin</a:t>
                      </a:r>
                      <a:r>
                        <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US" sz="13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pequeno</a:t>
                      </a:r>
                      <a:r>
                        <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 small garden].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If the adjective finishes with an -e, it doesn’t change, e.g. </a:t>
                      </a:r>
                      <a:r>
                        <a:rPr kumimoji="0" lang="en-US" sz="13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una</a:t>
                      </a:r>
                      <a:r>
                        <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casa </a:t>
                      </a:r>
                      <a:r>
                        <a:rPr kumimoji="0" lang="en-US" sz="13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grande</a:t>
                      </a:r>
                      <a:r>
                        <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 big house].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If the noun is plural, remember to add an extra -s-, e.g. </a:t>
                      </a:r>
                      <a:r>
                        <a:rPr kumimoji="0" lang="en-US" sz="13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unas</a:t>
                      </a:r>
                      <a:r>
                        <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US" sz="13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ventanas</a:t>
                      </a:r>
                      <a:r>
                        <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US" sz="13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pequenas</a:t>
                      </a:r>
                      <a:r>
                        <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[the small windows).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*It is important to emphasise that in many languages the children will learn during their time in education the adjectives comes after the noun </a:t>
                      </a:r>
                      <a:r>
                        <a:rPr kumimoji="0" lang="en-GB" sz="13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e.g</a:t>
                      </a:r>
                      <a:r>
                        <a:rPr kumimoji="0" lang="en-GB" sz="1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French and Italian. It is also worth asking if children speak any other languages at home and comparing those languages.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dirty="0">
                        <a:latin typeface="Comic Sans MS" panose="030F0702030302020204" pitchFamily="66" charset="0"/>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9078334"/>
                  </a:ext>
                </a:extLst>
              </a:tr>
            </a:tbl>
          </a:graphicData>
        </a:graphic>
      </p:graphicFrame>
      <p:graphicFrame>
        <p:nvGraphicFramePr>
          <p:cNvPr id="3" name="Table 2">
            <a:extLst>
              <a:ext uri="{FF2B5EF4-FFF2-40B4-BE49-F238E27FC236}">
                <a16:creationId xmlns:a16="http://schemas.microsoft.com/office/drawing/2014/main" id="{61035F0F-7610-F6D0-D10C-1E836729D75B}"/>
              </a:ext>
            </a:extLst>
          </p:cNvPr>
          <p:cNvGraphicFramePr>
            <a:graphicFrameLocks noGrp="1"/>
          </p:cNvGraphicFramePr>
          <p:nvPr>
            <p:extLst>
              <p:ext uri="{D42A27DB-BD31-4B8C-83A1-F6EECF244321}">
                <p14:modId xmlns:p14="http://schemas.microsoft.com/office/powerpoint/2010/main" val="556876297"/>
              </p:ext>
            </p:extLst>
          </p:nvPr>
        </p:nvGraphicFramePr>
        <p:xfrm>
          <a:off x="3211995" y="4625022"/>
          <a:ext cx="8499612" cy="2144777"/>
        </p:xfrm>
        <a:graphic>
          <a:graphicData uri="http://schemas.openxmlformats.org/drawingml/2006/table">
            <a:tbl>
              <a:tblPr/>
              <a:tblGrid>
                <a:gridCol w="4556173">
                  <a:extLst>
                    <a:ext uri="{9D8B030D-6E8A-4147-A177-3AD203B41FA5}">
                      <a16:colId xmlns:a16="http://schemas.microsoft.com/office/drawing/2014/main" val="3894767215"/>
                    </a:ext>
                  </a:extLst>
                </a:gridCol>
                <a:gridCol w="3943439">
                  <a:extLst>
                    <a:ext uri="{9D8B030D-6E8A-4147-A177-3AD203B41FA5}">
                      <a16:colId xmlns:a16="http://schemas.microsoft.com/office/drawing/2014/main" val="925153986"/>
                    </a:ext>
                  </a:extLst>
                </a:gridCol>
              </a:tblGrid>
              <a:tr h="135476">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tx1"/>
                          </a:solidFill>
                          <a:effectLst/>
                          <a:latin typeface="Comic Sans MS" panose="030F0702030302020204" pitchFamily="66" charset="0"/>
                        </a:rPr>
                        <a:t>This follows on from: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9D41AF"/>
                    </a:solid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tx1"/>
                          </a:solidFill>
                          <a:effectLst/>
                          <a:latin typeface="Comic Sans MS" panose="030F0702030302020204" pitchFamily="66" charset="0"/>
                        </a:rPr>
                        <a:t>This leads to: </a:t>
                      </a: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9D41AF"/>
                    </a:solidFill>
                  </a:tcPr>
                </a:tc>
                <a:extLst>
                  <a:ext uri="{0D108BD9-81ED-4DB2-BD59-A6C34878D82A}">
                    <a16:rowId xmlns:a16="http://schemas.microsoft.com/office/drawing/2014/main" val="648764523"/>
                  </a:ext>
                </a:extLst>
              </a:tr>
              <a:tr h="432846">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Daily Life </a:t>
                      </a:r>
                    </a:p>
                    <a:p>
                      <a:pPr>
                        <a:lnSpc>
                          <a:spcPct val="107000"/>
                        </a:lnSpc>
                        <a:spcAft>
                          <a:spcPts val="800"/>
                        </a:spcAft>
                      </a:pP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Year 5  Unit 3:  Places and Directions </a:t>
                      </a: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Times New Roman" panose="02020603050405020304" pitchFamily="18" charset="0"/>
                        </a:rPr>
                        <a:t>Vocabulary: </a:t>
                      </a:r>
                      <a:r>
                        <a:rPr kumimoji="0" lang="en-GB" sz="11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Calibri" panose="020F0502020204030204" pitchFamily="34" charset="0"/>
                        </a:rPr>
                        <a:t>Daily Life </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Calibri" panose="020F0502020204030204" pitchFamily="34" charset="0"/>
                        </a:rPr>
                        <a:t>Year 7 curriculum outcomes.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6776059"/>
                  </a:ext>
                </a:extLst>
              </a:tr>
              <a:tr h="1048689">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lvl="0" indent="0">
                        <a:lnSpc>
                          <a:spcPct val="115000"/>
                        </a:lnSpc>
                        <a:spcAft>
                          <a:spcPts val="1000"/>
                        </a:spcAft>
                        <a:buFont typeface="Symbol" panose="05050102010706020507" pitchFamily="18" charset="2"/>
                        <a:buNone/>
                      </a:pPr>
                      <a:r>
                        <a:rPr lang="en-GB" sz="1100" kern="100" dirty="0">
                          <a:effectLst/>
                          <a:latin typeface="Comic Sans MS" panose="030F0702030302020204" pitchFamily="66" charset="0"/>
                          <a:ea typeface="Aptos" panose="020B0004020202020204" pitchFamily="34" charset="0"/>
                          <a:cs typeface="Times New Roman" panose="02020603050405020304" pitchFamily="18" charset="0"/>
                        </a:rPr>
                        <a:t>Grammar</a:t>
                      </a:r>
                    </a:p>
                    <a:p>
                      <a:pPr marL="171450" lvl="0" indent="-171450">
                        <a:lnSpc>
                          <a:spcPct val="115000"/>
                        </a:lnSpc>
                        <a:spcAft>
                          <a:spcPts val="1000"/>
                        </a:spcAft>
                        <a:buFont typeface="Arial" panose="020B0604020202020204" pitchFamily="34" charset="0"/>
                        <a:buChar char="•"/>
                      </a:pPr>
                      <a:r>
                        <a:rPr lang="en-GB" sz="1100" kern="100" dirty="0">
                          <a:effectLst/>
                          <a:latin typeface="Comic Sans MS" panose="030F0702030302020204" pitchFamily="66" charset="0"/>
                          <a:ea typeface="Aptos" panose="020B0004020202020204" pitchFamily="34" charset="0"/>
                          <a:cs typeface="Times New Roman" panose="02020603050405020304" pitchFamily="18" charset="0"/>
                        </a:rPr>
                        <a:t>Year 5 Unit 3: </a:t>
                      </a:r>
                      <a:r>
                        <a:rPr lang="en-GB" sz="1100" kern="0" dirty="0">
                          <a:effectLst/>
                          <a:latin typeface="Comic Sans MS" panose="030F0702030302020204" pitchFamily="66" charset="0"/>
                          <a:ea typeface="Calibri" panose="020F0502020204030204" pitchFamily="34" charset="0"/>
                          <a:cs typeface="Calibri" panose="020F0502020204030204" pitchFamily="34" charset="0"/>
                        </a:rPr>
                        <a:t>To describe how the noun changes when it is written in the masculine and feminine form </a:t>
                      </a:r>
                      <a:endParaRPr lang="en-GB" sz="1100" kern="100" dirty="0">
                        <a:effectLst/>
                        <a:latin typeface="Comic Sans MS" panose="030F0702030302020204" pitchFamily="66" charset="0"/>
                        <a:ea typeface="Aptos" panose="020B0004020202020204" pitchFamily="34" charset="0"/>
                        <a:cs typeface="Times New Roman" panose="02020603050405020304" pitchFamily="18" charset="0"/>
                      </a:endParaRPr>
                    </a:p>
                    <a:p>
                      <a:pPr marL="171450" lvl="0" indent="-171450">
                        <a:lnSpc>
                          <a:spcPct val="115000"/>
                        </a:lnSpc>
                        <a:spcAft>
                          <a:spcPts val="1000"/>
                        </a:spcAft>
                        <a:buFont typeface="Arial" panose="020B0604020202020204" pitchFamily="34" charset="0"/>
                        <a:buChar char="•"/>
                      </a:pPr>
                      <a:r>
                        <a:rPr lang="en-GB" sz="1100" kern="0" dirty="0">
                          <a:effectLst/>
                          <a:latin typeface="Comic Sans MS" panose="030F0702030302020204" pitchFamily="66" charset="0"/>
                          <a:ea typeface="Calibri" panose="020F0502020204030204" pitchFamily="34" charset="0"/>
                          <a:cs typeface="Calibri" panose="020F0502020204030204" pitchFamily="34" charset="0"/>
                        </a:rPr>
                        <a:t>Year 5 Unit 3: To describe how the adjective changes when it is written in the masculine and feminine form    </a:t>
                      </a:r>
                      <a:endParaRPr lang="en-GB" sz="11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15000"/>
                        </a:lnSpc>
                        <a:spcAft>
                          <a:spcPts val="1000"/>
                        </a:spcAft>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 </a:t>
                      </a:r>
                    </a:p>
                    <a:p>
                      <a:pPr>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6  Summer Term - </a:t>
                      </a:r>
                      <a:r>
                        <a:rPr lang="en-GB" sz="1100" dirty="0">
                          <a:effectLst/>
                          <a:latin typeface="Comic Sans MS" panose="030F0702030302020204" pitchFamily="66" charset="0"/>
                          <a:ea typeface="Calibri" panose="020F0502020204030204" pitchFamily="34" charset="0"/>
                          <a:cs typeface="Calibri" panose="020F0502020204030204" pitchFamily="34" charset="0"/>
                        </a:rPr>
                        <a:t>To create grammatically correct sentences using adjectives, nouns, plurals and conjunctions</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1807480"/>
                  </a:ext>
                </a:extLst>
              </a:tr>
            </a:tbl>
          </a:graphicData>
        </a:graphic>
      </p:graphicFrame>
    </p:spTree>
    <p:extLst>
      <p:ext uri="{BB962C8B-B14F-4D97-AF65-F5344CB8AC3E}">
        <p14:creationId xmlns:p14="http://schemas.microsoft.com/office/powerpoint/2010/main" val="942525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312263435"/>
              </p:ext>
            </p:extLst>
          </p:nvPr>
        </p:nvGraphicFramePr>
        <p:xfrm>
          <a:off x="323557" y="154744"/>
          <a:ext cx="11465169" cy="821944"/>
        </p:xfrm>
        <a:graphic>
          <a:graphicData uri="http://schemas.openxmlformats.org/drawingml/2006/table">
            <a:tbl>
              <a:tblPr firstRow="1" firstCol="1" bandRow="1"/>
              <a:tblGrid>
                <a:gridCol w="3935622">
                  <a:extLst>
                    <a:ext uri="{9D8B030D-6E8A-4147-A177-3AD203B41FA5}">
                      <a16:colId xmlns:a16="http://schemas.microsoft.com/office/drawing/2014/main" val="3968737678"/>
                    </a:ext>
                  </a:extLst>
                </a:gridCol>
                <a:gridCol w="7529547">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6 Unit 2: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Spring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La casa de mis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mn-cs"/>
                        </a:rPr>
                        <a:t>sueňos</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 (My Dream House)</a:t>
                      </a:r>
                      <a:endPar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Times New Roman" panose="02020603050405020304" pitchFamily="18"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D41AF"/>
                    </a:solidFill>
                  </a:tcPr>
                </a:tc>
                <a:extLst>
                  <a:ext uri="{0D108BD9-81ED-4DB2-BD59-A6C34878D82A}">
                    <a16:rowId xmlns:a16="http://schemas.microsoft.com/office/drawing/2014/main" val="3876697788"/>
                  </a:ext>
                </a:extLst>
              </a:tr>
            </a:tbl>
          </a:graphicData>
        </a:graphic>
      </p:graphicFrame>
      <p:graphicFrame>
        <p:nvGraphicFramePr>
          <p:cNvPr id="5" name="Table 5">
            <a:extLst>
              <a:ext uri="{FF2B5EF4-FFF2-40B4-BE49-F238E27FC236}">
                <a16:creationId xmlns:a16="http://schemas.microsoft.com/office/drawing/2014/main" id="{C7368DC8-B7E9-653A-632C-1D02860D5990}"/>
              </a:ext>
            </a:extLst>
          </p:cNvPr>
          <p:cNvGraphicFramePr>
            <a:graphicFrameLocks noGrp="1"/>
          </p:cNvGraphicFramePr>
          <p:nvPr>
            <p:extLst>
              <p:ext uri="{D42A27DB-BD31-4B8C-83A1-F6EECF244321}">
                <p14:modId xmlns:p14="http://schemas.microsoft.com/office/powerpoint/2010/main" val="1214718775"/>
              </p:ext>
            </p:extLst>
          </p:nvPr>
        </p:nvGraphicFramePr>
        <p:xfrm>
          <a:off x="430237" y="1167064"/>
          <a:ext cx="11331526" cy="5069568"/>
        </p:xfrm>
        <a:graphic>
          <a:graphicData uri="http://schemas.openxmlformats.org/drawingml/2006/table">
            <a:tbl>
              <a:tblPr firstRow="1" bandRow="1">
                <a:tableStyleId>{5C22544A-7EE6-4342-B048-85BDC9FD1C3A}</a:tableStyleId>
              </a:tblPr>
              <a:tblGrid>
                <a:gridCol w="11331526">
                  <a:extLst>
                    <a:ext uri="{9D8B030D-6E8A-4147-A177-3AD203B41FA5}">
                      <a16:colId xmlns:a16="http://schemas.microsoft.com/office/drawing/2014/main" val="1104113210"/>
                    </a:ext>
                  </a:extLst>
                </a:gridCol>
              </a:tblGrid>
              <a:tr h="807733">
                <a:tc>
                  <a:txBody>
                    <a:bodyPr/>
                    <a:lstStyle/>
                    <a:p>
                      <a:pPr algn="ctr"/>
                      <a:r>
                        <a:rPr lang="en-GB" sz="1600" b="0" dirty="0">
                          <a:solidFill>
                            <a:schemeClr val="tx1"/>
                          </a:solidFill>
                          <a:latin typeface="Comic Sans MS" panose="030F0702030302020204" pitchFamily="66" charset="0"/>
                        </a:rPr>
                        <a:t>How to progress through the unit. </a:t>
                      </a:r>
                    </a:p>
                    <a:p>
                      <a:pPr algn="ctr"/>
                      <a:r>
                        <a:rPr lang="en-GB" sz="1200" b="0" dirty="0">
                          <a:solidFill>
                            <a:schemeClr val="tx1"/>
                          </a:solidFill>
                          <a:latin typeface="Comic Sans MS" panose="030F0702030302020204" pitchFamily="66" charset="0"/>
                        </a:rPr>
                        <a:t>*Please ensure there is evidence of each stage in Pink Spanish Books.</a:t>
                      </a:r>
                    </a:p>
                    <a:p>
                      <a:pPr algn="ctr"/>
                      <a:r>
                        <a:rPr lang="en-GB" sz="1200" b="0" dirty="0">
                          <a:solidFill>
                            <a:schemeClr val="tx1"/>
                          </a:solidFill>
                          <a:latin typeface="Comic Sans MS" panose="030F0702030302020204" pitchFamily="66" charset="0"/>
                        </a:rPr>
                        <a:t>*When introducing new vocabulary print off a list and stick it into their books for future use.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D41AF"/>
                    </a:solidFill>
                  </a:tcPr>
                </a:tc>
                <a:extLst>
                  <a:ext uri="{0D108BD9-81ED-4DB2-BD59-A6C34878D82A}">
                    <a16:rowId xmlns:a16="http://schemas.microsoft.com/office/drawing/2014/main" val="3094921768"/>
                  </a:ext>
                </a:extLst>
              </a:tr>
              <a:tr h="1115500">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Step 1: </a:t>
                      </a:r>
                      <a:r>
                        <a:rPr kumimoji="0" lang="en-GB" sz="11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Introduce the children to key vocabulary – they need during the topic. </a:t>
                      </a:r>
                      <a:endPar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This can be done through songs, games, word searches, listening games, labelling, ICT based activities, drawing and colouring (or anything else you think may </a:t>
                      </a: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make this interesting. This is where you can teach the grammar – focusing on more complex sentence structures - The ending of the adjective is an o if it is a paired with a masculine noun, this changes to an a if it is paired with a feminine noun, if it ends in e it stays as an e. </a:t>
                      </a:r>
                      <a:endParaRPr kumimoji="0" lang="en-GB" sz="105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mn-cs"/>
                        </a:rPr>
                        <a:t>/Scheme Link:  Y6 lessons 8-12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you will find ideas and resources for this in the folders in PPA room or on staff share subject leader/Spanish/curriculum scheme resources. It is important to note that lessons 10 and 11 focus on </a:t>
                      </a:r>
                      <a:r>
                        <a:rPr kumimoji="0" lang="en-GB" sz="1100" b="0" i="0" u="none" strike="noStrike" kern="1200" cap="none" spc="0" normalizeH="0" baseline="0" noProof="0" dirty="0" err="1">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ieas</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 and support for teaching grammar. </a:t>
                      </a:r>
                      <a:endPar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0301674"/>
                  </a:ext>
                </a:extLst>
              </a:tr>
              <a:tr h="956633">
                <a:tc>
                  <a:txBody>
                    <a:bodyPr/>
                    <a:lstStyle/>
                    <a:p>
                      <a:pPr>
                        <a:lnSpc>
                          <a:spcPct val="107000"/>
                        </a:lnSpc>
                        <a:spcAft>
                          <a:spcPts val="800"/>
                        </a:spcAft>
                      </a:pP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Step 2:</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Provide the children with opportunities to read and translate the new material </a:t>
                      </a:r>
                      <a:r>
                        <a:rPr lang="en-GB" sz="1100" b="1" u="sng" dirty="0" err="1">
                          <a:effectLst/>
                          <a:latin typeface="Comic Sans MS" panose="030F0702030302020204" pitchFamily="66" charset="0"/>
                          <a:ea typeface="Calibri" panose="020F0502020204030204" pitchFamily="34" charset="0"/>
                          <a:cs typeface="Times New Roman" panose="02020603050405020304" pitchFamily="18" charset="0"/>
                        </a:rPr>
                        <a:t>parapgraphs</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 using more complex                                                   sentences with</a:t>
                      </a: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and, so because </a:t>
                      </a:r>
                      <a:r>
                        <a:rPr lang="en-GB" sz="1050" b="1" u="sng"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They should be encouraged to look for familiar words/phrases in order to translate the whole sentence. Teachers will need model simple translation skills and they will need to give the children time to practice their skills using other sentences based on the model used in whole class teaching.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1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This should be a paragraph of and ideals home. This should include, room descriptions ( number of rooms and adjectives to describe the rooms). Ensure the paragraphs you give the children to </a:t>
                      </a:r>
                      <a:r>
                        <a:rPr lang="en-GB" sz="1100" b="1" u="none" dirty="0" err="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trnalste</a:t>
                      </a:r>
                      <a:r>
                        <a:rPr lang="en-GB" sz="11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have the correct grammatical structures)</a:t>
                      </a:r>
                      <a:endParaRPr lang="en-GB" sz="11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8527872"/>
                  </a:ext>
                </a:extLst>
              </a:tr>
              <a:tr h="839293">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Step 3: Provide the children with opportunities to write using a combination of new material and known language in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longer phrases using more complex sentences with and, so because</a:t>
                      </a:r>
                      <a:r>
                        <a:rPr lang="en-GB" sz="1050" b="1" u="none" strike="noStrike"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u="none" strike="noStrike" dirty="0">
                          <a:effectLst/>
                          <a:latin typeface="Comic Sans MS" panose="030F0702030302020204" pitchFamily="66" charset="0"/>
                          <a:ea typeface="Calibri" panose="020F0502020204030204" pitchFamily="34" charset="0"/>
                          <a:cs typeface="Times New Roman" panose="02020603050405020304" pitchFamily="18" charset="0"/>
                        </a:rPr>
                        <a:t>T</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eachers will need to model writing paragraph as a model text (use-translated texts in previous sessions as a model). </a:t>
                      </a:r>
                      <a:r>
                        <a:rPr lang="en-GB" sz="1100" u="sng" dirty="0">
                          <a:effectLst/>
                          <a:latin typeface="Comic Sans MS" panose="030F0702030302020204" pitchFamily="66" charset="0"/>
                          <a:ea typeface="Calibri" panose="020F0502020204030204" pitchFamily="34" charset="0"/>
                          <a:cs typeface="Times New Roman" panose="02020603050405020304" pitchFamily="18" charset="0"/>
                        </a:rPr>
                        <a:t>T</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he support group would need a copy of the text in front of them to just change key points. </a:t>
                      </a:r>
                      <a:r>
                        <a:rPr lang="en-GB" sz="11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Children should write a paragraph </a:t>
                      </a:r>
                      <a:r>
                        <a:rPr kumimoji="0" lang="en-GB" sz="1100" b="1"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Times New Roman" panose="02020603050405020304" pitchFamily="18" charset="0"/>
                        </a:rPr>
                        <a:t>about their ideal home.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52831456"/>
                  </a:ext>
                </a:extLst>
              </a:tr>
              <a:tr h="981157">
                <a:tc>
                  <a:txBody>
                    <a:bodyPr/>
                    <a:lstStyle/>
                    <a:p>
                      <a:pPr>
                        <a:lnSpc>
                          <a:spcPct val="107000"/>
                        </a:lnSpc>
                        <a:spcAft>
                          <a:spcPts val="800"/>
                        </a:spcAft>
                      </a:pP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Step 4: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Provide the children with opportunities to present their work to a partner. A partner can have a list of key questions they need to find the answer to during the presentation.</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11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30993676"/>
                  </a:ext>
                </a:extLst>
              </a:tr>
            </a:tbl>
          </a:graphicData>
        </a:graphic>
      </p:graphicFrame>
    </p:spTree>
    <p:extLst>
      <p:ext uri="{BB962C8B-B14F-4D97-AF65-F5344CB8AC3E}">
        <p14:creationId xmlns:p14="http://schemas.microsoft.com/office/powerpoint/2010/main" val="410898371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3" ma:contentTypeDescription="Create a new document." ma:contentTypeScope="" ma:versionID="1d7088f900a6c0f79f38621c5dd1b73e">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e1692c3ff1398f542c7b5a2bbc48d4bb"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38A2BF0-B7F3-48C9-A4B5-01214B8E2A70}">
  <ds:schemaRefs>
    <ds:schemaRef ds:uri="http://schemas.microsoft.com/office/2006/metadata/properties"/>
    <ds:schemaRef ds:uri="http://schemas.microsoft.com/office/infopath/2007/PartnerControls"/>
    <ds:schemaRef ds:uri="0fd8d383-41ae-46df-9fe2-10c7f32fdd6d"/>
    <ds:schemaRef ds:uri="d45d65a5-5bd9-4068-b913-37d7fa7065b5"/>
  </ds:schemaRefs>
</ds:datastoreItem>
</file>

<file path=customXml/itemProps2.xml><?xml version="1.0" encoding="utf-8"?>
<ds:datastoreItem xmlns:ds="http://schemas.openxmlformats.org/officeDocument/2006/customXml" ds:itemID="{258DA3CA-37D3-46A4-AE99-5AA83583FE50}">
  <ds:schemaRefs>
    <ds:schemaRef ds:uri="http://schemas.microsoft.com/sharepoint/v3/contenttype/forms"/>
  </ds:schemaRefs>
</ds:datastoreItem>
</file>

<file path=customXml/itemProps3.xml><?xml version="1.0" encoding="utf-8"?>
<ds:datastoreItem xmlns:ds="http://schemas.openxmlformats.org/officeDocument/2006/customXml" ds:itemID="{06B0AE93-6505-48E4-BFEB-BF6BE7B865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d65a5-5bd9-4068-b913-37d7fa7065b5"/>
    <ds:schemaRef ds:uri="0fd8d383-41ae-46df-9fe2-10c7f32fdd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467</TotalTime>
  <Words>950</Words>
  <Application>Microsoft Office PowerPoint</Application>
  <PresentationFormat>Widescreen</PresentationFormat>
  <Paragraphs>55</Paragraphs>
  <Slides>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Comic Sans MS</vt:lpstr>
      <vt:lpstr>Symbol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Edwards</dc:creator>
  <cp:lastModifiedBy>Claire Edwards</cp:lastModifiedBy>
  <cp:revision>2</cp:revision>
  <dcterms:created xsi:type="dcterms:W3CDTF">2023-08-09T10:53:54Z</dcterms:created>
  <dcterms:modified xsi:type="dcterms:W3CDTF">2026-01-05T15:08:19Z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3889800</vt:r8>
  </property>
  <property fmtid="{D5CDD505-2E9C-101B-9397-08002B2CF9AE}" pid="4" name="MediaServiceImageTags">
    <vt:lpwstr/>
  </property>
</Properties>
</file>