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A78E"/>
    <a:srgbClr val="9D41AF"/>
    <a:srgbClr val="7830C0"/>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9D7F69-0E50-4084-BD05-5E498DFA798A}" v="4" dt="2026-01-05T15:07:30.6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custSel modSld">
      <pc:chgData name="Claire Edwards" userId="95321912-edf3-40d9-95dd-3ecc1dc7554e" providerId="ADAL" clId="{8663136D-0834-42F2-9F12-597870CD1F7C}" dt="2026-01-05T15:07:36.329" v="706" actId="2711"/>
      <pc:docMkLst>
        <pc:docMk/>
      </pc:docMkLst>
      <pc:sldChg chg="modSp mod">
        <pc:chgData name="Claire Edwards" userId="95321912-edf3-40d9-95dd-3ecc1dc7554e" providerId="ADAL" clId="{8663136D-0834-42F2-9F12-597870CD1F7C}" dt="2026-01-05T11:39:21.236" v="193" actId="20577"/>
        <pc:sldMkLst>
          <pc:docMk/>
          <pc:sldMk cId="180266309" sldId="258"/>
        </pc:sldMkLst>
        <pc:graphicFrameChg chg="modGraphic">
          <ac:chgData name="Claire Edwards" userId="95321912-edf3-40d9-95dd-3ecc1dc7554e" providerId="ADAL" clId="{8663136D-0834-42F2-9F12-597870CD1F7C}" dt="2026-01-05T11:39:21.236" v="193"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5:07:36.329" v="706" actId="2711"/>
        <pc:sldMkLst>
          <pc:docMk/>
          <pc:sldMk cId="942525154" sldId="260"/>
        </pc:sldMkLst>
        <pc:graphicFrameChg chg="modGraphic">
          <ac:chgData name="Claire Edwards" userId="95321912-edf3-40d9-95dd-3ecc1dc7554e" providerId="ADAL" clId="{8663136D-0834-42F2-9F12-597870CD1F7C}" dt="2026-01-05T11:39:28.561" v="200" actId="20577"/>
          <ac:graphicFrameMkLst>
            <pc:docMk/>
            <pc:sldMk cId="942525154" sldId="260"/>
            <ac:graphicFrameMk id="5" creationId="{50D50D0D-F4B6-F5C5-EC81-46B72070829F}"/>
          </ac:graphicFrameMkLst>
        </pc:graphicFrameChg>
        <pc:graphicFrameChg chg="mod modGraphic">
          <ac:chgData name="Claire Edwards" userId="95321912-edf3-40d9-95dd-3ecc1dc7554e" providerId="ADAL" clId="{8663136D-0834-42F2-9F12-597870CD1F7C}" dt="2026-01-05T11:30:11.666" v="182" actId="1076"/>
          <ac:graphicFrameMkLst>
            <pc:docMk/>
            <pc:sldMk cId="942525154" sldId="260"/>
            <ac:graphicFrameMk id="6" creationId="{71662A36-C3A8-1406-85E0-D3CEC5C15213}"/>
          </ac:graphicFrameMkLst>
        </pc:graphicFrameChg>
        <pc:graphicFrameChg chg="mod modGraphic">
          <ac:chgData name="Claire Edwards" userId="95321912-edf3-40d9-95dd-3ecc1dc7554e" providerId="ADAL" clId="{8663136D-0834-42F2-9F12-597870CD1F7C}" dt="2026-01-05T15:07:36.329" v="706" actId="2711"/>
          <ac:graphicFrameMkLst>
            <pc:docMk/>
            <pc:sldMk cId="942525154" sldId="260"/>
            <ac:graphicFrameMk id="7" creationId="{89D63514-BFF1-26AA-1A84-48048090C525}"/>
          </ac:graphicFrameMkLst>
        </pc:graphicFrameChg>
        <pc:graphicFrameChg chg="mod modGraphic">
          <ac:chgData name="Claire Edwards" userId="95321912-edf3-40d9-95dd-3ecc1dc7554e" providerId="ADAL" clId="{8663136D-0834-42F2-9F12-597870CD1F7C}" dt="2026-01-05T11:29:55.600" v="180" actId="14734"/>
          <ac:graphicFrameMkLst>
            <pc:docMk/>
            <pc:sldMk cId="942525154" sldId="260"/>
            <ac:graphicFrameMk id="8" creationId="{64EA9F94-7644-B19B-BA73-1F875762ABE8}"/>
          </ac:graphicFrameMkLst>
        </pc:graphicFrameChg>
      </pc:sldChg>
      <pc:sldChg chg="modSp mod">
        <pc:chgData name="Claire Edwards" userId="95321912-edf3-40d9-95dd-3ecc1dc7554e" providerId="ADAL" clId="{8663136D-0834-42F2-9F12-597870CD1F7C}" dt="2026-01-05T11:39:34.544" v="209" actId="20577"/>
        <pc:sldMkLst>
          <pc:docMk/>
          <pc:sldMk cId="4108983711" sldId="261"/>
        </pc:sldMkLst>
        <pc:graphicFrameChg chg="modGraphic">
          <ac:chgData name="Claire Edwards" userId="95321912-edf3-40d9-95dd-3ecc1dc7554e" providerId="ADAL" clId="{8663136D-0834-42F2-9F12-597870CD1F7C}" dt="2026-01-05T11:39:34.544" v="209" actId="20577"/>
          <ac:graphicFrameMkLst>
            <pc:docMk/>
            <pc:sldMk cId="4108983711" sldId="261"/>
            <ac:graphicFrameMk id="3" creationId="{4A615443-E5CE-DA46-DDDF-852D020D399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3465331713"/>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6 Unit 3: Summer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cs typeface="Times New Roman" panose="02020603050405020304" pitchFamily="18" charset="0"/>
                        </a:rPr>
                        <a:t>Mis </a:t>
                      </a:r>
                      <a:r>
                        <a:rPr lang="en-GB" sz="1600" b="0" i="0" u="none" strike="noStrike" dirty="0" err="1">
                          <a:solidFill>
                            <a:schemeClr val="bg1"/>
                          </a:solidFill>
                          <a:effectLst/>
                          <a:latin typeface="Comic Sans MS" panose="030F0702030302020204" pitchFamily="66" charset="0"/>
                          <a:cs typeface="Times New Roman" panose="02020603050405020304" pitchFamily="18" charset="0"/>
                        </a:rPr>
                        <a:t>vacaciones</a:t>
                      </a:r>
                      <a:r>
                        <a:rPr lang="en-GB" sz="1600" b="0" i="0" u="none" strike="noStrike" dirty="0">
                          <a:solidFill>
                            <a:schemeClr val="bg1"/>
                          </a:solidFill>
                          <a:effectLst/>
                          <a:latin typeface="Comic Sans MS" panose="030F0702030302020204" pitchFamily="66" charset="0"/>
                          <a:cs typeface="Times New Roman" panose="02020603050405020304" pitchFamily="18" charset="0"/>
                        </a:rPr>
                        <a:t> (My Holiday)</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extLst>
                  <a:ext uri="{0D108BD9-81ED-4DB2-BD59-A6C34878D82A}">
                    <a16:rowId xmlns:a16="http://schemas.microsoft.com/office/drawing/2014/main" val="3876697788"/>
                  </a:ext>
                </a:extLst>
              </a:tr>
            </a:tbl>
          </a:graphicData>
        </a:graphic>
      </p:graphicFrame>
      <p:graphicFrame>
        <p:nvGraphicFramePr>
          <p:cNvPr id="12" name="Table 11">
            <a:extLst>
              <a:ext uri="{FF2B5EF4-FFF2-40B4-BE49-F238E27FC236}">
                <a16:creationId xmlns:a16="http://schemas.microsoft.com/office/drawing/2014/main" id="{B5038F4A-9EB1-818F-4666-429ED74A981A}"/>
              </a:ext>
            </a:extLst>
          </p:cNvPr>
          <p:cNvGraphicFramePr>
            <a:graphicFrameLocks noGrp="1"/>
          </p:cNvGraphicFramePr>
          <p:nvPr>
            <p:extLst>
              <p:ext uri="{D42A27DB-BD31-4B8C-83A1-F6EECF244321}">
                <p14:modId xmlns:p14="http://schemas.microsoft.com/office/powerpoint/2010/main" val="3382763787"/>
              </p:ext>
            </p:extLst>
          </p:nvPr>
        </p:nvGraphicFramePr>
        <p:xfrm>
          <a:off x="5306785" y="1281992"/>
          <a:ext cx="3390487" cy="1334888"/>
        </p:xfrm>
        <a:graphic>
          <a:graphicData uri="http://schemas.openxmlformats.org/drawingml/2006/table">
            <a:tbl>
              <a:tblPr firstRow="1" firstCol="1" bandRow="1">
                <a:tableStyleId>{5C22544A-7EE6-4342-B048-85BDC9FD1C3A}</a:tableStyleId>
              </a:tblPr>
              <a:tblGrid>
                <a:gridCol w="3390487">
                  <a:extLst>
                    <a:ext uri="{9D8B030D-6E8A-4147-A177-3AD203B41FA5}">
                      <a16:colId xmlns:a16="http://schemas.microsoft.com/office/drawing/2014/main" val="4118398490"/>
                    </a:ext>
                  </a:extLst>
                </a:gridCol>
              </a:tblGrid>
              <a:tr h="235862">
                <a:tc>
                  <a:txBody>
                    <a:bodyPr/>
                    <a:lstStyle/>
                    <a:p>
                      <a:pPr algn="l">
                        <a:lnSpc>
                          <a:spcPct val="107000"/>
                        </a:lnSpc>
                        <a:spcAft>
                          <a:spcPts val="800"/>
                        </a:spcAft>
                      </a:pPr>
                      <a:r>
                        <a:rPr lang="en-GB" sz="14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Key Vocabulary – Step 1</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3852259997"/>
                  </a:ext>
                </a:extLst>
              </a:tr>
              <a:tr h="1099026">
                <a:tc>
                  <a:txBody>
                    <a:bodyPr/>
                    <a:lstStyle/>
                    <a:p>
                      <a:pPr algn="l">
                        <a:lnSpc>
                          <a:spcPct val="107000"/>
                        </a:lnSpc>
                        <a:spcAft>
                          <a:spcPts val="800"/>
                        </a:spcAft>
                      </a:pPr>
                      <a:r>
                        <a:rPr lang="en-GB" sz="1100" dirty="0">
                          <a:effectLst/>
                        </a:rPr>
                        <a:t>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graphicFrame>
        <p:nvGraphicFramePr>
          <p:cNvPr id="4" name="Table 3">
            <a:extLst>
              <a:ext uri="{FF2B5EF4-FFF2-40B4-BE49-F238E27FC236}">
                <a16:creationId xmlns:a16="http://schemas.microsoft.com/office/drawing/2014/main" id="{A6987C59-A995-94FC-9EA6-27A999E73755}"/>
              </a:ext>
            </a:extLst>
          </p:cNvPr>
          <p:cNvGraphicFramePr>
            <a:graphicFrameLocks noGrp="1"/>
          </p:cNvGraphicFramePr>
          <p:nvPr>
            <p:extLst>
              <p:ext uri="{D42A27DB-BD31-4B8C-83A1-F6EECF244321}">
                <p14:modId xmlns:p14="http://schemas.microsoft.com/office/powerpoint/2010/main" val="3509916328"/>
              </p:ext>
            </p:extLst>
          </p:nvPr>
        </p:nvGraphicFramePr>
        <p:xfrm>
          <a:off x="391884" y="5632175"/>
          <a:ext cx="4498167" cy="1176084"/>
        </p:xfrm>
        <a:graphic>
          <a:graphicData uri="http://schemas.openxmlformats.org/drawingml/2006/table">
            <a:tbl>
              <a:tblPr firstRow="1" firstCol="1" bandRow="1">
                <a:tableStyleId>{5C22544A-7EE6-4342-B048-85BDC9FD1C3A}</a:tableStyleId>
              </a:tblPr>
              <a:tblGrid>
                <a:gridCol w="4498167">
                  <a:extLst>
                    <a:ext uri="{9D8B030D-6E8A-4147-A177-3AD203B41FA5}">
                      <a16:colId xmlns:a16="http://schemas.microsoft.com/office/drawing/2014/main" val="4118398490"/>
                    </a:ext>
                  </a:extLst>
                </a:gridCol>
              </a:tblGrid>
              <a:tr h="197007">
                <a:tc>
                  <a:txBody>
                    <a:bodyPr/>
                    <a:lstStyle/>
                    <a:p>
                      <a:pPr algn="l">
                        <a:lnSpc>
                          <a:spcPct val="107000"/>
                        </a:lnSpc>
                        <a:spcAft>
                          <a:spcPts val="800"/>
                        </a:spcAft>
                      </a:pPr>
                      <a:r>
                        <a:rPr lang="en-GB" sz="1400" b="1" dirty="0">
                          <a:solidFill>
                            <a:schemeClr val="bg1"/>
                          </a:solidFill>
                          <a:effectLst/>
                          <a:latin typeface="+mn-lt"/>
                        </a:rPr>
                        <a:t>Additional Vocabulary – </a:t>
                      </a:r>
                      <a:r>
                        <a:rPr kumimoji="0" lang="en-GB" sz="1400" b="1" i="0" u="none" strike="noStrike" kern="1200" cap="none" spc="0" normalizeH="0" baseline="0" noProof="0" dirty="0">
                          <a:ln>
                            <a:noFill/>
                          </a:ln>
                          <a:solidFill>
                            <a:schemeClr val="bg1"/>
                          </a:solidFill>
                          <a:effectLst/>
                          <a:uLnTx/>
                          <a:uFillTx/>
                          <a:latin typeface="+mn-lt"/>
                          <a:cs typeface="Times New Roman" panose="02020603050405020304" pitchFamily="18" charset="0"/>
                        </a:rPr>
                        <a:t>Conjunctions</a:t>
                      </a:r>
                      <a:endParaRPr lang="en-GB" sz="1400" b="1"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3852259997"/>
                  </a:ext>
                </a:extLst>
              </a:tr>
              <a:tr h="874074">
                <a:tc>
                  <a:txBody>
                    <a:bodyPr/>
                    <a:lstStyle/>
                    <a:p>
                      <a:pPr algn="l">
                        <a:lnSpc>
                          <a:spcPct val="107000"/>
                        </a:lnSpc>
                        <a:spcAft>
                          <a:spcPts val="800"/>
                        </a:spcAft>
                      </a:pPr>
                      <a:r>
                        <a:rPr lang="en-GB" sz="1400" b="0" dirty="0">
                          <a:solidFill>
                            <a:schemeClr val="tx1"/>
                          </a:solidFill>
                          <a:effectLst/>
                          <a:latin typeface="+mn-lt"/>
                        </a:rPr>
                        <a:t> Y – and                               Tambien – also                             </a:t>
                      </a:r>
                      <a:r>
                        <a:rPr lang="en-GB" sz="1400" b="0" dirty="0" err="1">
                          <a:solidFill>
                            <a:schemeClr val="tx1"/>
                          </a:solidFill>
                          <a:effectLst/>
                          <a:latin typeface="+mn-lt"/>
                        </a:rPr>
                        <a:t>Porque</a:t>
                      </a:r>
                      <a:r>
                        <a:rPr lang="en-GB" sz="1400" b="0" dirty="0">
                          <a:solidFill>
                            <a:schemeClr val="tx1"/>
                          </a:solidFill>
                          <a:effectLst/>
                          <a:latin typeface="+mn-lt"/>
                        </a:rPr>
                        <a:t> – because                </a:t>
                      </a:r>
                      <a:r>
                        <a:rPr lang="en-GB" sz="1400" b="0" dirty="0" err="1">
                          <a:solidFill>
                            <a:schemeClr val="tx1"/>
                          </a:solidFill>
                          <a:effectLst/>
                          <a:latin typeface="+mn-lt"/>
                        </a:rPr>
                        <a:t>pero</a:t>
                      </a:r>
                      <a:r>
                        <a:rPr lang="en-GB" sz="1400" b="0" dirty="0">
                          <a:solidFill>
                            <a:schemeClr val="tx1"/>
                          </a:solidFill>
                          <a:effectLst/>
                          <a:latin typeface="+mn-lt"/>
                        </a:rPr>
                        <a:t> – but                                           Luego – then/next </a:t>
                      </a:r>
                    </a:p>
                    <a:p>
                      <a:pPr algn="l">
                        <a:lnSpc>
                          <a:spcPct val="107000"/>
                        </a:lnSpc>
                        <a:spcAft>
                          <a:spcPts val="800"/>
                        </a:spcAft>
                      </a:pPr>
                      <a:endParaRPr lang="en-GB" sz="11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5" name="Picture 4">
            <a:extLst>
              <a:ext uri="{FF2B5EF4-FFF2-40B4-BE49-F238E27FC236}">
                <a16:creationId xmlns:a16="http://schemas.microsoft.com/office/drawing/2014/main" id="{5F570340-0E16-7745-6772-5F3599471E9B}"/>
              </a:ext>
            </a:extLst>
          </p:cNvPr>
          <p:cNvPicPr>
            <a:picLocks noChangeAspect="1"/>
          </p:cNvPicPr>
          <p:nvPr/>
        </p:nvPicPr>
        <p:blipFill>
          <a:blip r:embed="rId3"/>
          <a:stretch>
            <a:fillRect/>
          </a:stretch>
        </p:blipFill>
        <p:spPr>
          <a:xfrm>
            <a:off x="391885" y="1036195"/>
            <a:ext cx="4914900" cy="4448175"/>
          </a:xfrm>
          <a:prstGeom prst="rect">
            <a:avLst/>
          </a:prstGeom>
        </p:spPr>
      </p:pic>
      <p:pic>
        <p:nvPicPr>
          <p:cNvPr id="8" name="Picture 7">
            <a:extLst>
              <a:ext uri="{FF2B5EF4-FFF2-40B4-BE49-F238E27FC236}">
                <a16:creationId xmlns:a16="http://schemas.microsoft.com/office/drawing/2014/main" id="{8889492D-60A0-BC26-7112-FF5A575191D0}"/>
              </a:ext>
            </a:extLst>
          </p:cNvPr>
          <p:cNvPicPr>
            <a:picLocks noChangeAspect="1"/>
          </p:cNvPicPr>
          <p:nvPr/>
        </p:nvPicPr>
        <p:blipFill>
          <a:blip r:embed="rId4"/>
          <a:stretch>
            <a:fillRect/>
          </a:stretch>
        </p:blipFill>
        <p:spPr>
          <a:xfrm>
            <a:off x="5395914" y="1648807"/>
            <a:ext cx="3150881" cy="806933"/>
          </a:xfrm>
          <a:prstGeom prst="rect">
            <a:avLst/>
          </a:prstGeom>
        </p:spPr>
      </p:pic>
      <p:pic>
        <p:nvPicPr>
          <p:cNvPr id="10" name="Picture 9">
            <a:extLst>
              <a:ext uri="{FF2B5EF4-FFF2-40B4-BE49-F238E27FC236}">
                <a16:creationId xmlns:a16="http://schemas.microsoft.com/office/drawing/2014/main" id="{6FBA6567-9207-EDBB-7451-266A58BBC208}"/>
              </a:ext>
            </a:extLst>
          </p:cNvPr>
          <p:cNvPicPr>
            <a:picLocks noChangeAspect="1"/>
          </p:cNvPicPr>
          <p:nvPr/>
        </p:nvPicPr>
        <p:blipFill>
          <a:blip r:embed="rId5"/>
          <a:stretch>
            <a:fillRect/>
          </a:stretch>
        </p:blipFill>
        <p:spPr>
          <a:xfrm>
            <a:off x="8890139" y="1718951"/>
            <a:ext cx="2754382" cy="1795857"/>
          </a:xfrm>
          <a:prstGeom prst="rect">
            <a:avLst/>
          </a:prstGeom>
        </p:spPr>
      </p:pic>
      <p:graphicFrame>
        <p:nvGraphicFramePr>
          <p:cNvPr id="15" name="Table 14">
            <a:extLst>
              <a:ext uri="{FF2B5EF4-FFF2-40B4-BE49-F238E27FC236}">
                <a16:creationId xmlns:a16="http://schemas.microsoft.com/office/drawing/2014/main" id="{5A612B7F-1453-D06E-E35D-6CD068E7F3AB}"/>
              </a:ext>
            </a:extLst>
          </p:cNvPr>
          <p:cNvGraphicFramePr>
            <a:graphicFrameLocks noGrp="1"/>
          </p:cNvGraphicFramePr>
          <p:nvPr>
            <p:extLst>
              <p:ext uri="{D42A27DB-BD31-4B8C-83A1-F6EECF244321}">
                <p14:modId xmlns:p14="http://schemas.microsoft.com/office/powerpoint/2010/main" val="859524929"/>
              </p:ext>
            </p:extLst>
          </p:nvPr>
        </p:nvGraphicFramePr>
        <p:xfrm>
          <a:off x="8890139" y="1281992"/>
          <a:ext cx="3156088" cy="2450939"/>
        </p:xfrm>
        <a:graphic>
          <a:graphicData uri="http://schemas.openxmlformats.org/drawingml/2006/table">
            <a:tbl>
              <a:tblPr firstRow="1" firstCol="1" bandRow="1">
                <a:tableStyleId>{5C22544A-7EE6-4342-B048-85BDC9FD1C3A}</a:tableStyleId>
              </a:tblPr>
              <a:tblGrid>
                <a:gridCol w="3156088">
                  <a:extLst>
                    <a:ext uri="{9D8B030D-6E8A-4147-A177-3AD203B41FA5}">
                      <a16:colId xmlns:a16="http://schemas.microsoft.com/office/drawing/2014/main" val="4118398490"/>
                    </a:ext>
                  </a:extLst>
                </a:gridCol>
              </a:tblGrid>
              <a:tr h="122738">
                <a:tc>
                  <a:txBody>
                    <a:bodyPr/>
                    <a:lstStyle/>
                    <a:p>
                      <a:pPr algn="l">
                        <a:lnSpc>
                          <a:spcPct val="107000"/>
                        </a:lnSpc>
                        <a:spcAft>
                          <a:spcPts val="800"/>
                        </a:spcAft>
                      </a:pPr>
                      <a:r>
                        <a:rPr lang="en-GB" sz="14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Key Vocabulary – Step 2 (Accommodation)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3852259997"/>
                  </a:ext>
                </a:extLst>
              </a:tr>
              <a:tr h="2006756">
                <a:tc>
                  <a:txBody>
                    <a:bodyPr/>
                    <a:lstStyle/>
                    <a:p>
                      <a:pPr algn="l">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graphicFrame>
        <p:nvGraphicFramePr>
          <p:cNvPr id="16" name="Table 15">
            <a:extLst>
              <a:ext uri="{FF2B5EF4-FFF2-40B4-BE49-F238E27FC236}">
                <a16:creationId xmlns:a16="http://schemas.microsoft.com/office/drawing/2014/main" id="{2DC9F1FC-8C31-1195-A89A-541EBC31BCA5}"/>
              </a:ext>
            </a:extLst>
          </p:cNvPr>
          <p:cNvGraphicFramePr>
            <a:graphicFrameLocks noGrp="1"/>
          </p:cNvGraphicFramePr>
          <p:nvPr>
            <p:extLst>
              <p:ext uri="{D42A27DB-BD31-4B8C-83A1-F6EECF244321}">
                <p14:modId xmlns:p14="http://schemas.microsoft.com/office/powerpoint/2010/main" val="3963097979"/>
              </p:ext>
            </p:extLst>
          </p:nvPr>
        </p:nvGraphicFramePr>
        <p:xfrm>
          <a:off x="5351349" y="3147696"/>
          <a:ext cx="3301358" cy="3108485"/>
        </p:xfrm>
        <a:graphic>
          <a:graphicData uri="http://schemas.openxmlformats.org/drawingml/2006/table">
            <a:tbl>
              <a:tblPr firstRow="1" firstCol="1" bandRow="1">
                <a:tableStyleId>{5C22544A-7EE6-4342-B048-85BDC9FD1C3A}</a:tableStyleId>
              </a:tblPr>
              <a:tblGrid>
                <a:gridCol w="3301358">
                  <a:extLst>
                    <a:ext uri="{9D8B030D-6E8A-4147-A177-3AD203B41FA5}">
                      <a16:colId xmlns:a16="http://schemas.microsoft.com/office/drawing/2014/main" val="4118398490"/>
                    </a:ext>
                  </a:extLst>
                </a:gridCol>
              </a:tblGrid>
              <a:tr h="563349">
                <a:tc>
                  <a:txBody>
                    <a:bodyPr/>
                    <a:lstStyle/>
                    <a:p>
                      <a:pPr algn="l">
                        <a:lnSpc>
                          <a:spcPct val="107000"/>
                        </a:lnSpc>
                        <a:spcAft>
                          <a:spcPts val="800"/>
                        </a:spcAft>
                      </a:pPr>
                      <a:r>
                        <a:rPr lang="en-GB" sz="14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Key Vocabulary – Step 3  and 4 (Travel and Food)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3852259997"/>
                  </a:ext>
                </a:extLst>
              </a:tr>
              <a:tr h="2545136">
                <a:tc>
                  <a:txBody>
                    <a:bodyPr/>
                    <a:lstStyle/>
                    <a:p>
                      <a:pPr algn="l">
                        <a:lnSpc>
                          <a:spcPct val="107000"/>
                        </a:lnSpc>
                        <a:spcAft>
                          <a:spcPts val="800"/>
                        </a:spcAft>
                      </a:pPr>
                      <a:r>
                        <a:rPr lang="en-GB" sz="1100" dirty="0">
                          <a:effectLst/>
                        </a:rPr>
                        <a:t>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19" name="Picture 18">
            <a:extLst>
              <a:ext uri="{FF2B5EF4-FFF2-40B4-BE49-F238E27FC236}">
                <a16:creationId xmlns:a16="http://schemas.microsoft.com/office/drawing/2014/main" id="{B6F9ED48-0034-2A68-8FCC-E60C041AF7CC}"/>
              </a:ext>
            </a:extLst>
          </p:cNvPr>
          <p:cNvPicPr>
            <a:picLocks noChangeAspect="1"/>
          </p:cNvPicPr>
          <p:nvPr/>
        </p:nvPicPr>
        <p:blipFill>
          <a:blip r:embed="rId6"/>
          <a:stretch>
            <a:fillRect/>
          </a:stretch>
        </p:blipFill>
        <p:spPr>
          <a:xfrm>
            <a:off x="5455769" y="3811948"/>
            <a:ext cx="3092519" cy="889990"/>
          </a:xfrm>
          <a:prstGeom prst="rect">
            <a:avLst/>
          </a:prstGeom>
        </p:spPr>
      </p:pic>
      <p:graphicFrame>
        <p:nvGraphicFramePr>
          <p:cNvPr id="22" name="Table 21">
            <a:extLst>
              <a:ext uri="{FF2B5EF4-FFF2-40B4-BE49-F238E27FC236}">
                <a16:creationId xmlns:a16="http://schemas.microsoft.com/office/drawing/2014/main" id="{B33E1A30-EA47-8328-2A0C-71AE2F522679}"/>
              </a:ext>
            </a:extLst>
          </p:cNvPr>
          <p:cNvGraphicFramePr>
            <a:graphicFrameLocks noGrp="1"/>
          </p:cNvGraphicFramePr>
          <p:nvPr>
            <p:extLst>
              <p:ext uri="{D42A27DB-BD31-4B8C-83A1-F6EECF244321}">
                <p14:modId xmlns:p14="http://schemas.microsoft.com/office/powerpoint/2010/main" val="121899565"/>
              </p:ext>
            </p:extLst>
          </p:nvPr>
        </p:nvGraphicFramePr>
        <p:xfrm>
          <a:off x="8890139" y="3940470"/>
          <a:ext cx="3156088" cy="2917529"/>
        </p:xfrm>
        <a:graphic>
          <a:graphicData uri="http://schemas.openxmlformats.org/drawingml/2006/table">
            <a:tbl>
              <a:tblPr firstRow="1" firstCol="1" bandRow="1">
                <a:tableStyleId>{5C22544A-7EE6-4342-B048-85BDC9FD1C3A}</a:tableStyleId>
              </a:tblPr>
              <a:tblGrid>
                <a:gridCol w="3156088">
                  <a:extLst>
                    <a:ext uri="{9D8B030D-6E8A-4147-A177-3AD203B41FA5}">
                      <a16:colId xmlns:a16="http://schemas.microsoft.com/office/drawing/2014/main" val="4118398490"/>
                    </a:ext>
                  </a:extLst>
                </a:gridCol>
              </a:tblGrid>
              <a:tr h="528743">
                <a:tc>
                  <a:txBody>
                    <a:bodyPr/>
                    <a:lstStyle/>
                    <a:p>
                      <a:pPr algn="l">
                        <a:lnSpc>
                          <a:spcPct val="107000"/>
                        </a:lnSpc>
                        <a:spcAft>
                          <a:spcPts val="800"/>
                        </a:spcAft>
                      </a:pPr>
                      <a:r>
                        <a:rPr lang="en-GB" sz="14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Key Vocabulary – Step 5           (Places of interest)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3852259997"/>
                  </a:ext>
                </a:extLst>
              </a:tr>
              <a:tr h="2388786">
                <a:tc>
                  <a:txBody>
                    <a:bodyPr/>
                    <a:lstStyle/>
                    <a:p>
                      <a:pPr algn="l">
                        <a:lnSpc>
                          <a:spcPct val="107000"/>
                        </a:lnSpc>
                        <a:spcAft>
                          <a:spcPts val="800"/>
                        </a:spcAft>
                      </a:pPr>
                      <a:r>
                        <a:rPr lang="en-GB" sz="1100" dirty="0">
                          <a:effectLst/>
                        </a:rPr>
                        <a:t>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Also see Y5 summer term for key vocabulary relating to places of interest.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24" name="Picture 23">
            <a:extLst>
              <a:ext uri="{FF2B5EF4-FFF2-40B4-BE49-F238E27FC236}">
                <a16:creationId xmlns:a16="http://schemas.microsoft.com/office/drawing/2014/main" id="{B39A0902-E523-99F1-A96C-29FA0D244EA9}"/>
              </a:ext>
            </a:extLst>
          </p:cNvPr>
          <p:cNvPicPr>
            <a:picLocks noChangeAspect="1"/>
          </p:cNvPicPr>
          <p:nvPr/>
        </p:nvPicPr>
        <p:blipFill>
          <a:blip r:embed="rId7"/>
          <a:stretch>
            <a:fillRect/>
          </a:stretch>
        </p:blipFill>
        <p:spPr>
          <a:xfrm>
            <a:off x="9021624" y="4446127"/>
            <a:ext cx="3024603" cy="511624"/>
          </a:xfrm>
          <a:prstGeom prst="rect">
            <a:avLst/>
          </a:prstGeom>
        </p:spPr>
      </p:pic>
      <p:pic>
        <p:nvPicPr>
          <p:cNvPr id="26" name="Picture 25">
            <a:extLst>
              <a:ext uri="{FF2B5EF4-FFF2-40B4-BE49-F238E27FC236}">
                <a16:creationId xmlns:a16="http://schemas.microsoft.com/office/drawing/2014/main" id="{EE923431-654B-3130-7721-EE403C5F3505}"/>
              </a:ext>
            </a:extLst>
          </p:cNvPr>
          <p:cNvPicPr>
            <a:picLocks noChangeAspect="1"/>
          </p:cNvPicPr>
          <p:nvPr/>
        </p:nvPicPr>
        <p:blipFill>
          <a:blip r:embed="rId8"/>
          <a:stretch>
            <a:fillRect/>
          </a:stretch>
        </p:blipFill>
        <p:spPr>
          <a:xfrm>
            <a:off x="9021624" y="4942233"/>
            <a:ext cx="2767102" cy="1430188"/>
          </a:xfrm>
          <a:prstGeom prst="rect">
            <a:avLst/>
          </a:prstGeom>
        </p:spPr>
      </p:pic>
      <p:pic>
        <p:nvPicPr>
          <p:cNvPr id="28" name="Picture 27">
            <a:extLst>
              <a:ext uri="{FF2B5EF4-FFF2-40B4-BE49-F238E27FC236}">
                <a16:creationId xmlns:a16="http://schemas.microsoft.com/office/drawing/2014/main" id="{98B68FEE-86A2-6965-34CD-F5CD158A6BD3}"/>
              </a:ext>
            </a:extLst>
          </p:cNvPr>
          <p:cNvPicPr>
            <a:picLocks noChangeAspect="1"/>
          </p:cNvPicPr>
          <p:nvPr/>
        </p:nvPicPr>
        <p:blipFill>
          <a:blip r:embed="rId9"/>
          <a:stretch>
            <a:fillRect/>
          </a:stretch>
        </p:blipFill>
        <p:spPr>
          <a:xfrm>
            <a:off x="5544217" y="4701938"/>
            <a:ext cx="2822727" cy="1463636"/>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2463866085"/>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Mi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Times New Roman" panose="02020603050405020304" pitchFamily="18" charset="0"/>
                        </a:rPr>
                        <a:t>passatiempoes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7" name="Table 6">
            <a:extLst>
              <a:ext uri="{FF2B5EF4-FFF2-40B4-BE49-F238E27FC236}">
                <a16:creationId xmlns:a16="http://schemas.microsoft.com/office/drawing/2014/main" id="{89D63514-BFF1-26AA-1A84-48048090C525}"/>
              </a:ext>
            </a:extLst>
          </p:cNvPr>
          <p:cNvGraphicFramePr>
            <a:graphicFrameLocks noGrp="1"/>
          </p:cNvGraphicFramePr>
          <p:nvPr>
            <p:extLst>
              <p:ext uri="{D42A27DB-BD31-4B8C-83A1-F6EECF244321}">
                <p14:modId xmlns:p14="http://schemas.microsoft.com/office/powerpoint/2010/main" val="3198245620"/>
              </p:ext>
            </p:extLst>
          </p:nvPr>
        </p:nvGraphicFramePr>
        <p:xfrm>
          <a:off x="323557" y="1099387"/>
          <a:ext cx="2784612" cy="5584318"/>
        </p:xfrm>
        <a:graphic>
          <a:graphicData uri="http://schemas.openxmlformats.org/drawingml/2006/table">
            <a:tbl>
              <a:tblPr firstRow="1" firstCol="1" bandRow="1"/>
              <a:tblGrid>
                <a:gridCol w="2784612">
                  <a:extLst>
                    <a:ext uri="{9D8B030D-6E8A-4147-A177-3AD203B41FA5}">
                      <a16:colId xmlns:a16="http://schemas.microsoft.com/office/drawing/2014/main" val="879430780"/>
                    </a:ext>
                  </a:extLst>
                </a:gridCol>
              </a:tblGrid>
              <a:tr h="569331">
                <a:tc>
                  <a:txBody>
                    <a:bodyPr/>
                    <a:lstStyle/>
                    <a:p>
                      <a:pPr>
                        <a:lnSpc>
                          <a:spcPct val="107000"/>
                        </a:lnSpc>
                        <a:spcAft>
                          <a:spcPts val="800"/>
                        </a:spcAft>
                      </a:pP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extLst>
                  <a:ext uri="{0D108BD9-81ED-4DB2-BD59-A6C34878D82A}">
                    <a16:rowId xmlns:a16="http://schemas.microsoft.com/office/drawing/2014/main" val="3313212065"/>
                  </a:ext>
                </a:extLst>
              </a:tr>
              <a:tr h="5014987">
                <a:tc>
                  <a:txBody>
                    <a:bodyPr/>
                    <a:lstStyle/>
                    <a:p>
                      <a:pPr>
                        <a:lnSpc>
                          <a:spcPct val="107000"/>
                        </a:lnSpc>
                        <a:spcAft>
                          <a:spcPts val="800"/>
                        </a:spcAft>
                        <a:buNone/>
                      </a:pPr>
                      <a:r>
                        <a:rPr lang="en-GB" sz="1100" b="1" dirty="0">
                          <a:effectLst/>
                          <a:latin typeface="Comic Sans MS" panose="030F0702030302020204" pitchFamily="66" charset="0"/>
                          <a:ea typeface="Calibri" panose="020F0502020204030204" pitchFamily="34" charset="0"/>
                          <a:cs typeface="Calibri" panose="020F0502020204030204" pitchFamily="34" charset="0"/>
                        </a:rPr>
                        <a:t>Key Knowledge:                         </a:t>
                      </a: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Vocabulary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Be able to identify and name Spanish speaking countries across the world.                                      To be able to name different accommodation types, methods of travel food and activities                                </a:t>
                      </a: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Grammar:     </a:t>
                      </a:r>
                      <a:r>
                        <a:rPr lang="en-GB" sz="1100" b="1" kern="12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know simple verbs and use them in the we form.  </a:t>
                      </a: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Skills: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give a presentation in a clear audible voice.</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Reading:</a:t>
                      </a:r>
                      <a:r>
                        <a:rPr lang="en-GB" sz="1100" kern="100" dirty="0">
                          <a:effectLst/>
                          <a:latin typeface="Comic Sans MS" panose="030F0702030302020204" pitchFamily="66" charset="0"/>
                          <a:ea typeface="Aptos" panose="020B0004020202020204" pitchFamily="34" charset="0"/>
                          <a:cs typeface="Calibri" panose="020F0502020204030204" pitchFamily="34" charset="0"/>
                        </a:rPr>
                        <a:t> To use a variety of skills to work out the meaning.</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Writing:</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To apply taught grammatical structures (conjunctions, plurals nouns and adjectives) to longer pieces of writing</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endParaRPr lang="en-GB" sz="1100" dirty="0">
                        <a:effectLst/>
                        <a:latin typeface="+mn-lt"/>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5" name="Table 4">
            <a:extLst>
              <a:ext uri="{FF2B5EF4-FFF2-40B4-BE49-F238E27FC236}">
                <a16:creationId xmlns:a16="http://schemas.microsoft.com/office/drawing/2014/main" id="{50D50D0D-F4B6-F5C5-EC81-46B72070829F}"/>
              </a:ext>
            </a:extLst>
          </p:cNvPr>
          <p:cNvGraphicFramePr>
            <a:graphicFrameLocks noGrp="1"/>
          </p:cNvGraphicFramePr>
          <p:nvPr>
            <p:extLst>
              <p:ext uri="{D42A27DB-BD31-4B8C-83A1-F6EECF244321}">
                <p14:modId xmlns:p14="http://schemas.microsoft.com/office/powerpoint/2010/main" val="1354601431"/>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6 Unit 3: Summer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cs typeface="Times New Roman" panose="02020603050405020304" pitchFamily="18" charset="0"/>
                        </a:rPr>
                        <a:t>Mis </a:t>
                      </a:r>
                      <a:r>
                        <a:rPr lang="en-GB" sz="1600" b="0" i="0" u="none" strike="noStrike" dirty="0" err="1">
                          <a:solidFill>
                            <a:schemeClr val="bg1"/>
                          </a:solidFill>
                          <a:effectLst/>
                          <a:latin typeface="Comic Sans MS" panose="030F0702030302020204" pitchFamily="66" charset="0"/>
                          <a:cs typeface="Times New Roman" panose="02020603050405020304" pitchFamily="18" charset="0"/>
                        </a:rPr>
                        <a:t>vacaciones</a:t>
                      </a:r>
                      <a:r>
                        <a:rPr lang="en-GB" sz="1600" b="0" i="0" u="none" strike="noStrike" dirty="0">
                          <a:solidFill>
                            <a:schemeClr val="bg1"/>
                          </a:solidFill>
                          <a:effectLst/>
                          <a:latin typeface="Comic Sans MS" panose="030F0702030302020204" pitchFamily="66" charset="0"/>
                          <a:cs typeface="Times New Roman" panose="02020603050405020304" pitchFamily="18" charset="0"/>
                        </a:rPr>
                        <a:t> (My Holiday)</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extLst>
                  <a:ext uri="{0D108BD9-81ED-4DB2-BD59-A6C34878D82A}">
                    <a16:rowId xmlns:a16="http://schemas.microsoft.com/office/drawing/2014/main" val="3876697788"/>
                  </a:ext>
                </a:extLst>
              </a:tr>
            </a:tbl>
          </a:graphicData>
        </a:graphic>
      </p:graphicFrame>
      <p:graphicFrame>
        <p:nvGraphicFramePr>
          <p:cNvPr id="6" name="Table 5">
            <a:extLst>
              <a:ext uri="{FF2B5EF4-FFF2-40B4-BE49-F238E27FC236}">
                <a16:creationId xmlns:a16="http://schemas.microsoft.com/office/drawing/2014/main" id="{71662A36-C3A8-1406-85E0-D3CEC5C15213}"/>
              </a:ext>
            </a:extLst>
          </p:cNvPr>
          <p:cNvGraphicFramePr>
            <a:graphicFrameLocks noGrp="1"/>
          </p:cNvGraphicFramePr>
          <p:nvPr>
            <p:extLst>
              <p:ext uri="{D42A27DB-BD31-4B8C-83A1-F6EECF244321}">
                <p14:modId xmlns:p14="http://schemas.microsoft.com/office/powerpoint/2010/main" val="3224840064"/>
              </p:ext>
            </p:extLst>
          </p:nvPr>
        </p:nvGraphicFramePr>
        <p:xfrm>
          <a:off x="3880437" y="4002849"/>
          <a:ext cx="7807187" cy="2700407"/>
        </p:xfrm>
        <a:graphic>
          <a:graphicData uri="http://schemas.openxmlformats.org/drawingml/2006/table">
            <a:tbl>
              <a:tblPr/>
              <a:tblGrid>
                <a:gridCol w="7807187">
                  <a:extLst>
                    <a:ext uri="{9D8B030D-6E8A-4147-A177-3AD203B41FA5}">
                      <a16:colId xmlns:a16="http://schemas.microsoft.com/office/drawing/2014/main" val="2939841735"/>
                    </a:ext>
                  </a:extLst>
                </a:gridCol>
              </a:tblGrid>
              <a:tr h="353447">
                <a:tc>
                  <a:txBody>
                    <a:bodyPr/>
                    <a:lstStyle/>
                    <a:p>
                      <a:pPr algn="ctr"/>
                      <a:r>
                        <a:rPr lang="en-GB" sz="1600" dirty="0">
                          <a:solidFill>
                            <a:schemeClr val="bg1"/>
                          </a:solidFill>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2803963371"/>
                  </a:ext>
                </a:extLst>
              </a:tr>
              <a:tr h="2074668">
                <a:tc>
                  <a:txBody>
                    <a:bodyPr/>
                    <a:lstStyle/>
                    <a:p>
                      <a:pPr algn="ctr"/>
                      <a:r>
                        <a:rPr lang="en-US" sz="1200" dirty="0">
                          <a:latin typeface="Comic Sans MS" panose="030F0702030302020204" pitchFamily="66" charset="0"/>
                        </a:rPr>
                        <a:t>Verbs!</a:t>
                      </a:r>
                    </a:p>
                    <a:p>
                      <a:pPr algn="ctr"/>
                      <a:r>
                        <a:rPr lang="en-US" sz="1200" dirty="0">
                          <a:latin typeface="Comic Sans MS" panose="030F0702030302020204" pitchFamily="66" charset="0"/>
                        </a:rPr>
                        <a:t>In this unit the children will need to use the verb – we are going to…</a:t>
                      </a:r>
                    </a:p>
                    <a:p>
                      <a:pPr algn="ctr"/>
                      <a:r>
                        <a:rPr lang="en-US" sz="1200" dirty="0">
                          <a:latin typeface="Comic Sans MS" panose="030F0702030302020204" pitchFamily="66" charset="0"/>
                        </a:rPr>
                        <a:t>Vamos a …. And then add on the verb required. </a:t>
                      </a:r>
                    </a:p>
                    <a:p>
                      <a:pPr algn="ctr"/>
                      <a:endParaRPr lang="en-US" sz="1200" dirty="0">
                        <a:latin typeface="Comic Sans MS" panose="030F0702030302020204" pitchFamily="66" charset="0"/>
                      </a:endParaRPr>
                    </a:p>
                    <a:p>
                      <a:pPr algn="l"/>
                      <a:r>
                        <a:rPr lang="en-US" sz="1200" dirty="0">
                          <a:latin typeface="Comic Sans MS" panose="030F0702030302020204" pitchFamily="66" charset="0"/>
                        </a:rPr>
                        <a:t>Vamos a </a:t>
                      </a:r>
                      <a:r>
                        <a:rPr lang="en-US" sz="1200" dirty="0" err="1">
                          <a:latin typeface="Comic Sans MS" panose="030F0702030302020204" pitchFamily="66" charset="0"/>
                        </a:rPr>
                        <a:t>ir</a:t>
                      </a:r>
                      <a:r>
                        <a:rPr lang="en-US" sz="1200" dirty="0">
                          <a:latin typeface="Comic Sans MS" panose="030F0702030302020204" pitchFamily="66" charset="0"/>
                        </a:rPr>
                        <a:t> – We are going to go </a:t>
                      </a:r>
                    </a:p>
                    <a:p>
                      <a:pPr algn="l"/>
                      <a:r>
                        <a:rPr lang="en-US" sz="1200" dirty="0">
                          <a:latin typeface="Comic Sans MS" panose="030F0702030302020204" pitchFamily="66" charset="0"/>
                        </a:rPr>
                        <a:t>Vamos a </a:t>
                      </a:r>
                      <a:r>
                        <a:rPr lang="en-US" sz="1200" dirty="0" err="1">
                          <a:latin typeface="Comic Sans MS" panose="030F0702030302020204" pitchFamily="66" charset="0"/>
                        </a:rPr>
                        <a:t>estar</a:t>
                      </a:r>
                      <a:r>
                        <a:rPr lang="en-US" sz="1200" dirty="0">
                          <a:latin typeface="Comic Sans MS" panose="030F0702030302020204" pitchFamily="66" charset="0"/>
                        </a:rPr>
                        <a:t> – We are going to stay</a:t>
                      </a:r>
                    </a:p>
                    <a:p>
                      <a:pPr algn="l"/>
                      <a:r>
                        <a:rPr lang="en-US" sz="1200" dirty="0">
                          <a:latin typeface="Comic Sans MS" panose="030F0702030302020204" pitchFamily="66" charset="0"/>
                        </a:rPr>
                        <a:t>Vamos a comer -  We are going to eat</a:t>
                      </a:r>
                    </a:p>
                    <a:p>
                      <a:pPr algn="l"/>
                      <a:r>
                        <a:rPr lang="en-US" sz="1200" dirty="0">
                          <a:latin typeface="Comic Sans MS" panose="030F0702030302020204" pitchFamily="66" charset="0"/>
                        </a:rPr>
                        <a:t>Vamos a </a:t>
                      </a:r>
                      <a:r>
                        <a:rPr lang="en-US" sz="1200" dirty="0" err="1">
                          <a:latin typeface="Comic Sans MS" panose="030F0702030302020204" pitchFamily="66" charset="0"/>
                        </a:rPr>
                        <a:t>visitar</a:t>
                      </a:r>
                      <a:r>
                        <a:rPr lang="en-US" sz="1200" dirty="0">
                          <a:latin typeface="Comic Sans MS" panose="030F0702030302020204" pitchFamily="66" charset="0"/>
                        </a:rPr>
                        <a:t> – We are going to visit </a:t>
                      </a:r>
                    </a:p>
                    <a:p>
                      <a:pPr algn="l"/>
                      <a:r>
                        <a:rPr lang="en-US" sz="1200" dirty="0">
                          <a:latin typeface="Comic Sans MS" panose="030F0702030302020204" pitchFamily="66" charset="0"/>
                        </a:rPr>
                        <a:t>Vamos a </a:t>
                      </a:r>
                      <a:r>
                        <a:rPr lang="en-US" sz="1200" dirty="0" err="1">
                          <a:latin typeface="Comic Sans MS" panose="030F0702030302020204" pitchFamily="66" charset="0"/>
                        </a:rPr>
                        <a:t>viajar</a:t>
                      </a:r>
                      <a:r>
                        <a:rPr lang="en-US" sz="1200" dirty="0">
                          <a:latin typeface="Comic Sans MS" panose="030F0702030302020204" pitchFamily="66" charset="0"/>
                        </a:rPr>
                        <a:t> – We are going to travel ….. by…..   </a:t>
                      </a:r>
                    </a:p>
                    <a:p>
                      <a:pPr algn="l"/>
                      <a:r>
                        <a:rPr lang="en-US" sz="1200" dirty="0">
                          <a:latin typeface="Comic Sans MS" panose="030F0702030302020204" pitchFamily="66" charset="0"/>
                        </a:rPr>
                        <a:t> Vamos a </a:t>
                      </a:r>
                      <a:r>
                        <a:rPr lang="en-US" sz="1200" dirty="0" err="1">
                          <a:latin typeface="Comic Sans MS" panose="030F0702030302020204" pitchFamily="66" charset="0"/>
                        </a:rPr>
                        <a:t>viajar</a:t>
                      </a:r>
                      <a:r>
                        <a:rPr lang="en-US" sz="1200" dirty="0">
                          <a:latin typeface="Comic Sans MS" panose="030F0702030302020204" pitchFamily="66" charset="0"/>
                        </a:rPr>
                        <a:t> </a:t>
                      </a:r>
                      <a:r>
                        <a:rPr lang="en-US" sz="1200" dirty="0" err="1">
                          <a:latin typeface="Comic Sans MS" panose="030F0702030302020204" pitchFamily="66" charset="0"/>
                        </a:rPr>
                        <a:t>en</a:t>
                      </a:r>
                      <a:r>
                        <a:rPr lang="en-US" sz="1200" dirty="0">
                          <a:latin typeface="Comic Sans MS" panose="030F0702030302020204" pitchFamily="66" charset="0"/>
                        </a:rPr>
                        <a:t> </a:t>
                      </a:r>
                      <a:r>
                        <a:rPr lang="en-US" sz="1200" dirty="0" err="1">
                          <a:latin typeface="Comic Sans MS" panose="030F0702030302020204" pitchFamily="66" charset="0"/>
                        </a:rPr>
                        <a:t>barco</a:t>
                      </a:r>
                      <a:r>
                        <a:rPr lang="en-US" sz="1200" dirty="0">
                          <a:latin typeface="Comic Sans MS" panose="030F0702030302020204" pitchFamily="66" charset="0"/>
                        </a:rPr>
                        <a:t> – We are going to travel by boat</a:t>
                      </a:r>
                    </a:p>
                    <a:p>
                      <a:pPr algn="ctr"/>
                      <a:endParaRPr lang="en-US" sz="1400" dirty="0">
                        <a:latin typeface="Comic Sans MS" panose="030F0702030302020204" pitchFamily="66" charset="0"/>
                      </a:endParaRPr>
                    </a:p>
                    <a:p>
                      <a:pPr algn="l"/>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graphicFrame>
        <p:nvGraphicFramePr>
          <p:cNvPr id="8" name="Table 7">
            <a:extLst>
              <a:ext uri="{FF2B5EF4-FFF2-40B4-BE49-F238E27FC236}">
                <a16:creationId xmlns:a16="http://schemas.microsoft.com/office/drawing/2014/main" id="{64EA9F94-7644-B19B-BA73-1F875762ABE8}"/>
              </a:ext>
            </a:extLst>
          </p:cNvPr>
          <p:cNvGraphicFramePr>
            <a:graphicFrameLocks noGrp="1"/>
          </p:cNvGraphicFramePr>
          <p:nvPr>
            <p:extLst>
              <p:ext uri="{D42A27DB-BD31-4B8C-83A1-F6EECF244321}">
                <p14:modId xmlns:p14="http://schemas.microsoft.com/office/powerpoint/2010/main" val="1049517104"/>
              </p:ext>
            </p:extLst>
          </p:nvPr>
        </p:nvGraphicFramePr>
        <p:xfrm>
          <a:off x="3352799" y="1183635"/>
          <a:ext cx="8334825" cy="2628489"/>
        </p:xfrm>
        <a:graphic>
          <a:graphicData uri="http://schemas.openxmlformats.org/drawingml/2006/table">
            <a:tbl>
              <a:tblPr/>
              <a:tblGrid>
                <a:gridCol w="4985983">
                  <a:extLst>
                    <a:ext uri="{9D8B030D-6E8A-4147-A177-3AD203B41FA5}">
                      <a16:colId xmlns:a16="http://schemas.microsoft.com/office/drawing/2014/main" val="3894767215"/>
                    </a:ext>
                  </a:extLst>
                </a:gridCol>
                <a:gridCol w="3348842">
                  <a:extLst>
                    <a:ext uri="{9D8B030D-6E8A-4147-A177-3AD203B41FA5}">
                      <a16:colId xmlns:a16="http://schemas.microsoft.com/office/drawing/2014/main" val="925153986"/>
                    </a:ext>
                  </a:extLst>
                </a:gridCol>
              </a:tblGrid>
              <a:tr h="157209">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bg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49A78E"/>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bg1"/>
                          </a:solidFill>
                          <a:effectLst/>
                          <a:latin typeface="Comic Sans MS" panose="030F0702030302020204" pitchFamily="66" charset="0"/>
                        </a:rPr>
                        <a:t>This leads to: </a:t>
                      </a:r>
                      <a:endPar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49A78E"/>
                    </a:solidFill>
                  </a:tcPr>
                </a:tc>
                <a:extLst>
                  <a:ext uri="{0D108BD9-81ED-4DB2-BD59-A6C34878D82A}">
                    <a16:rowId xmlns:a16="http://schemas.microsoft.com/office/drawing/2014/main" val="648764523"/>
                  </a:ext>
                </a:extLst>
              </a:tr>
              <a:tr h="41765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The World Around Them</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5 Spring  Term – The weather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The World Around Them</a:t>
                      </a:r>
                      <a:endPar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Year 7 curriculum outcomes.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200828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marL="342900" lvl="0" indent="-342900">
                        <a:lnSpc>
                          <a:spcPct val="107000"/>
                        </a:lnSpc>
                        <a:buFont typeface="Symbol" panose="05050102010706020507" pitchFamily="18" charset="2"/>
                        <a:buChar char=""/>
                      </a:pP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Year 4 Unit 3: Write a simple sentence changing a singular noun to a plural by adding /s/. </a:t>
                      </a:r>
                      <a:endParaRPr lang="en-GB" sz="180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Year 5 Unit 2: </a:t>
                      </a:r>
                      <a:r>
                        <a:rPr lang="en-US"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write sentences with the correct noun/adjective agreement depending on whether the noun is masculine or feminine.</a:t>
                      </a:r>
                      <a:endParaRPr lang="en-GB" sz="180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Year 6 Unit 1: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identify simple verbs and use them in the he/she/they forms.  (to have, to live, to like, to play)</a:t>
                      </a:r>
                      <a:endParaRPr lang="en-GB" sz="180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Year 6 Unit 1:</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To write sentences using conjunctions (and, but also)</a:t>
                      </a:r>
                      <a:endParaRPr lang="en-GB" sz="18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07000"/>
                        </a:lnSpc>
                        <a:spcAft>
                          <a:spcPts val="8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7 curriculum outcomes.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874090489"/>
              </p:ext>
            </p:extLst>
          </p:nvPr>
        </p:nvGraphicFramePr>
        <p:xfrm>
          <a:off x="323557" y="154744"/>
          <a:ext cx="11465169" cy="821944"/>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5: Autumn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Mi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Times New Roman" panose="02020603050405020304" pitchFamily="18" charset="0"/>
                        </a:rPr>
                        <a:t>passatiempoes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rPr>
                        <a:t> (my Hobbies)</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78240699"/>
              </p:ext>
            </p:extLst>
          </p:nvPr>
        </p:nvGraphicFramePr>
        <p:xfrm>
          <a:off x="430237" y="1167064"/>
          <a:ext cx="11331526" cy="4998022"/>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661507">
                <a:tc>
                  <a:txBody>
                    <a:bodyPr/>
                    <a:lstStyle/>
                    <a:p>
                      <a:pPr algn="ctr"/>
                      <a:r>
                        <a:rPr lang="en-GB" sz="1600" b="0" dirty="0">
                          <a:solidFill>
                            <a:schemeClr val="bg1"/>
                          </a:solidFill>
                          <a:latin typeface="Comic Sans MS" panose="030F0702030302020204" pitchFamily="66" charset="0"/>
                        </a:rPr>
                        <a:t>How to progress through the unit. </a:t>
                      </a:r>
                    </a:p>
                    <a:p>
                      <a:pPr algn="ctr"/>
                      <a:r>
                        <a:rPr lang="en-GB" sz="1200" b="0" dirty="0">
                          <a:solidFill>
                            <a:schemeClr val="bg1"/>
                          </a:solidFill>
                          <a:latin typeface="Comic Sans MS" panose="030F0702030302020204" pitchFamily="66" charset="0"/>
                        </a:rPr>
                        <a:t>*Please ensure there is evidence of each stage in Pink Spanish Books.</a:t>
                      </a:r>
                    </a:p>
                    <a:p>
                      <a:pPr algn="ctr"/>
                      <a:r>
                        <a:rPr lang="en-GB" sz="1200" b="0" dirty="0">
                          <a:solidFill>
                            <a:schemeClr val="bg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9A78E"/>
                    </a:solidFill>
                  </a:tcPr>
                </a:tc>
                <a:extLst>
                  <a:ext uri="{0D108BD9-81ED-4DB2-BD59-A6C34878D82A}">
                    <a16:rowId xmlns:a16="http://schemas.microsoft.com/office/drawing/2014/main" val="3094921768"/>
                  </a:ext>
                </a:extLst>
              </a:tr>
              <a:tr h="1115500">
                <a:tc>
                  <a:txBody>
                    <a:bodyPr/>
                    <a:lstStyle/>
                    <a:p>
                      <a:pPr>
                        <a:lnSpc>
                          <a:spcPct val="107000"/>
                        </a:lnSpc>
                        <a:spcAft>
                          <a:spcPts val="800"/>
                        </a:spcAft>
                      </a:pPr>
                      <a:r>
                        <a:rPr lang="en-GB" sz="1100" b="1" u="none" dirty="0">
                          <a:latin typeface="Comic Sans MS" panose="030F0702030302020204" pitchFamily="66" charset="0"/>
                        </a:rPr>
                        <a:t>Step 1: </a:t>
                      </a:r>
                      <a:r>
                        <a:rPr lang="en-US" sz="1100" dirty="0">
                          <a:latin typeface="Comic Sans MS" panose="030F0702030302020204" pitchFamily="66" charset="0"/>
                        </a:rPr>
                        <a:t>Children will undertake project work: Planning a holiday to a Spanish speaking country. They may work either individually or in pairs, but all children must present a portfolio of work at the end of the project.. During the project they will make use of the internet to undertake research. Sometimes they will read information in English, sometimes in Spanish. Children will learn phrases/vocabulary in Spanish during the lessons, which will enable them to note key details about their holiday plans in Spanish in their portfolios/files. At the end of this term they will produce a presentation using simple sentences in Spanish about the country visited which may include: − weather and temperature − accommodation </a:t>
                      </a:r>
                      <a:r>
                        <a:rPr lang="en-GB" sz="1100" dirty="0">
                          <a:solidFill>
                            <a:srgbClr val="FF0000"/>
                          </a:solidFill>
                          <a:effectLst/>
                          <a:latin typeface="Comic Sans MS" panose="030F0702030302020204" pitchFamily="66" charset="0"/>
                          <a:ea typeface="Calibri" panose="020F0502020204030204" pitchFamily="34" charset="0"/>
                        </a:rPr>
                        <a:t>/Scheme Link: Y6  lesson 14.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a teaching sequences and resources for this in the folders in PPA room or on staff share subject leader/Spanish/scheme resources. There is also a </a:t>
                      </a:r>
                      <a:r>
                        <a:rPr lang="en-GB" sz="1100" dirty="0" err="1">
                          <a:solidFill>
                            <a:srgbClr val="FF0000"/>
                          </a:solidFill>
                          <a:effectLst/>
                          <a:latin typeface="Comic Sans MS" panose="030F0702030302020204" pitchFamily="66" charset="0"/>
                          <a:ea typeface="Calibri" panose="020F0502020204030204" pitchFamily="34" charset="0"/>
                          <a:cs typeface="Calibri" panose="020F0502020204030204" pitchFamily="34" charset="0"/>
                        </a:rPr>
                        <a:t>flipchat</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 page to support this unit  in this folder.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618258">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2,3 ,4 and 5: </a:t>
                      </a:r>
                      <a:r>
                        <a:rPr lang="en-GB" sz="1100" b="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Children learn key vocabulary for different accommodation, travel, food and activities and read and translate a range of materials. They will then write their own paragraphs at each stage. </a:t>
                      </a:r>
                      <a:r>
                        <a:rPr lang="en-GB" sz="1100" b="1" u="sng"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Children need to read and write in paragraphs using longer phrase and more complex sentences.</a:t>
                      </a:r>
                      <a:r>
                        <a:rPr lang="en-GB" sz="1100" b="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Y6  lesson 15, 16, 17 and 18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a teaching sequences and resources for each stage in the folders in PPA room or on staff share subject leader/Spanish/scheme resources. There is also a </a:t>
                      </a:r>
                      <a:r>
                        <a:rPr kumimoji="0" lang="en-GB" sz="1100" b="0" i="0" u="none" strike="noStrike" kern="1200" cap="none" spc="0" normalizeH="0" baseline="0" noProof="0" dirty="0" err="1">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flipchat</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 page to support this unit  in this folder.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N.B children must read, translate and write at each stage, </a:t>
                      </a:r>
                      <a:endParaRPr lang="en-GB" sz="1100" b="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981157">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6:</a:t>
                      </a:r>
                      <a:r>
                        <a:rPr lang="en-US" sz="1100" b="1" dirty="0">
                          <a:effectLst/>
                          <a:latin typeface="Comic Sans MS" panose="030F0702030302020204" pitchFamily="66" charset="0"/>
                          <a:ea typeface="Calibri" panose="020F0502020204030204" pitchFamily="34" charset="0"/>
                          <a:cs typeface="Times New Roman" panose="02020603050405020304" pitchFamily="18" charset="0"/>
                        </a:rPr>
                        <a:t>C</a:t>
                      </a:r>
                      <a:r>
                        <a:rPr lang="en-US" sz="1100" dirty="0">
                          <a:latin typeface="Comic Sans MS" panose="030F0702030302020204" pitchFamily="66" charset="0"/>
                        </a:rPr>
                        <a:t>hildren will prepare a presentation about an aspect/aspects of culture from the country they have chosen to visit. The presentation could involve the following: • individual presentations • presentations from children working in pairs • presentations from small groups of children, who have all chosen the same country The presentation should include elements in Spanish (using simple sentences </a:t>
                      </a:r>
                      <a:r>
                        <a:rPr lang="en-US" sz="1100" dirty="0" err="1">
                          <a:latin typeface="Comic Sans MS" panose="030F0702030302020204" pitchFamily="66" charset="0"/>
                        </a:rPr>
                        <a:t>practised</a:t>
                      </a:r>
                      <a:r>
                        <a:rPr lang="en-US" sz="1100" dirty="0">
                          <a:latin typeface="Comic Sans MS" panose="030F0702030302020204" pitchFamily="66" charset="0"/>
                        </a:rPr>
                        <a:t> during the last few lessons) or individual words – e.g. to introduce different food items. The children may want to give more detailed information in English about something that particularly interests them. The presentation could include: • songs, dances, music from the country • a multi-media presentation or ppt using simple sentences and visual images to present information about: - food - climate - places of interest • a presentation on one cultural aspect of the country e.g. sport, festival(s)P.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Y6  lesson 18 and 19.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a teaching sequences and resources for each stage in the folders in PPA room or on staff share subject leader/Spanish/scheme resources. There is also a </a:t>
                      </a:r>
                      <a:r>
                        <a:rPr kumimoji="0" lang="en-GB" sz="1100" b="0" i="0" u="none" strike="noStrike" kern="1200" cap="none" spc="0" normalizeH="0" baseline="0" noProof="0" dirty="0" err="1">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flipchat</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 page to support this unit  in this folder</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981157">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present their work to others and to develop their speaking and listening skills by picking out key points when read aloud by a partner or listening to a recording.</a:t>
                      </a:r>
                      <a:endParaRPr lang="en-GB" sz="1050" b="1"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You can evidence this by getting the children to record what they hear.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graphicFrame>
        <p:nvGraphicFramePr>
          <p:cNvPr id="3" name="Table 2">
            <a:extLst>
              <a:ext uri="{FF2B5EF4-FFF2-40B4-BE49-F238E27FC236}">
                <a16:creationId xmlns:a16="http://schemas.microsoft.com/office/drawing/2014/main" id="{4A615443-E5CE-DA46-DDDF-852D020D399E}"/>
              </a:ext>
            </a:extLst>
          </p:cNvPr>
          <p:cNvGraphicFramePr>
            <a:graphicFrameLocks noGrp="1"/>
          </p:cNvGraphicFramePr>
          <p:nvPr>
            <p:extLst>
              <p:ext uri="{D42A27DB-BD31-4B8C-83A1-F6EECF244321}">
                <p14:modId xmlns:p14="http://schemas.microsoft.com/office/powerpoint/2010/main" val="1540499562"/>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6 Unit 3: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Summer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cs typeface="Times New Roman" panose="02020603050405020304" pitchFamily="18" charset="0"/>
                        </a:rPr>
                        <a:t>Mis </a:t>
                      </a:r>
                      <a:r>
                        <a:rPr lang="en-GB" sz="1600" b="0" i="0" u="none" strike="noStrike" dirty="0" err="1">
                          <a:solidFill>
                            <a:schemeClr val="bg1"/>
                          </a:solidFill>
                          <a:effectLst/>
                          <a:latin typeface="Comic Sans MS" panose="030F0702030302020204" pitchFamily="66" charset="0"/>
                          <a:cs typeface="Times New Roman" panose="02020603050405020304" pitchFamily="18" charset="0"/>
                        </a:rPr>
                        <a:t>vacaciones</a:t>
                      </a:r>
                      <a:r>
                        <a:rPr lang="en-GB" sz="1600" b="0" i="0" u="none" strike="noStrike" dirty="0">
                          <a:solidFill>
                            <a:schemeClr val="bg1"/>
                          </a:solidFill>
                          <a:effectLst/>
                          <a:latin typeface="Comic Sans MS" panose="030F0702030302020204" pitchFamily="66" charset="0"/>
                          <a:cs typeface="Times New Roman" panose="02020603050405020304" pitchFamily="18" charset="0"/>
                        </a:rPr>
                        <a:t> (My Holiday)</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9A78E"/>
                    </a:solidFill>
                  </a:tcPr>
                </a:tc>
                <a:extLst>
                  <a:ext uri="{0D108BD9-81ED-4DB2-BD59-A6C34878D82A}">
                    <a16:rowId xmlns:a16="http://schemas.microsoft.com/office/drawing/2014/main" val="3876697788"/>
                  </a:ext>
                </a:extLst>
              </a:tr>
            </a:tbl>
          </a:graphicData>
        </a:graphic>
      </p:graphicFrame>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A4981A-3AB5-48E3-A41F-0EB916C125DD}">
  <ds:schemaRefs>
    <ds:schemaRef ds:uri="http://schemas.microsoft.com/sharepoint/v3/contenttype/forms"/>
  </ds:schemaRefs>
</ds:datastoreItem>
</file>

<file path=customXml/itemProps2.xml><?xml version="1.0" encoding="utf-8"?>
<ds:datastoreItem xmlns:ds="http://schemas.openxmlformats.org/officeDocument/2006/customXml" ds:itemID="{B0C58538-4552-484A-B34C-3E0CFFF7A687}">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E29B43DC-7DB8-4BBD-90B6-69C1D627B4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492</TotalTime>
  <Words>1144</Words>
  <Application>Microsoft Office PowerPoint</Application>
  <PresentationFormat>Widescreen</PresentationFormat>
  <Paragraphs>75</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2026-01-05T15:07:39Z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3890000</vt:r8>
  </property>
  <property fmtid="{D5CDD505-2E9C-101B-9397-08002B2CF9AE}" pid="4" name="MediaServiceImageTags">
    <vt:lpwstr/>
  </property>
</Properties>
</file>