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3FCAF9A-7952-4151-8050-BD8392CEB174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A66E921-AF8F-4097-A25F-765419C1E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0740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910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135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456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236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813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2CB76A-80F5-4C0C-8095-B190A94D91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11135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16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827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007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4447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0927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860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5418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8189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713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E4AD037-D916-021B-2F8A-A19BA0B6D33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C09F46E-273D-54E3-8C4D-651579DECDA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8CB8A9-ED1C-4C54-87DC-4D0B99E4678F}" type="datetime1">
              <a:rPr lang="en-GB"/>
              <a:pPr lvl="0"/>
              <a:t>30/08/2025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858F260-F85C-E002-5CD7-10B7B2B1C44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B3713A-E91A-449D-9E0F-85A3FC2FE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4C3CBF-0A85-4480-89A4-2A63EC4B34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73723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674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hyperlink" Target="https://www.ukadhd.com/what-is-it.htm" TargetMode="External"/><Relationship Id="rId3" Type="http://schemas.openxmlformats.org/officeDocument/2006/relationships/hyperlink" Target="https://www.nhs.uk/conditions/autism/" TargetMode="External"/><Relationship Id="rId7" Type="http://schemas.openxmlformats.org/officeDocument/2006/relationships/hyperlink" Target="https://www.helpguide.org/articles/add-adhd/when-your-child-has-attention-deficit-disorder-adhd.htm" TargetMode="External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hyperlink" Target="https://www.adhdfoundation.org.uk/services-for-families/" TargetMode="External"/><Relationship Id="rId5" Type="http://schemas.openxmlformats.org/officeDocument/2006/relationships/hyperlink" Target="https://www.hacw.nhs.uk/community-paeds-adhd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www.youngminds.org.uk/parent/parents-a-z-mental-health-guide/adh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2342A-2A0F-8766-3D0E-5BAA7C4A6AB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0" y="219075"/>
            <a:ext cx="4027488" cy="438150"/>
          </a:xfrm>
        </p:spPr>
        <p:txBody>
          <a:bodyPr anchor="ctr">
            <a:normAutofit fontScale="90000"/>
          </a:bodyPr>
          <a:lstStyle/>
          <a:p>
            <a:pPr lvl="0"/>
            <a:r>
              <a:rPr lang="en-GB" b="1" dirty="0">
                <a:solidFill>
                  <a:schemeClr val="accent2"/>
                </a:solidFill>
                <a:latin typeface="Century Gothic" pitchFamily="34"/>
                <a:cs typeface="Calibri"/>
              </a:rPr>
              <a:t>ADHD</a:t>
            </a:r>
            <a:endParaRPr lang="en-US" dirty="0">
              <a:solidFill>
                <a:schemeClr val="accent2"/>
              </a:solidFill>
              <a:latin typeface="Century Gothic" pitchFamily="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23F21-9DC9-134F-97E5-C1F7AD85622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72375" y="815975"/>
            <a:ext cx="4619625" cy="5226050"/>
          </a:xfrm>
        </p:spPr>
        <p:txBody>
          <a:bodyPr anchor="ctr"/>
          <a:lstStyle/>
          <a:p>
            <a:pPr marL="0" lvl="0" indent="0">
              <a:lnSpc>
                <a:spcPct val="90000"/>
              </a:lnSpc>
              <a:buNone/>
            </a:pPr>
            <a:endParaRPr lang="en-GB" sz="1400"/>
          </a:p>
          <a:p>
            <a:pPr marL="0" lvl="0" indent="0">
              <a:lnSpc>
                <a:spcPct val="90000"/>
              </a:lnSpc>
              <a:buNone/>
            </a:pPr>
            <a:endParaRPr lang="en-GB" sz="1400"/>
          </a:p>
          <a:p>
            <a:pPr lvl="0">
              <a:lnSpc>
                <a:spcPct val="90000"/>
              </a:lnSpc>
            </a:pPr>
            <a:endParaRPr lang="en-GB" sz="1400"/>
          </a:p>
          <a:p>
            <a:pPr marL="0" lvl="0" indent="0">
              <a:lnSpc>
                <a:spcPct val="90000"/>
              </a:lnSpc>
              <a:buNone/>
            </a:pPr>
            <a:endParaRPr lang="en-GB" sz="1400"/>
          </a:p>
          <a:p>
            <a:pPr marL="0" lvl="0" indent="0">
              <a:lnSpc>
                <a:spcPct val="90000"/>
              </a:lnSpc>
              <a:buNone/>
            </a:pPr>
            <a:endParaRPr lang="en-GB" sz="1400"/>
          </a:p>
        </p:txBody>
      </p:sp>
      <p:pic>
        <p:nvPicPr>
          <p:cNvPr id="5" name="Picture 13" descr="A blue and white logo&#10;&#10;Description automatically generated">
            <a:extLst>
              <a:ext uri="{FF2B5EF4-FFF2-40B4-BE49-F238E27FC236}">
                <a16:creationId xmlns:a16="http://schemas.microsoft.com/office/drawing/2014/main" id="{CA250799-B87E-946C-873B-E17434639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693" y="941511"/>
            <a:ext cx="1304921" cy="590546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6" name="TextBox 14">
            <a:extLst>
              <a:ext uri="{FF2B5EF4-FFF2-40B4-BE49-F238E27FC236}">
                <a16:creationId xmlns:a16="http://schemas.microsoft.com/office/drawing/2014/main" id="{939EEA47-2393-EB5D-3345-8476A3C42D7A}"/>
              </a:ext>
            </a:extLst>
          </p:cNvPr>
          <p:cNvSpPr txBox="1"/>
          <p:nvPr/>
        </p:nvSpPr>
        <p:spPr>
          <a:xfrm>
            <a:off x="2121874" y="949567"/>
            <a:ext cx="8311658" cy="830997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This guide can help if you or someone you care about is autistic or might be autistic.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Autism - NHS (www.nhs.uk)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  <p:pic>
        <p:nvPicPr>
          <p:cNvPr id="7" name="Picture 15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150E3F2B-4690-C1BD-0202-AD2470EE7F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791" y="1801322"/>
            <a:ext cx="2826730" cy="863842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8" name="TextBox 16">
            <a:extLst>
              <a:ext uri="{FF2B5EF4-FFF2-40B4-BE49-F238E27FC236}">
                <a16:creationId xmlns:a16="http://schemas.microsoft.com/office/drawing/2014/main" id="{52ADE4CB-2BA9-1D62-2AEA-CB846BD2B231}"/>
              </a:ext>
            </a:extLst>
          </p:cNvPr>
          <p:cNvSpPr txBox="1"/>
          <p:nvPr/>
        </p:nvSpPr>
        <p:spPr>
          <a:xfrm>
            <a:off x="3523146" y="1704185"/>
            <a:ext cx="7385535" cy="923333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 think my child might have ADHD | Herefordshire and Worcestershire Health and Care NHS Trust (hacw.nhs.uk)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 </a:t>
            </a:r>
          </a:p>
        </p:txBody>
      </p:sp>
      <p:pic>
        <p:nvPicPr>
          <p:cNvPr id="9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B47A241C-7AA4-EA96-3335-DB5F3159C1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156" y="2892667"/>
            <a:ext cx="2825989" cy="556842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10" name="TextBox 18">
            <a:extLst>
              <a:ext uri="{FF2B5EF4-FFF2-40B4-BE49-F238E27FC236}">
                <a16:creationId xmlns:a16="http://schemas.microsoft.com/office/drawing/2014/main" id="{09BF49B8-1747-A07C-F46F-70F177D22C3C}"/>
              </a:ext>
            </a:extLst>
          </p:cNvPr>
          <p:cNvSpPr txBox="1"/>
          <p:nvPr/>
        </p:nvSpPr>
        <p:spPr>
          <a:xfrm>
            <a:off x="3774835" y="2895603"/>
            <a:ext cx="6365632" cy="830997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ADHD Parenting Tips</a:t>
            </a: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 - Learn what you can do to manage their behaviour and deal with common ADHD challenges.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ADHD Parenting Tips - HelpGuide.org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</p:txBody>
      </p:sp>
      <p:pic>
        <p:nvPicPr>
          <p:cNvPr id="11" name="Picture 19" descr="A yellow and grey logo&#10;&#10;Description automatically generated">
            <a:extLst>
              <a:ext uri="{FF2B5EF4-FFF2-40B4-BE49-F238E27FC236}">
                <a16:creationId xmlns:a16="http://schemas.microsoft.com/office/drawing/2014/main" id="{916149EF-CCA6-E765-5D40-EB0A9D3C05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7522" y="3843707"/>
            <a:ext cx="2590796" cy="952503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12" name="TextBox 20">
            <a:extLst>
              <a:ext uri="{FF2B5EF4-FFF2-40B4-BE49-F238E27FC236}">
                <a16:creationId xmlns:a16="http://schemas.microsoft.com/office/drawing/2014/main" id="{F75E2407-F89B-2901-E0DA-378585415F1B}"/>
              </a:ext>
            </a:extLst>
          </p:cNvPr>
          <p:cNvSpPr txBox="1"/>
          <p:nvPr/>
        </p:nvSpPr>
        <p:spPr>
          <a:xfrm>
            <a:off x="3698629" y="3795829"/>
            <a:ext cx="6518026" cy="1077218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Young Minds</a:t>
            </a: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is the UK’s leading charity fighting for children and young people's mental health.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ADHD Support For Your Child | Parents Advice Guide | YoungMinds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  <p:pic>
        <p:nvPicPr>
          <p:cNvPr id="13" name="Picture 21" descr="A white umbrella with text on a blue background&#10;&#10;Description automatically generated">
            <a:extLst>
              <a:ext uri="{FF2B5EF4-FFF2-40B4-BE49-F238E27FC236}">
                <a16:creationId xmlns:a16="http://schemas.microsoft.com/office/drawing/2014/main" id="{C9FEC9BD-2EDE-2E82-94F2-306D241111C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1189" y="4979008"/>
            <a:ext cx="1680795" cy="956160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14" name="TextBox 22">
            <a:extLst>
              <a:ext uri="{FF2B5EF4-FFF2-40B4-BE49-F238E27FC236}">
                <a16:creationId xmlns:a16="http://schemas.microsoft.com/office/drawing/2014/main" id="{A508C58A-6E9E-8F2E-A5FD-DB24424BC76A}"/>
              </a:ext>
            </a:extLst>
          </p:cNvPr>
          <p:cNvSpPr txBox="1"/>
          <p:nvPr/>
        </p:nvSpPr>
        <p:spPr>
          <a:xfrm>
            <a:off x="2461848" y="4794738"/>
            <a:ext cx="6811109" cy="584777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Segoe UI"/>
              </a:rPr>
              <a:t> 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Services for Families - ADHD Foundation : ADHD Foundation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  <p:pic>
        <p:nvPicPr>
          <p:cNvPr id="15" name="Picture 23">
            <a:extLst>
              <a:ext uri="{FF2B5EF4-FFF2-40B4-BE49-F238E27FC236}">
                <a16:creationId xmlns:a16="http://schemas.microsoft.com/office/drawing/2014/main" id="{F250B1F0-7DA4-BD3B-A809-6E812D08B98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73595" y="5638071"/>
            <a:ext cx="2343150" cy="1162046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16" name="TextBox 24">
            <a:extLst>
              <a:ext uri="{FF2B5EF4-FFF2-40B4-BE49-F238E27FC236}">
                <a16:creationId xmlns:a16="http://schemas.microsoft.com/office/drawing/2014/main" id="{2291CC85-8CAF-EAD3-A641-35A422772DE0}"/>
              </a:ext>
            </a:extLst>
          </p:cNvPr>
          <p:cNvSpPr txBox="1"/>
          <p:nvPr/>
        </p:nvSpPr>
        <p:spPr>
          <a:xfrm>
            <a:off x="5181603" y="5568458"/>
            <a:ext cx="4771293" cy="1323438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UKAP </a:t>
            </a: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recognises ADHD as a complex but treatable condition, which can have a profound impact on individuals, families and society.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ADHD - What is it? | The UK ADHD Partnership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Trebuchet MS</vt:lpstr>
      <vt:lpstr>Wingdings 3</vt:lpstr>
      <vt:lpstr>Facet</vt:lpstr>
      <vt:lpstr>ADHD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Edwards</dc:creator>
  <cp:lastModifiedBy>Claire Edwards</cp:lastModifiedBy>
  <cp:revision>1</cp:revision>
  <dcterms:created xsi:type="dcterms:W3CDTF">2025-08-30T14:26:10Z</dcterms:created>
  <dcterms:modified xsi:type="dcterms:W3CDTF">2025-08-30T14:27:09Z</dcterms:modified>
</cp:coreProperties>
</file>