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9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3FCAF9A-7952-4151-8050-BD8392CEB174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A66E921-AF8F-4097-A25F-765419C1E3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947975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4313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223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6262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68445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15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8/30/2025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92CB76A-80F5-4C0C-8095-B190A94D91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375034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90159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8367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828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367006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8191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368389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60010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5758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52849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1E4AD037-D916-021B-2F8A-A19BA0B6D330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FC09F46E-273D-54E3-8C4D-651579DECDA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B8CB8A9-ED1C-4C54-87DC-4D0B99E4678F}" type="datetime1">
              <a:rPr lang="en-GB"/>
              <a:pPr lvl="0"/>
              <a:t>30/08/2025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858F260-F85C-E002-5CD7-10B7B2B1C44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DB3713A-E91A-449D-9E0F-85A3FC2FEC6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54C3CBF-0A85-4480-89A4-2A63EC4B344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013144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785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hyperlink" Target="http://www.thedyslexia-spldtrust.org.uk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hyperlink" Target="https://www.nhs.uk/conditions/dyslexia/" TargetMode="External"/><Relationship Id="rId4" Type="http://schemas.openxmlformats.org/officeDocument/2006/relationships/hyperlink" Target="https://www.bdadyslexia.org.uk/advice/childre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E2C658-E909-119A-7A1B-6A90863A48E6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0" y="131763"/>
            <a:ext cx="2924175" cy="750887"/>
          </a:xfrm>
        </p:spPr>
        <p:txBody>
          <a:bodyPr anchor="ctr"/>
          <a:lstStyle/>
          <a:p>
            <a:pPr lvl="0"/>
            <a:r>
              <a:rPr lang="en-GB" b="1" dirty="0">
                <a:solidFill>
                  <a:schemeClr val="accent2"/>
                </a:solidFill>
                <a:latin typeface="Century Gothic" pitchFamily="34"/>
                <a:cs typeface="Calibri"/>
              </a:rPr>
              <a:t>Dyslexia</a:t>
            </a:r>
            <a:endParaRPr lang="en-US" dirty="0">
              <a:solidFill>
                <a:schemeClr val="accent2"/>
              </a:solidFill>
              <a:latin typeface="Century Gothic" pitchFamily="3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4F27AA-4980-D309-3C13-7BD022C7AA9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572375" y="815975"/>
            <a:ext cx="4619625" cy="5226050"/>
          </a:xfrm>
        </p:spPr>
        <p:txBody>
          <a:bodyPr anchor="ctr"/>
          <a:lstStyle/>
          <a:p>
            <a:pPr marL="0" lvl="0" indent="0">
              <a:lnSpc>
                <a:spcPct val="90000"/>
              </a:lnSpc>
              <a:buNone/>
            </a:pPr>
            <a:endParaRPr lang="en-GB" sz="1500"/>
          </a:p>
          <a:p>
            <a:pPr marL="0" lvl="0" indent="0">
              <a:lnSpc>
                <a:spcPct val="90000"/>
              </a:lnSpc>
              <a:buNone/>
            </a:pPr>
            <a:endParaRPr lang="en-GB" sz="1500"/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id="{83B06E7E-1296-8DB3-4623-728FD926F6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336" y="916594"/>
            <a:ext cx="2162171" cy="1295403"/>
          </a:xfrm>
          <a:prstGeom prst="rect">
            <a:avLst/>
          </a:prstGeom>
          <a:noFill/>
          <a:ln cap="rnd">
            <a:noFill/>
          </a:ln>
        </p:spPr>
      </p:pic>
      <p:pic>
        <p:nvPicPr>
          <p:cNvPr id="6" name="Picture 8" descr="A blue and white logo&#10;&#10;Description automatically generated">
            <a:extLst>
              <a:ext uri="{FF2B5EF4-FFF2-40B4-BE49-F238E27FC236}">
                <a16:creationId xmlns:a16="http://schemas.microsoft.com/office/drawing/2014/main" id="{B4EDF05D-981F-FF08-2C2E-AC0184FC0C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430" y="2618640"/>
            <a:ext cx="1333496" cy="638178"/>
          </a:xfrm>
          <a:prstGeom prst="rect">
            <a:avLst/>
          </a:prstGeom>
          <a:noFill/>
          <a:ln cap="rnd">
            <a:noFill/>
          </a:ln>
        </p:spPr>
      </p:pic>
      <p:sp>
        <p:nvSpPr>
          <p:cNvPr id="7" name="TextBox 9">
            <a:extLst>
              <a:ext uri="{FF2B5EF4-FFF2-40B4-BE49-F238E27FC236}">
                <a16:creationId xmlns:a16="http://schemas.microsoft.com/office/drawing/2014/main" id="{1245F484-CCEB-749C-E410-D4ADFCFE8DE3}"/>
              </a:ext>
            </a:extLst>
          </p:cNvPr>
          <p:cNvSpPr txBox="1"/>
          <p:nvPr/>
        </p:nvSpPr>
        <p:spPr>
          <a:xfrm>
            <a:off x="2919048" y="949567"/>
            <a:ext cx="6611816" cy="2062100"/>
          </a:xfrm>
          <a:prstGeom prst="rect">
            <a:avLst/>
          </a:prstGeom>
          <a:noFill/>
          <a:ln cap="rnd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The British Dyslexia Association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 can help If your child is, or may be, dyslexic, providing information, resources and training to help you to ensure that your child is able to reach their full potential. 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itchFamily="34"/>
                <a:ea typeface="+mn-ea"/>
                <a:cs typeface="Segoe UI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Child - British Dyslexia Association (bdadyslexia.org.uk)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 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entury Gothic" pitchFamily="34"/>
              <a:ea typeface="+mn-ea"/>
              <a:cs typeface="Segoe UI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entury Gothic" pitchFamily="34"/>
              <a:ea typeface="+mn-ea"/>
              <a:cs typeface="Segoe UI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 This guide can help if you think your child may have dyslexia. 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itchFamily="34"/>
                <a:ea typeface="+mn-ea"/>
                <a:cs typeface="Segoe UI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Dyslexia - NHS (www.nhs.uk)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 </a:t>
            </a:r>
          </a:p>
        </p:txBody>
      </p:sp>
      <p:pic>
        <p:nvPicPr>
          <p:cNvPr id="8" name="Picture 5" descr="A grey and white sign with white text&#10;&#10;Description automatically generated">
            <a:extLst>
              <a:ext uri="{FF2B5EF4-FFF2-40B4-BE49-F238E27FC236}">
                <a16:creationId xmlns:a16="http://schemas.microsoft.com/office/drawing/2014/main" id="{297E29D1-AFD3-A129-9BB6-6BA220ED4B4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2763" y="3521683"/>
            <a:ext cx="2671392" cy="1115888"/>
          </a:xfrm>
          <a:prstGeom prst="rect">
            <a:avLst/>
          </a:prstGeom>
          <a:noFill/>
          <a:ln cap="rnd">
            <a:noFill/>
          </a:ln>
        </p:spPr>
      </p:pic>
      <p:sp>
        <p:nvSpPr>
          <p:cNvPr id="9" name="TextBox 7">
            <a:extLst>
              <a:ext uri="{FF2B5EF4-FFF2-40B4-BE49-F238E27FC236}">
                <a16:creationId xmlns:a16="http://schemas.microsoft.com/office/drawing/2014/main" id="{96831999-C5D6-C892-3DC0-4E7A41676847}"/>
              </a:ext>
            </a:extLst>
          </p:cNvPr>
          <p:cNvSpPr txBox="1"/>
          <p:nvPr/>
        </p:nvSpPr>
        <p:spPr>
          <a:xfrm>
            <a:off x="3294180" y="3341080"/>
            <a:ext cx="6775941" cy="2554540"/>
          </a:xfrm>
          <a:prstGeom prst="rect">
            <a:avLst/>
          </a:prstGeom>
          <a:noFill/>
          <a:ln cap="rnd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 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The Dyslexia-</a:t>
            </a:r>
            <a:r>
              <a:rPr kumimoji="0" lang="en-GB" sz="16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SpLD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 Trust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 aims to ensure that in order for children with Dyslexia </a:t>
            </a:r>
            <a:r>
              <a:rPr kumimoji="0" lang="en-GB" sz="16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SpLD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 to succeed in school there is: </a:t>
            </a:r>
          </a:p>
          <a:p>
            <a:pPr marL="228600" marR="0" lvl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Symbo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itchFamily="34"/>
                <a:ea typeface="Calibri"/>
                <a:cs typeface="Calibri"/>
              </a:rPr>
              <a:t>A focus on high quality teaching practices by all teachers </a:t>
            </a:r>
          </a:p>
          <a:p>
            <a:pPr marL="228600" marR="0" lvl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Symbo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itchFamily="34"/>
                <a:ea typeface="Calibri"/>
                <a:cs typeface="Calibri"/>
              </a:rPr>
              <a:t>Access to specialist teachers and resources </a:t>
            </a:r>
          </a:p>
          <a:p>
            <a:pPr marL="228600" marR="0" lvl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Symbo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itchFamily="34"/>
                <a:ea typeface="Calibri"/>
                <a:cs typeface="Calibri"/>
              </a:rPr>
              <a:t>Early intervention and early action for those at greatest risk of failing </a:t>
            </a:r>
          </a:p>
          <a:p>
            <a:pPr marL="228600" marR="0" lvl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Symbo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itchFamily="34"/>
                <a:ea typeface="Calibri"/>
                <a:cs typeface="Calibri"/>
              </a:rPr>
              <a:t>Acceptance of the importance of Dyslexia/</a:t>
            </a:r>
            <a:r>
              <a:rPr kumimoji="0" lang="en-GB" sz="16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Century Gothic" pitchFamily="34"/>
                <a:ea typeface="Calibri"/>
                <a:cs typeface="Calibri"/>
              </a:rPr>
              <a:t>SpLD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itchFamily="34"/>
                <a:ea typeface="Calibri"/>
                <a:cs typeface="Calibri"/>
              </a:rPr>
              <a:t> as a major contributor to educational under achievement and a strong risk factor for limited life opportunities 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itchFamily="34"/>
                <a:ea typeface="Calibri"/>
                <a:cs typeface="Calibri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Dyslexia-</a:t>
            </a:r>
            <a:r>
              <a:rPr kumimoji="0" lang="en-GB" sz="1600" b="1" i="0" u="sng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Century Gothic" pitchFamily="34"/>
                <a:ea typeface="Calibri"/>
                <a:cs typeface="Calibri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SpLD</a:t>
            </a:r>
            <a:r>
              <a:rPr kumimoji="0" lang="en-GB" sz="16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itchFamily="34"/>
                <a:ea typeface="Calibri"/>
                <a:cs typeface="Calibri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Trust - Home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entury Gothic" pitchFamily="34"/>
              <a:ea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156</Words>
  <Application>Microsoft Office PowerPoint</Application>
  <PresentationFormat>Widescreen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Century Gothic</vt:lpstr>
      <vt:lpstr>Symbol</vt:lpstr>
      <vt:lpstr>Trebuchet MS</vt:lpstr>
      <vt:lpstr>Wingdings 3</vt:lpstr>
      <vt:lpstr>Facet</vt:lpstr>
      <vt:lpstr>Dyslexia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Claire Edwards</dc:creator>
  <cp:lastModifiedBy>Claire Edwards</cp:lastModifiedBy>
  <cp:revision>1</cp:revision>
  <dcterms:created xsi:type="dcterms:W3CDTF">2025-08-30T15:44:03Z</dcterms:created>
  <dcterms:modified xsi:type="dcterms:W3CDTF">2025-08-30T15:45:26Z</dcterms:modified>
</cp:coreProperties>
</file>