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41AF"/>
    <a:srgbClr val="7830C0"/>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40AC83-60CF-4054-BBF3-CC40A724D6D8}" v="3" dt="2026-01-05T15:08:40.2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custSel modSld">
      <pc:chgData name="Claire Edwards" userId="95321912-edf3-40d9-95dd-3ecc1dc7554e" providerId="ADAL" clId="{8663136D-0834-42F2-9F12-597870CD1F7C}" dt="2026-01-05T15:09:34.678" v="191" actId="255"/>
      <pc:docMkLst>
        <pc:docMk/>
      </pc:docMkLst>
      <pc:sldChg chg="modSp mod">
        <pc:chgData name="Claire Edwards" userId="95321912-edf3-40d9-95dd-3ecc1dc7554e" providerId="ADAL" clId="{8663136D-0834-42F2-9F12-597870CD1F7C}" dt="2026-01-05T11:38:19.011" v="69" actId="20577"/>
        <pc:sldMkLst>
          <pc:docMk/>
          <pc:sldMk cId="180266309" sldId="258"/>
        </pc:sldMkLst>
        <pc:graphicFrameChg chg="modGraphic">
          <ac:chgData name="Claire Edwards" userId="95321912-edf3-40d9-95dd-3ecc1dc7554e" providerId="ADAL" clId="{8663136D-0834-42F2-9F12-597870CD1F7C}" dt="2026-01-05T11:38:19.011" v="69" actId="20577"/>
          <ac:graphicFrameMkLst>
            <pc:docMk/>
            <pc:sldMk cId="180266309" sldId="258"/>
            <ac:graphicFrameMk id="2" creationId="{A03DB250-64A1-3F03-50B0-72C4A7704A80}"/>
          </ac:graphicFrameMkLst>
        </pc:graphicFrameChg>
        <pc:graphicFrameChg chg="modGraphic">
          <ac:chgData name="Claire Edwards" userId="95321912-edf3-40d9-95dd-3ecc1dc7554e" providerId="ADAL" clId="{8663136D-0834-42F2-9F12-597870CD1F7C}" dt="2026-01-05T10:42:47.122" v="1" actId="20577"/>
          <ac:graphicFrameMkLst>
            <pc:docMk/>
            <pc:sldMk cId="180266309" sldId="258"/>
            <ac:graphicFrameMk id="4" creationId="{A6987C59-A995-94FC-9EA6-27A999E73755}"/>
          </ac:graphicFrameMkLst>
        </pc:graphicFrameChg>
      </pc:sldChg>
      <pc:sldChg chg="modSp mod">
        <pc:chgData name="Claire Edwards" userId="95321912-edf3-40d9-95dd-3ecc1dc7554e" providerId="ADAL" clId="{8663136D-0834-42F2-9F12-597870CD1F7C}" dt="2026-01-05T15:09:34.678" v="191" actId="255"/>
        <pc:sldMkLst>
          <pc:docMk/>
          <pc:sldMk cId="942525154" sldId="260"/>
        </pc:sldMkLst>
        <pc:graphicFrameChg chg="modGraphic">
          <ac:chgData name="Claire Edwards" userId="95321912-edf3-40d9-95dd-3ecc1dc7554e" providerId="ADAL" clId="{8663136D-0834-42F2-9F12-597870CD1F7C}" dt="2026-01-05T11:38:25.382" v="76"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1:37:45.263" v="55" actId="20577"/>
          <ac:graphicFrameMkLst>
            <pc:docMk/>
            <pc:sldMk cId="942525154" sldId="260"/>
            <ac:graphicFrameMk id="3" creationId="{05AD91E7-1FDD-B75B-7A5F-DD36EB761549}"/>
          </ac:graphicFrameMkLst>
        </pc:graphicFrameChg>
        <pc:graphicFrameChg chg="mod modGraphic">
          <ac:chgData name="Claire Edwards" userId="95321912-edf3-40d9-95dd-3ecc1dc7554e" providerId="ADAL" clId="{8663136D-0834-42F2-9F12-597870CD1F7C}" dt="2026-01-05T15:09:34.678" v="191" actId="255"/>
          <ac:graphicFrameMkLst>
            <pc:docMk/>
            <pc:sldMk cId="942525154" sldId="260"/>
            <ac:graphicFrameMk id="7" creationId="{89D63514-BFF1-26AA-1A84-48048090C525}"/>
          </ac:graphicFrameMkLst>
        </pc:graphicFrameChg>
      </pc:sldChg>
      <pc:sldChg chg="modSp mod">
        <pc:chgData name="Claire Edwards" userId="95321912-edf3-40d9-95dd-3ecc1dc7554e" providerId="ADAL" clId="{8663136D-0834-42F2-9F12-597870CD1F7C}" dt="2026-01-05T11:38:32.814" v="86" actId="20577"/>
        <pc:sldMkLst>
          <pc:docMk/>
          <pc:sldMk cId="4108983711" sldId="261"/>
        </pc:sldMkLst>
        <pc:graphicFrameChg chg="modGraphic">
          <ac:chgData name="Claire Edwards" userId="95321912-edf3-40d9-95dd-3ecc1dc7554e" providerId="ADAL" clId="{8663136D-0834-42F2-9F12-597870CD1F7C}" dt="2026-01-05T11:38:32.814" v="86" actId="20577"/>
          <ac:graphicFrameMkLst>
            <pc:docMk/>
            <pc:sldMk cId="4108983711" sldId="261"/>
            <ac:graphicFrameMk id="2" creationId="{EF9F3BA4-EAC7-8FF7-5DE3-F9EF0543411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344912638"/>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6 Unit 1: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algn="ctr" fontAlgn="t">
                        <a:lnSpc>
                          <a:spcPct val="107000"/>
                        </a:lnSpc>
                        <a:spcBef>
                          <a:spcPts val="0"/>
                        </a:spcBef>
                        <a:spcAft>
                          <a:spcPts val="800"/>
                        </a:spcAft>
                      </a:pPr>
                      <a:r>
                        <a:rPr lang="en-GB" sz="1600" b="0" i="0" dirty="0">
                          <a:solidFill>
                            <a:srgbClr val="000000"/>
                          </a:solidFill>
                          <a:effectLst/>
                          <a:latin typeface="Comic Sans MS" panose="030F0702030302020204" pitchFamily="66" charset="0"/>
                        </a:rPr>
                        <a:t>Todo </a:t>
                      </a:r>
                      <a:r>
                        <a:rPr lang="en-GB" sz="1600" b="0" i="0" dirty="0" err="1">
                          <a:solidFill>
                            <a:srgbClr val="000000"/>
                          </a:solidFill>
                          <a:effectLst/>
                          <a:latin typeface="Comic Sans MS" panose="030F0702030302020204" pitchFamily="66" charset="0"/>
                        </a:rPr>
                        <a:t>sobre</a:t>
                      </a:r>
                      <a:r>
                        <a:rPr lang="en-GB" sz="1600" b="0" i="0" dirty="0">
                          <a:solidFill>
                            <a:srgbClr val="000000"/>
                          </a:solidFill>
                          <a:effectLst/>
                          <a:latin typeface="Comic Sans MS" panose="030F0702030302020204" pitchFamily="66" charset="0"/>
                        </a:rPr>
                        <a:t> </a:t>
                      </a:r>
                      <a:r>
                        <a:rPr lang="en-GB" sz="1600" b="0" i="0" dirty="0" err="1">
                          <a:solidFill>
                            <a:srgbClr val="000000"/>
                          </a:solidFill>
                          <a:effectLst/>
                          <a:latin typeface="Comic Sans MS" panose="030F0702030302020204" pitchFamily="66" charset="0"/>
                        </a:rPr>
                        <a:t>mí</a:t>
                      </a:r>
                      <a:r>
                        <a:rPr lang="en-GB" sz="1600" b="0" i="0" dirty="0">
                          <a:solidFill>
                            <a:srgbClr val="000000"/>
                          </a:solidFill>
                          <a:effectLst/>
                          <a:latin typeface="Comic Sans MS" panose="030F0702030302020204" pitchFamily="66" charset="0"/>
                        </a:rPr>
                        <a:t> (All about me)</a:t>
                      </a:r>
                      <a:endParaRPr lang="en-GB" sz="1600" b="0" i="0" u="none" strike="noStrike" dirty="0">
                        <a:solidFill>
                          <a:srgbClr val="000000"/>
                        </a:solidFill>
                        <a:effectLst/>
                        <a:latin typeface="Comic Sans MS" panose="030F0702030302020204" pitchFamily="66" charset="0"/>
                        <a:cs typeface="Times New Roman" panose="02020603050405020304" pitchFamily="18"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4" name="Table 3">
            <a:extLst>
              <a:ext uri="{FF2B5EF4-FFF2-40B4-BE49-F238E27FC236}">
                <a16:creationId xmlns:a16="http://schemas.microsoft.com/office/drawing/2014/main" id="{A6987C59-A995-94FC-9EA6-27A999E73755}"/>
              </a:ext>
            </a:extLst>
          </p:cNvPr>
          <p:cNvGraphicFramePr>
            <a:graphicFrameLocks noGrp="1"/>
          </p:cNvGraphicFramePr>
          <p:nvPr>
            <p:extLst>
              <p:ext uri="{D42A27DB-BD31-4B8C-83A1-F6EECF244321}">
                <p14:modId xmlns:p14="http://schemas.microsoft.com/office/powerpoint/2010/main" val="2551336964"/>
              </p:ext>
            </p:extLst>
          </p:nvPr>
        </p:nvGraphicFramePr>
        <p:xfrm>
          <a:off x="323557" y="1271081"/>
          <a:ext cx="4142426" cy="5432175"/>
        </p:xfrm>
        <a:graphic>
          <a:graphicData uri="http://schemas.openxmlformats.org/drawingml/2006/table">
            <a:tbl>
              <a:tblPr firstRow="1" firstCol="1" bandRow="1">
                <a:tableStyleId>{5C22544A-7EE6-4342-B048-85BDC9FD1C3A}</a:tableStyleId>
              </a:tblPr>
              <a:tblGrid>
                <a:gridCol w="4142426">
                  <a:extLst>
                    <a:ext uri="{9D8B030D-6E8A-4147-A177-3AD203B41FA5}">
                      <a16:colId xmlns:a16="http://schemas.microsoft.com/office/drawing/2014/main" val="4118398490"/>
                    </a:ext>
                  </a:extLst>
                </a:gridCol>
              </a:tblGrid>
              <a:tr h="318287">
                <a:tc>
                  <a:txBody>
                    <a:bodyPr/>
                    <a:lstStyle/>
                    <a:p>
                      <a:pPr algn="l">
                        <a:lnSpc>
                          <a:spcPct val="107000"/>
                        </a:lnSpc>
                        <a:spcAft>
                          <a:spcPts val="800"/>
                        </a:spcAft>
                      </a:pPr>
                      <a:r>
                        <a:rPr lang="en-GB" sz="1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852259997"/>
                  </a:ext>
                </a:extLst>
              </a:tr>
              <a:tr h="5113888">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For this unit children are required to recall vocabulary from the following:</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3 Autumn Term – Where is Spain (Giving name and age.</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3 Spring term – Being able say their birthday</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3 Summer term – Animals and Pets</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4 – Creating masculine and feminine forms</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4 – Using simple plural rules. </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4 Autum Term – Meet my family</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4 Spring Term – Colours </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5 </a:t>
                      </a:r>
                      <a:r>
                        <a:rPr lang="en-GB" sz="1400" b="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Autumn Term </a:t>
                      </a: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My hobbies</a:t>
                      </a:r>
                    </a:p>
                    <a:p>
                      <a:pPr marL="171450" indent="-171450" algn="l">
                        <a:lnSpc>
                          <a:spcPct val="107000"/>
                        </a:lnSpc>
                        <a:spcAft>
                          <a:spcPts val="800"/>
                        </a:spcAft>
                        <a:buFont typeface="Arial" panose="020B0604020202020204" pitchFamily="34" charset="0"/>
                        <a:buChar char="•"/>
                      </a:pPr>
                      <a:endPar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*Key vocabulary required for this unit can be found the relevant knowledge organiser.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graphicFrame>
        <p:nvGraphicFramePr>
          <p:cNvPr id="5" name="Table 4">
            <a:extLst>
              <a:ext uri="{FF2B5EF4-FFF2-40B4-BE49-F238E27FC236}">
                <a16:creationId xmlns:a16="http://schemas.microsoft.com/office/drawing/2014/main" id="{4213D226-325F-6B11-1918-77F051D8FAA6}"/>
              </a:ext>
            </a:extLst>
          </p:cNvPr>
          <p:cNvGraphicFramePr>
            <a:graphicFrameLocks noGrp="1"/>
          </p:cNvGraphicFramePr>
          <p:nvPr>
            <p:extLst>
              <p:ext uri="{D42A27DB-BD31-4B8C-83A1-F6EECF244321}">
                <p14:modId xmlns:p14="http://schemas.microsoft.com/office/powerpoint/2010/main" val="3574638135"/>
              </p:ext>
            </p:extLst>
          </p:nvPr>
        </p:nvGraphicFramePr>
        <p:xfrm>
          <a:off x="4647096" y="1080188"/>
          <a:ext cx="7332869" cy="5432174"/>
        </p:xfrm>
        <a:graphic>
          <a:graphicData uri="http://schemas.openxmlformats.org/drawingml/2006/table">
            <a:tbl>
              <a:tblPr/>
              <a:tblGrid>
                <a:gridCol w="7332869">
                  <a:extLst>
                    <a:ext uri="{9D8B030D-6E8A-4147-A177-3AD203B41FA5}">
                      <a16:colId xmlns:a16="http://schemas.microsoft.com/office/drawing/2014/main" val="2939841735"/>
                    </a:ext>
                  </a:extLst>
                </a:gridCol>
              </a:tblGrid>
              <a:tr h="508780">
                <a:tc>
                  <a:txBody>
                    <a:bodyPr/>
                    <a:lstStyle/>
                    <a:p>
                      <a:pPr algn="ctr"/>
                      <a:r>
                        <a:rPr lang="en-GB" sz="1600" dirty="0">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2803963371"/>
                  </a:ext>
                </a:extLst>
              </a:tr>
              <a:tr h="4923394">
                <a:tc>
                  <a:txBody>
                    <a:bodyPr/>
                    <a:lstStyle/>
                    <a:p>
                      <a:pPr algn="ctr"/>
                      <a:r>
                        <a:rPr lang="en-US" sz="1400" dirty="0">
                          <a:latin typeface="Comic Sans MS" panose="030F0702030302020204" pitchFamily="66" charset="0"/>
                        </a:rPr>
                        <a:t>Verbs!</a:t>
                      </a:r>
                    </a:p>
                    <a:p>
                      <a:pPr algn="ctr"/>
                      <a:r>
                        <a:rPr lang="en-US" sz="1400" dirty="0">
                          <a:latin typeface="Comic Sans MS" panose="030F0702030302020204" pitchFamily="66" charset="0"/>
                        </a:rPr>
                        <a:t>In this unit the children will need to use verbs they have come across already but in the he/she/they form.</a:t>
                      </a:r>
                    </a:p>
                    <a:p>
                      <a:pPr algn="l"/>
                      <a:endParaRPr lang="en-US" sz="1400" dirty="0">
                        <a:latin typeface="Comic Sans MS" panose="030F0702030302020204" pitchFamily="66" charset="0"/>
                      </a:endParaRPr>
                    </a:p>
                    <a:p>
                      <a:pPr algn="l"/>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graphicFrame>
        <p:nvGraphicFramePr>
          <p:cNvPr id="7" name="Table 7">
            <a:extLst>
              <a:ext uri="{FF2B5EF4-FFF2-40B4-BE49-F238E27FC236}">
                <a16:creationId xmlns:a16="http://schemas.microsoft.com/office/drawing/2014/main" id="{75BBB87C-BE20-7B1C-94EA-A4199CD779C7}"/>
              </a:ext>
            </a:extLst>
          </p:cNvPr>
          <p:cNvGraphicFramePr>
            <a:graphicFrameLocks noGrp="1"/>
          </p:cNvGraphicFramePr>
          <p:nvPr>
            <p:extLst>
              <p:ext uri="{D42A27DB-BD31-4B8C-83A1-F6EECF244321}">
                <p14:modId xmlns:p14="http://schemas.microsoft.com/office/powerpoint/2010/main" val="802998465"/>
              </p:ext>
            </p:extLst>
          </p:nvPr>
        </p:nvGraphicFramePr>
        <p:xfrm>
          <a:off x="5024137" y="2400951"/>
          <a:ext cx="6568660" cy="3430348"/>
        </p:xfrm>
        <a:graphic>
          <a:graphicData uri="http://schemas.openxmlformats.org/drawingml/2006/table">
            <a:tbl>
              <a:tblPr firstRow="1" bandRow="1">
                <a:tableStyleId>{5C22544A-7EE6-4342-B048-85BDC9FD1C3A}</a:tableStyleId>
              </a:tblPr>
              <a:tblGrid>
                <a:gridCol w="1642165">
                  <a:extLst>
                    <a:ext uri="{9D8B030D-6E8A-4147-A177-3AD203B41FA5}">
                      <a16:colId xmlns:a16="http://schemas.microsoft.com/office/drawing/2014/main" val="2115268527"/>
                    </a:ext>
                  </a:extLst>
                </a:gridCol>
                <a:gridCol w="1324759">
                  <a:extLst>
                    <a:ext uri="{9D8B030D-6E8A-4147-A177-3AD203B41FA5}">
                      <a16:colId xmlns:a16="http://schemas.microsoft.com/office/drawing/2014/main" val="3146515589"/>
                    </a:ext>
                  </a:extLst>
                </a:gridCol>
                <a:gridCol w="1959571">
                  <a:extLst>
                    <a:ext uri="{9D8B030D-6E8A-4147-A177-3AD203B41FA5}">
                      <a16:colId xmlns:a16="http://schemas.microsoft.com/office/drawing/2014/main" val="77637593"/>
                    </a:ext>
                  </a:extLst>
                </a:gridCol>
                <a:gridCol w="1642165">
                  <a:extLst>
                    <a:ext uri="{9D8B030D-6E8A-4147-A177-3AD203B41FA5}">
                      <a16:colId xmlns:a16="http://schemas.microsoft.com/office/drawing/2014/main" val="41736900"/>
                    </a:ext>
                  </a:extLst>
                </a:gridCol>
              </a:tblGrid>
              <a:tr h="435014">
                <a:tc>
                  <a:txBody>
                    <a:bodyPr/>
                    <a:lstStyle/>
                    <a:p>
                      <a:r>
                        <a:rPr lang="en-GB" b="0" dirty="0">
                          <a:solidFill>
                            <a:schemeClr val="tx1"/>
                          </a:solidFill>
                          <a:latin typeface="Comic Sans MS" panose="030F0702030302020204" pitchFamily="66" charset="0"/>
                        </a:rPr>
                        <a:t>Verb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He/she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They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1272002"/>
                  </a:ext>
                </a:extLst>
              </a:tr>
              <a:tr h="435014">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Mi </a:t>
                      </a:r>
                      <a:r>
                        <a:rPr lang="en-GB" b="0" dirty="0" err="1">
                          <a:solidFill>
                            <a:schemeClr val="tx1"/>
                          </a:solidFill>
                          <a:latin typeface="Comic Sans MS" panose="030F0702030302020204" pitchFamily="66" charset="0"/>
                        </a:rPr>
                        <a:t>llamo</a:t>
                      </a:r>
                      <a:r>
                        <a:rPr lang="en-GB" b="0" dirty="0">
                          <a:solidFill>
                            <a:schemeClr val="tx1"/>
                          </a:solidFill>
                          <a:latin typeface="Comic Sans MS" panose="030F0702030302020204" pitchFamily="66" charset="0"/>
                        </a:rPr>
                        <a:t>             (my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Se </a:t>
                      </a:r>
                      <a:r>
                        <a:rPr lang="en-GB" b="0" dirty="0" err="1">
                          <a:solidFill>
                            <a:schemeClr val="tx1"/>
                          </a:solidFill>
                          <a:latin typeface="Comic Sans MS" panose="030F0702030302020204" pitchFamily="66" charset="0"/>
                        </a:rPr>
                        <a:t>llamo</a:t>
                      </a:r>
                      <a:r>
                        <a:rPr lang="en-GB" b="0" dirty="0">
                          <a:solidFill>
                            <a:schemeClr val="tx1"/>
                          </a:solidFill>
                          <a:latin typeface="Comic Sans MS" panose="030F0702030302020204" pitchFamily="66" charset="0"/>
                        </a:rPr>
                        <a:t>/se llama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540932"/>
                  </a:ext>
                </a:extLst>
              </a:tr>
              <a:tr h="435014">
                <a:tc>
                  <a:txBody>
                    <a:bodyPr/>
                    <a:lstStyle/>
                    <a:p>
                      <a:r>
                        <a:rPr lang="en-GB" b="0" dirty="0">
                          <a:solidFill>
                            <a:schemeClr val="tx1"/>
                          </a:solidFill>
                          <a:latin typeface="Comic Sans MS" panose="030F0702030302020204" pitchFamily="66" charset="0"/>
                        </a:rPr>
                        <a:t>Tengo                   (to have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Tengo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a:solidFill>
                            <a:srgbClr val="000000"/>
                          </a:solidFill>
                          <a:effectLst/>
                          <a:latin typeface="Comic Sans MS" panose="030F0702030302020204" pitchFamily="66" charset="0"/>
                        </a:rPr>
                        <a:t>Ella </a:t>
                      </a:r>
                      <a:r>
                        <a:rPr lang="en-GB" b="0" i="0" dirty="0" err="1">
                          <a:solidFill>
                            <a:srgbClr val="000000"/>
                          </a:solidFill>
                          <a:effectLst/>
                          <a:latin typeface="Comic Sans MS" panose="030F0702030302020204" pitchFamily="66" charset="0"/>
                        </a:rPr>
                        <a:t>tiene</a:t>
                      </a:r>
                      <a:r>
                        <a:rPr lang="en-GB" b="0" i="0" dirty="0">
                          <a:solidFill>
                            <a:srgbClr val="000000"/>
                          </a:solidFill>
                          <a:effectLst/>
                          <a:latin typeface="Comic Sans MS" panose="030F0702030302020204" pitchFamily="66" charset="0"/>
                        </a:rPr>
                        <a:t>/</a:t>
                      </a:r>
                      <a:r>
                        <a:rPr lang="en-GB" b="0" i="0" dirty="0" err="1">
                          <a:solidFill>
                            <a:srgbClr val="000000"/>
                          </a:solidFill>
                          <a:effectLst/>
                          <a:latin typeface="Comic Sans MS" panose="030F0702030302020204" pitchFamily="66" charset="0"/>
                        </a:rPr>
                        <a:t>él</a:t>
                      </a:r>
                      <a:r>
                        <a:rPr lang="en-GB" b="0" i="0" dirty="0">
                          <a:solidFill>
                            <a:srgbClr val="000000"/>
                          </a:solidFill>
                          <a:effectLst/>
                          <a:latin typeface="Comic Sans MS" panose="030F0702030302020204" pitchFamily="66" charset="0"/>
                        </a:rPr>
                        <a:t> </a:t>
                      </a:r>
                      <a:r>
                        <a:rPr lang="en-GB" b="0" i="0" dirty="0" err="1">
                          <a:solidFill>
                            <a:srgbClr val="000000"/>
                          </a:solidFill>
                          <a:effectLst/>
                          <a:latin typeface="Comic Sans MS" panose="030F0702030302020204" pitchFamily="66" charset="0"/>
                        </a:rPr>
                        <a:t>tiene</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err="1">
                          <a:solidFill>
                            <a:srgbClr val="000000"/>
                          </a:solidFill>
                          <a:effectLst/>
                          <a:latin typeface="Comic Sans MS" panose="030F0702030302020204" pitchFamily="66" charset="0"/>
                        </a:rPr>
                        <a:t>Ellos</a:t>
                      </a:r>
                      <a:r>
                        <a:rPr lang="en-GB" b="0" i="0" dirty="0">
                          <a:solidFill>
                            <a:srgbClr val="000000"/>
                          </a:solidFill>
                          <a:effectLst/>
                          <a:latin typeface="Comic Sans MS" panose="030F0702030302020204" pitchFamily="66" charset="0"/>
                        </a:rPr>
                        <a:t> </a:t>
                      </a:r>
                      <a:r>
                        <a:rPr lang="en-GB" b="0" i="0" dirty="0" err="1">
                          <a:solidFill>
                            <a:srgbClr val="000000"/>
                          </a:solidFill>
                          <a:effectLst/>
                          <a:latin typeface="Comic Sans MS" panose="030F0702030302020204" pitchFamily="66" charset="0"/>
                        </a:rPr>
                        <a:t>tienen</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46198949"/>
                  </a:ext>
                </a:extLst>
              </a:tr>
              <a:tr h="435014">
                <a:tc>
                  <a:txBody>
                    <a:bodyPr/>
                    <a:lstStyle/>
                    <a:p>
                      <a:r>
                        <a:rPr lang="en-GB" b="0" dirty="0">
                          <a:solidFill>
                            <a:schemeClr val="tx1"/>
                          </a:solidFill>
                          <a:latin typeface="Comic Sans MS" panose="030F0702030302020204" pitchFamily="66" charset="0"/>
                        </a:rPr>
                        <a:t>Vivo (to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Vivo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a:solidFill>
                            <a:srgbClr val="000000"/>
                          </a:solidFill>
                          <a:effectLst/>
                          <a:latin typeface="Comic Sans MS" panose="030F0702030302020204" pitchFamily="66" charset="0"/>
                        </a:rPr>
                        <a:t>Ella </a:t>
                      </a:r>
                      <a:r>
                        <a:rPr lang="en-GB" b="0" i="0" dirty="0" err="1">
                          <a:solidFill>
                            <a:srgbClr val="000000"/>
                          </a:solidFill>
                          <a:effectLst/>
                          <a:latin typeface="Comic Sans MS" panose="030F0702030302020204" pitchFamily="66" charset="0"/>
                        </a:rPr>
                        <a:t>vive</a:t>
                      </a:r>
                      <a:r>
                        <a:rPr lang="en-GB" b="0" i="0" dirty="0">
                          <a:solidFill>
                            <a:srgbClr val="000000"/>
                          </a:solidFill>
                          <a:effectLst/>
                          <a:latin typeface="Comic Sans MS" panose="030F0702030302020204" pitchFamily="66" charset="0"/>
                        </a:rPr>
                        <a:t>/</a:t>
                      </a:r>
                      <a:r>
                        <a:rPr lang="en-GB" b="0" i="0" dirty="0" err="1">
                          <a:solidFill>
                            <a:srgbClr val="000000"/>
                          </a:solidFill>
                          <a:effectLst/>
                          <a:latin typeface="Comic Sans MS" panose="030F0702030302020204" pitchFamily="66" charset="0"/>
                        </a:rPr>
                        <a:t>el</a:t>
                      </a:r>
                      <a:r>
                        <a:rPr lang="en-GB" b="0" i="0" dirty="0">
                          <a:solidFill>
                            <a:srgbClr val="000000"/>
                          </a:solidFill>
                          <a:effectLst/>
                          <a:latin typeface="Comic Sans MS" panose="030F0702030302020204" pitchFamily="66" charset="0"/>
                        </a:rPr>
                        <a:t> </a:t>
                      </a:r>
                      <a:r>
                        <a:rPr lang="en-GB" b="0" i="0" dirty="0" err="1">
                          <a:solidFill>
                            <a:srgbClr val="000000"/>
                          </a:solidFill>
                          <a:effectLst/>
                          <a:latin typeface="Comic Sans MS" panose="030F0702030302020204" pitchFamily="66" charset="0"/>
                        </a:rPr>
                        <a:t>Vive</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err="1">
                          <a:solidFill>
                            <a:srgbClr val="000000"/>
                          </a:solidFill>
                          <a:effectLst/>
                          <a:latin typeface="Comic Sans MS" panose="030F0702030302020204" pitchFamily="66" charset="0"/>
                        </a:rPr>
                        <a:t>Viven</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8306341"/>
                  </a:ext>
                </a:extLst>
              </a:tr>
              <a:tr h="435014">
                <a:tc>
                  <a:txBody>
                    <a:bodyPr/>
                    <a:lstStyle/>
                    <a:p>
                      <a:r>
                        <a:rPr lang="en-GB" b="0" dirty="0" err="1">
                          <a:solidFill>
                            <a:schemeClr val="tx1"/>
                          </a:solidFill>
                          <a:latin typeface="Comic Sans MS" panose="030F0702030302020204" pitchFamily="66" charset="0"/>
                        </a:rPr>
                        <a:t>Gusta</a:t>
                      </a:r>
                      <a:r>
                        <a:rPr lang="en-GB" b="0" dirty="0">
                          <a:solidFill>
                            <a:schemeClr val="tx1"/>
                          </a:solidFill>
                          <a:latin typeface="Comic Sans MS" panose="030F0702030302020204" pitchFamily="66" charset="0"/>
                        </a:rPr>
                        <a:t>                   (to like)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a:solidFill>
                            <a:schemeClr val="tx1"/>
                          </a:solidFill>
                          <a:latin typeface="Comic Sans MS" panose="030F0702030302020204" pitchFamily="66" charset="0"/>
                        </a:rPr>
                        <a:t>Me </a:t>
                      </a:r>
                      <a:r>
                        <a:rPr lang="en-GB" b="0" dirty="0" err="1">
                          <a:solidFill>
                            <a:schemeClr val="tx1"/>
                          </a:solidFill>
                          <a:latin typeface="Comic Sans MS" panose="030F0702030302020204" pitchFamily="66" charset="0"/>
                        </a:rPr>
                        <a:t>gusta</a:t>
                      </a:r>
                      <a:r>
                        <a:rPr lang="en-GB" b="0" dirty="0">
                          <a:solidFill>
                            <a:schemeClr val="tx1"/>
                          </a:solidFill>
                          <a:latin typeface="Comic Sans MS" panose="030F0702030302020204" pitchFamily="66"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err="1">
                          <a:solidFill>
                            <a:srgbClr val="000000"/>
                          </a:solidFill>
                          <a:effectLst/>
                          <a:latin typeface="Comic Sans MS" panose="030F0702030302020204" pitchFamily="66" charset="0"/>
                        </a:rPr>
                        <a:t>ella</a:t>
                      </a:r>
                      <a:r>
                        <a:rPr lang="en-GB" b="0" i="0" dirty="0">
                          <a:solidFill>
                            <a:srgbClr val="000000"/>
                          </a:solidFill>
                          <a:effectLst/>
                          <a:latin typeface="Comic Sans MS" panose="030F0702030302020204" pitchFamily="66" charset="0"/>
                        </a:rPr>
                        <a:t> le </a:t>
                      </a:r>
                      <a:r>
                        <a:rPr lang="en-GB" b="0" i="0" dirty="0" err="1">
                          <a:solidFill>
                            <a:srgbClr val="000000"/>
                          </a:solidFill>
                          <a:effectLst/>
                          <a:latin typeface="Comic Sans MS" panose="030F0702030302020204" pitchFamily="66" charset="0"/>
                        </a:rPr>
                        <a:t>gusta</a:t>
                      </a:r>
                      <a:r>
                        <a:rPr lang="en-GB" b="0" i="0" dirty="0">
                          <a:solidFill>
                            <a:srgbClr val="000000"/>
                          </a:solidFill>
                          <a:effectLst/>
                          <a:latin typeface="Comic Sans MS" panose="030F0702030302020204" pitchFamily="66" charset="0"/>
                        </a:rPr>
                        <a:t>/Le </a:t>
                      </a:r>
                      <a:r>
                        <a:rPr lang="en-GB" b="0" i="0" dirty="0" err="1">
                          <a:solidFill>
                            <a:srgbClr val="000000"/>
                          </a:solidFill>
                          <a:effectLst/>
                          <a:latin typeface="Comic Sans MS" panose="030F0702030302020204" pitchFamily="66" charset="0"/>
                        </a:rPr>
                        <a:t>gusta</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a:solidFill>
                            <a:srgbClr val="000000"/>
                          </a:solidFill>
                          <a:effectLst/>
                          <a:latin typeface="Comic Sans MS" panose="030F0702030302020204" pitchFamily="66" charset="0"/>
                        </a:rPr>
                        <a:t>les </a:t>
                      </a:r>
                      <a:r>
                        <a:rPr lang="en-GB" b="0" i="0" dirty="0" err="1">
                          <a:solidFill>
                            <a:srgbClr val="000000"/>
                          </a:solidFill>
                          <a:effectLst/>
                          <a:latin typeface="Comic Sans MS" panose="030F0702030302020204" pitchFamily="66" charset="0"/>
                        </a:rPr>
                        <a:t>gusta</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0021527"/>
                  </a:ext>
                </a:extLst>
              </a:tr>
              <a:tr h="435014">
                <a:tc>
                  <a:txBody>
                    <a:bodyPr/>
                    <a:lstStyle/>
                    <a:p>
                      <a:r>
                        <a:rPr lang="en-GB" b="0" dirty="0" err="1">
                          <a:solidFill>
                            <a:schemeClr val="tx1"/>
                          </a:solidFill>
                          <a:latin typeface="Comic Sans MS" panose="030F0702030302020204" pitchFamily="66" charset="0"/>
                        </a:rPr>
                        <a:t>Juego</a:t>
                      </a:r>
                      <a:r>
                        <a:rPr lang="en-GB" b="0" dirty="0">
                          <a:solidFill>
                            <a:schemeClr val="tx1"/>
                          </a:solidFill>
                          <a:latin typeface="Comic Sans MS" panose="030F0702030302020204" pitchFamily="66" charset="0"/>
                        </a:rPr>
                        <a:t>                    (to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err="1">
                          <a:solidFill>
                            <a:schemeClr val="tx1"/>
                          </a:solidFill>
                          <a:latin typeface="Comic Sans MS" panose="030F0702030302020204" pitchFamily="66" charset="0"/>
                        </a:rPr>
                        <a:t>Juego</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a:solidFill>
                            <a:srgbClr val="000000"/>
                          </a:solidFill>
                          <a:effectLst/>
                          <a:latin typeface="Comic Sans MS" panose="030F0702030302020204" pitchFamily="66" charset="0"/>
                        </a:rPr>
                        <a:t>Ella </a:t>
                      </a:r>
                      <a:r>
                        <a:rPr lang="en-GB" b="0" i="0" dirty="0" err="1">
                          <a:solidFill>
                            <a:srgbClr val="000000"/>
                          </a:solidFill>
                          <a:effectLst/>
                          <a:latin typeface="Comic Sans MS" panose="030F0702030302020204" pitchFamily="66" charset="0"/>
                        </a:rPr>
                        <a:t>juega</a:t>
                      </a:r>
                      <a:r>
                        <a:rPr lang="en-GB" b="0" i="0" dirty="0">
                          <a:solidFill>
                            <a:srgbClr val="000000"/>
                          </a:solidFill>
                          <a:effectLst/>
                          <a:latin typeface="Comic Sans MS" panose="030F0702030302020204" pitchFamily="66" charset="0"/>
                        </a:rPr>
                        <a:t>/</a:t>
                      </a:r>
                      <a:r>
                        <a:rPr lang="en-GB" b="0" i="0" dirty="0" err="1">
                          <a:solidFill>
                            <a:srgbClr val="000000"/>
                          </a:solidFill>
                          <a:effectLst/>
                          <a:latin typeface="Comic Sans MS" panose="030F0702030302020204" pitchFamily="66" charset="0"/>
                        </a:rPr>
                        <a:t>Juega</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i="0" dirty="0" err="1">
                          <a:solidFill>
                            <a:srgbClr val="000000"/>
                          </a:solidFill>
                          <a:effectLst/>
                          <a:latin typeface="Comic Sans MS" panose="030F0702030302020204" pitchFamily="66" charset="0"/>
                        </a:rPr>
                        <a:t>juegan</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2085699"/>
                  </a:ext>
                </a:extLst>
              </a:tr>
            </a:tbl>
          </a:graphicData>
        </a:graphic>
      </p:graphicFrame>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1673773961"/>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6 Unit 1: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Todo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sobre</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mí</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(All about me)</a:t>
                      </a:r>
                      <a:endPar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7" name="Table 6">
            <a:extLst>
              <a:ext uri="{FF2B5EF4-FFF2-40B4-BE49-F238E27FC236}">
                <a16:creationId xmlns:a16="http://schemas.microsoft.com/office/drawing/2014/main" id="{89D63514-BFF1-26AA-1A84-48048090C525}"/>
              </a:ext>
            </a:extLst>
          </p:cNvPr>
          <p:cNvGraphicFramePr>
            <a:graphicFrameLocks noGrp="1"/>
          </p:cNvGraphicFramePr>
          <p:nvPr>
            <p:extLst>
              <p:ext uri="{D42A27DB-BD31-4B8C-83A1-F6EECF244321}">
                <p14:modId xmlns:p14="http://schemas.microsoft.com/office/powerpoint/2010/main" val="1987871283"/>
              </p:ext>
            </p:extLst>
          </p:nvPr>
        </p:nvGraphicFramePr>
        <p:xfrm>
          <a:off x="497111" y="1118938"/>
          <a:ext cx="2519569" cy="5584318"/>
        </p:xfrm>
        <a:graphic>
          <a:graphicData uri="http://schemas.openxmlformats.org/drawingml/2006/table">
            <a:tbl>
              <a:tblPr firstRow="1" firstCol="1" bandRow="1"/>
              <a:tblGrid>
                <a:gridCol w="2519569">
                  <a:extLst>
                    <a:ext uri="{9D8B030D-6E8A-4147-A177-3AD203B41FA5}">
                      <a16:colId xmlns:a16="http://schemas.microsoft.com/office/drawing/2014/main" val="879430780"/>
                    </a:ext>
                  </a:extLst>
                </a:gridCol>
              </a:tblGrid>
              <a:tr h="563001">
                <a:tc>
                  <a:txBody>
                    <a:bodyPr/>
                    <a:lstStyle/>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313212065"/>
                  </a:ext>
                </a:extLst>
              </a:tr>
              <a:tr h="5021317">
                <a:tc>
                  <a:txBody>
                    <a:bodyPr/>
                    <a:lstStyle/>
                    <a:p>
                      <a:pPr>
                        <a:lnSpc>
                          <a:spcPct val="107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rPr>
                        <a:t>Key Knowledge:</a:t>
                      </a:r>
                      <a:r>
                        <a:rPr lang="en-GB" sz="1200" kern="1200" dirty="0">
                          <a:solidFill>
                            <a:srgbClr val="000000"/>
                          </a:solidFill>
                          <a:effectLst/>
                          <a:latin typeface="Comic Sans MS" panose="030F0702030302020204" pitchFamily="66" charset="0"/>
                          <a:ea typeface="Calibri" panose="020F0502020204030204" pitchFamily="34" charset="0"/>
                        </a:rPr>
                        <a:t>                                                              </a:t>
                      </a:r>
                      <a:r>
                        <a:rPr lang="en-GB" sz="12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2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Be able to recall previous taught vocabulary (see previous Knowledge organisers)                      </a:t>
                      </a:r>
                      <a:r>
                        <a:rPr lang="en-GB" sz="12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Grammar:                                                                        </a:t>
                      </a:r>
                      <a:r>
                        <a:rPr lang="en-GB" sz="12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To know simple verbs and use them in the he/she/they forms.  </a:t>
                      </a:r>
                      <a:r>
                        <a:rPr lang="en-GB" sz="1200" kern="1200" dirty="0">
                          <a:solidFill>
                            <a:srgbClr val="000000"/>
                          </a:solidFill>
                          <a:effectLst/>
                          <a:latin typeface="Comic Sans MS" panose="030F0702030302020204" pitchFamily="66" charset="0"/>
                          <a:ea typeface="Calibri" panose="020F0502020204030204" pitchFamily="34" charset="0"/>
                        </a:rPr>
                        <a:t>To write more complex sentences using conjunctions (and, but also).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Skills: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Listen to and note down the main points from short spoken passage.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Reading: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200" kern="100" dirty="0">
                          <a:effectLst/>
                          <a:latin typeface="Comic Sans MS" panose="030F0702030302020204" pitchFamily="66" charset="0"/>
                          <a:ea typeface="Aptos" panose="020B0004020202020204" pitchFamily="34" charset="0"/>
                          <a:cs typeface="Calibri" panose="020F0502020204030204" pitchFamily="34" charset="0"/>
                        </a:rPr>
                        <a:t>To use reading to inform writing </a:t>
                      </a:r>
                      <a:r>
                        <a:rPr lang="en-GB" sz="1200" kern="1200" dirty="0">
                          <a:solidFill>
                            <a:schemeClr val="tx1"/>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Read and summarise the main points and some detail from a short-written passage.           </a:t>
                      </a:r>
                      <a:r>
                        <a:rPr lang="en-GB" sz="1200" b="0" kern="12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Writing:                                                        </a:t>
                      </a:r>
                      <a:r>
                        <a:rPr lang="en-GB" sz="12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a:t>
                      </a:r>
                      <a:r>
                        <a:rPr lang="en-GB" sz="1200" kern="100" dirty="0">
                          <a:effectLst/>
                          <a:latin typeface="Comic Sans MS" panose="030F0702030302020204" pitchFamily="66" charset="0"/>
                          <a:ea typeface="Aptos" panose="020B0004020202020204" pitchFamily="34" charset="0"/>
                        </a:rPr>
                        <a:t>o develop new sentences from knowledge of grammar, vocabulary and modelled texts</a:t>
                      </a:r>
                      <a:r>
                        <a:rPr lang="en-GB" sz="1200" kern="100" dirty="0">
                          <a:effectLst/>
                          <a:latin typeface="Comic Sans MS" panose="030F0702030302020204" pitchFamily="66" charset="0"/>
                          <a:ea typeface="Aptos" panose="020B0004020202020204" pitchFamily="34" charset="0"/>
                          <a:cs typeface="Times New Roman" panose="02020603050405020304" pitchFamily="18" charset="0"/>
                        </a:rPr>
                        <a:t>.</a:t>
                      </a:r>
                      <a:r>
                        <a:rPr lang="en-GB" sz="1200" b="1" kern="1200" dirty="0">
                          <a:solidFill>
                            <a:srgbClr val="000000"/>
                          </a:solidFill>
                          <a:effectLst/>
                          <a:latin typeface="Comic Sans MS" panose="030F0702030302020204" pitchFamily="66" charset="0"/>
                          <a:ea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5" name="Table 4">
            <a:extLst>
              <a:ext uri="{FF2B5EF4-FFF2-40B4-BE49-F238E27FC236}">
                <a16:creationId xmlns:a16="http://schemas.microsoft.com/office/drawing/2014/main" id="{AC099A68-A28E-6AB2-3EC5-3268E65F15F1}"/>
              </a:ext>
            </a:extLst>
          </p:cNvPr>
          <p:cNvGraphicFramePr>
            <a:graphicFrameLocks noGrp="1"/>
          </p:cNvGraphicFramePr>
          <p:nvPr>
            <p:extLst>
              <p:ext uri="{D42A27DB-BD31-4B8C-83A1-F6EECF244321}">
                <p14:modId xmlns:p14="http://schemas.microsoft.com/office/powerpoint/2010/main" val="3783720820"/>
              </p:ext>
            </p:extLst>
          </p:nvPr>
        </p:nvGraphicFramePr>
        <p:xfrm>
          <a:off x="3425762" y="3879283"/>
          <a:ext cx="8024115" cy="1864298"/>
        </p:xfrm>
        <a:graphic>
          <a:graphicData uri="http://schemas.openxmlformats.org/drawingml/2006/table">
            <a:tbl>
              <a:tblPr/>
              <a:tblGrid>
                <a:gridCol w="8024115">
                  <a:extLst>
                    <a:ext uri="{9D8B030D-6E8A-4147-A177-3AD203B41FA5}">
                      <a16:colId xmlns:a16="http://schemas.microsoft.com/office/drawing/2014/main" val="2939841735"/>
                    </a:ext>
                  </a:extLst>
                </a:gridCol>
              </a:tblGrid>
              <a:tr h="309818">
                <a:tc>
                  <a:txBody>
                    <a:bodyPr/>
                    <a:lstStyle/>
                    <a:p>
                      <a:pPr algn="ctr"/>
                      <a:r>
                        <a:rPr lang="en-GB" sz="1200" dirty="0">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2803963371"/>
                  </a:ext>
                </a:extLst>
              </a:tr>
              <a:tr h="1549090">
                <a:tc>
                  <a:txBody>
                    <a:bodyPr/>
                    <a:lstStyle/>
                    <a:p>
                      <a:pPr algn="ctr"/>
                      <a:r>
                        <a:rPr lang="en-US" sz="1400" dirty="0">
                          <a:latin typeface="Comic Sans MS" panose="030F0702030302020204" pitchFamily="66" charset="0"/>
                        </a:rPr>
                        <a:t>Plurals!</a:t>
                      </a:r>
                    </a:p>
                    <a:p>
                      <a:pPr algn="ctr"/>
                      <a:r>
                        <a:rPr lang="en-US" sz="1400" dirty="0">
                          <a:latin typeface="Comic Sans MS" panose="030F0702030302020204" pitchFamily="66" charset="0"/>
                        </a:rPr>
                        <a:t>Plurals in Spanish are usually formed by adding –s-</a:t>
                      </a:r>
                    </a:p>
                    <a:p>
                      <a:pPr algn="l"/>
                      <a:r>
                        <a:rPr lang="en-US" sz="1400" dirty="0">
                          <a:latin typeface="Comic Sans MS" panose="030F0702030302020204" pitchFamily="66" charset="0"/>
                        </a:rPr>
                        <a:t>Tengo dos </a:t>
                      </a:r>
                      <a:r>
                        <a:rPr lang="en-US" sz="1400" dirty="0" err="1">
                          <a:latin typeface="Comic Sans MS" panose="030F0702030302020204" pitchFamily="66" charset="0"/>
                        </a:rPr>
                        <a:t>herman</a:t>
                      </a:r>
                      <a:r>
                        <a:rPr lang="en-US" sz="1400" b="1" u="sng" dirty="0" err="1">
                          <a:latin typeface="Comic Sans MS" panose="030F0702030302020204" pitchFamily="66" charset="0"/>
                        </a:rPr>
                        <a:t>os</a:t>
                      </a:r>
                      <a:r>
                        <a:rPr lang="en-US" sz="1400" dirty="0">
                          <a:latin typeface="Comic Sans MS" panose="030F0702030302020204" pitchFamily="66" charset="0"/>
                        </a:rPr>
                        <a:t> – I have two brothers. </a:t>
                      </a:r>
                    </a:p>
                    <a:p>
                      <a:pPr algn="l"/>
                      <a:endParaRPr lang="en-US" sz="1400" dirty="0">
                        <a:latin typeface="Comic Sans MS" panose="030F0702030302020204" pitchFamily="66" charset="0"/>
                      </a:endParaRPr>
                    </a:p>
                    <a:p>
                      <a:pPr algn="l"/>
                      <a:r>
                        <a:rPr lang="en-US" sz="1400" dirty="0">
                          <a:latin typeface="Comic Sans MS" panose="030F0702030302020204" pitchFamily="66" charset="0"/>
                        </a:rPr>
                        <a:t>However, if the word ends in a consonant you add –es-</a:t>
                      </a:r>
                    </a:p>
                    <a:p>
                      <a:pPr algn="l"/>
                      <a:r>
                        <a:rPr lang="en-US" sz="1400" dirty="0">
                          <a:latin typeface="Comic Sans MS" panose="030F0702030302020204" pitchFamily="66" charset="0"/>
                        </a:rPr>
                        <a:t>Quisiera dos </a:t>
                      </a:r>
                      <a:r>
                        <a:rPr lang="en-US" sz="1400" dirty="0" err="1">
                          <a:latin typeface="Comic Sans MS" panose="030F0702030302020204" pitchFamily="66" charset="0"/>
                        </a:rPr>
                        <a:t>paste</a:t>
                      </a:r>
                      <a:r>
                        <a:rPr lang="en-US" sz="1400" b="1" u="sng" dirty="0" err="1">
                          <a:latin typeface="Comic Sans MS" panose="030F0702030302020204" pitchFamily="66" charset="0"/>
                        </a:rPr>
                        <a:t>les</a:t>
                      </a:r>
                      <a:r>
                        <a:rPr lang="en-US" sz="1400" dirty="0">
                          <a:latin typeface="Comic Sans MS" panose="030F0702030302020204" pitchFamily="66" charset="0"/>
                        </a:rPr>
                        <a:t> – I would like two cakes. </a:t>
                      </a:r>
                    </a:p>
                    <a:p>
                      <a:pPr algn="l"/>
                      <a:endParaRPr lang="en-US" sz="12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graphicFrame>
        <p:nvGraphicFramePr>
          <p:cNvPr id="3" name="Table 2">
            <a:extLst>
              <a:ext uri="{FF2B5EF4-FFF2-40B4-BE49-F238E27FC236}">
                <a16:creationId xmlns:a16="http://schemas.microsoft.com/office/drawing/2014/main" id="{05AD91E7-1FDD-B75B-7A5F-DD36EB761549}"/>
              </a:ext>
            </a:extLst>
          </p:cNvPr>
          <p:cNvGraphicFramePr>
            <a:graphicFrameLocks noGrp="1"/>
          </p:cNvGraphicFramePr>
          <p:nvPr>
            <p:extLst>
              <p:ext uri="{D42A27DB-BD31-4B8C-83A1-F6EECF244321}">
                <p14:modId xmlns:p14="http://schemas.microsoft.com/office/powerpoint/2010/main" val="4166065009"/>
              </p:ext>
            </p:extLst>
          </p:nvPr>
        </p:nvGraphicFramePr>
        <p:xfrm>
          <a:off x="3188013" y="1183634"/>
          <a:ext cx="8499612" cy="2311278"/>
        </p:xfrm>
        <a:graphic>
          <a:graphicData uri="http://schemas.openxmlformats.org/drawingml/2006/table">
            <a:tbl>
              <a:tblPr/>
              <a:tblGrid>
                <a:gridCol w="3986126">
                  <a:extLst>
                    <a:ext uri="{9D8B030D-6E8A-4147-A177-3AD203B41FA5}">
                      <a16:colId xmlns:a16="http://schemas.microsoft.com/office/drawing/2014/main" val="3894767215"/>
                    </a:ext>
                  </a:extLst>
                </a:gridCol>
                <a:gridCol w="4513486">
                  <a:extLst>
                    <a:ext uri="{9D8B030D-6E8A-4147-A177-3AD203B41FA5}">
                      <a16:colId xmlns:a16="http://schemas.microsoft.com/office/drawing/2014/main" val="925153986"/>
                    </a:ext>
                  </a:extLst>
                </a:gridCol>
              </a:tblGrid>
              <a:tr h="208348">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9D41AF"/>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rPr>
                        <a:t>This leads to: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9D41AF"/>
                    </a:solidFill>
                  </a:tcPr>
                </a:tc>
                <a:extLst>
                  <a:ext uri="{0D108BD9-81ED-4DB2-BD59-A6C34878D82A}">
                    <a16:rowId xmlns:a16="http://schemas.microsoft.com/office/drawing/2014/main" val="648764523"/>
                  </a:ext>
                </a:extLst>
              </a:tr>
              <a:tr h="665672">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Information about themselves. </a:t>
                      </a:r>
                    </a:p>
                    <a:p>
                      <a:pPr algn="l">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4 Unit 1 – My Family </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5  Unit 1– My hobbies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Information </a:t>
                      </a:r>
                      <a:r>
                        <a:rPr kumimoji="0" lang="en-GB" sz="1100" b="0" i="0" u="none" strike="noStrike" kern="1200" cap="none" spc="0" normalizeH="0" baseline="0" noProof="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about themselves</a:t>
                      </a:r>
                      <a:endPar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Year 7 curriculum outcomes.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1024872">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pPr>
                      <a:r>
                        <a:rPr lang="en-GB" sz="11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marL="342900" lvl="0" indent="-342900" fontAlgn="t">
                        <a:lnSpc>
                          <a:spcPct val="106000"/>
                        </a:lnSpc>
                        <a:buFont typeface="Symbol" panose="05050102010706020507" pitchFamily="18" charset="2"/>
                        <a:buChar char=""/>
                      </a:pPr>
                      <a:r>
                        <a:rPr lang="en-GB" sz="1100" b="0" kern="100" dirty="0">
                          <a:effectLst/>
                          <a:latin typeface="Comic Sans MS" panose="030F0702030302020204" pitchFamily="66" charset="0"/>
                          <a:ea typeface="Aptos" panose="020B0004020202020204" pitchFamily="34" charset="0"/>
                          <a:cs typeface="Times New Roman" panose="02020603050405020304" pitchFamily="18" charset="0"/>
                        </a:rPr>
                        <a:t>Year 5 Unit 1: </a:t>
                      </a:r>
                      <a:r>
                        <a:rPr lang="en-GB" sz="1100" b="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identify simple action verbs in the I form ( to play, to do and to go).        </a:t>
                      </a:r>
                      <a:endParaRPr lang="en-GB" sz="1100" b="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100" b="0" kern="100" dirty="0">
                          <a:effectLst/>
                          <a:latin typeface="Comic Sans MS" panose="030F0702030302020204" pitchFamily="66" charset="0"/>
                          <a:ea typeface="Aptos" panose="020B0004020202020204" pitchFamily="34" charset="0"/>
                          <a:cs typeface="Times New Roman" panose="02020603050405020304" pitchFamily="18" charset="0"/>
                        </a:rPr>
                        <a:t>Year 5 Unit 2: To identify the conjunctions and, but, so. </a:t>
                      </a:r>
                    </a:p>
                    <a:p>
                      <a:pPr>
                        <a:lnSpc>
                          <a:spcPct val="107000"/>
                        </a:lnSpc>
                        <a:spcAft>
                          <a:spcPts val="8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6  Spring and Summer Term - </a:t>
                      </a:r>
                      <a:r>
                        <a:rPr lang="en-GB" sz="1100" dirty="0">
                          <a:effectLst/>
                          <a:latin typeface="Comic Sans MS" panose="030F0702030302020204" pitchFamily="66" charset="0"/>
                          <a:ea typeface="Calibri" panose="020F0502020204030204" pitchFamily="34" charset="0"/>
                          <a:cs typeface="Calibri" panose="020F0502020204030204" pitchFamily="34" charset="0"/>
                        </a:rPr>
                        <a:t>To create grammatically correct sentences using adjectives, nouns, plurals and conjunctions</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Calibri" panose="020F0502020204030204" pitchFamily="34" charset="0"/>
                        </a:rPr>
                        <a:t>Year 6 Summer Term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To know and use simple action verbs and use them in the we form.</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4264332047"/>
              </p:ext>
            </p:extLst>
          </p:nvPr>
        </p:nvGraphicFramePr>
        <p:xfrm>
          <a:off x="323557" y="154744"/>
          <a:ext cx="11465169" cy="821944"/>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a:t>
                      </a:r>
                      <a:r>
                        <a:rPr lang="en-GB" sz="16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6 Unit 1: Autumn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Todo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sobre</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mí</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(All about me)</a:t>
                      </a:r>
                      <a:endPar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2870412757"/>
              </p:ext>
            </p:extLst>
          </p:nvPr>
        </p:nvGraphicFramePr>
        <p:xfrm>
          <a:off x="430237" y="1167064"/>
          <a:ext cx="11331526" cy="5482114"/>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807733">
                <a:tc>
                  <a:txBody>
                    <a:bodyPr/>
                    <a:lstStyle/>
                    <a:p>
                      <a:pPr algn="ctr"/>
                      <a:r>
                        <a:rPr lang="en-GB" sz="1600" b="0" dirty="0">
                          <a:solidFill>
                            <a:schemeClr val="tx1"/>
                          </a:solidFill>
                          <a:latin typeface="Comic Sans MS" panose="030F0702030302020204" pitchFamily="66" charset="0"/>
                        </a:rPr>
                        <a:t>How to progress through the unit. </a:t>
                      </a:r>
                    </a:p>
                    <a:p>
                      <a:pPr algn="ctr"/>
                      <a:r>
                        <a:rPr lang="en-GB" sz="1200" b="0" dirty="0">
                          <a:solidFill>
                            <a:schemeClr val="tx1"/>
                          </a:solidFill>
                          <a:latin typeface="Comic Sans MS" panose="030F0702030302020204" pitchFamily="66" charset="0"/>
                        </a:rPr>
                        <a:t>*Please ensure there is evidence of each stage in Pink Spanish Books.</a:t>
                      </a:r>
                    </a:p>
                    <a:p>
                      <a:pPr algn="ctr"/>
                      <a:r>
                        <a:rPr lang="en-GB" sz="1200" b="0" dirty="0">
                          <a:solidFill>
                            <a:schemeClr val="tx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094921768"/>
                  </a:ext>
                </a:extLst>
              </a:tr>
              <a:tr h="1115500">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will need to be a focus on the grammar structures of new verbs </a:t>
                      </a: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I/he/she/they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a:t>
                      </a:r>
                      <a:r>
                        <a:rPr lang="en-GB" sz="1100" dirty="0">
                          <a:effectLst/>
                          <a:latin typeface="Comic Sans MS" panose="030F0702030302020204" pitchFamily="66" charset="0"/>
                          <a:ea typeface="Calibri" panose="020F0502020204030204" pitchFamily="34" charset="0"/>
                          <a:cs typeface="Calibri" panose="020F0502020204030204" pitchFamily="34" charset="0"/>
                        </a:rPr>
                        <a:t>make this interesting. This is where you can teach the grammar – focusing on more complex sentence structures - The ending of the adjective is an o if it is a paired with a masculine noun, this changes to an a if it is paired with a feminine noun, if it ends in e it stays as an e.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Y4 lesson 13 and Year 6 lesson 1, 4 and 5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956633">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read and translate the new material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and, so because </a:t>
                      </a:r>
                      <a:r>
                        <a:rPr lang="en-GB" sz="1050" b="1" u="sng"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model simple translation skills and they will need to give the children time to practice their skills using other sentences based on the model used in whole class teaching.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be a paragraph of an imaginary child writing about their life. This should include, name age, birthday, where they live, who they live with, pets, and hobbies and interests. (Ensure conjunctions are used in the example text)</a:t>
                      </a: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839293">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 and, so because</a:t>
                      </a:r>
                      <a:r>
                        <a:rPr lang="en-GB" sz="1050" b="1" u="none" strike="noStrik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none" strike="noStrike"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eachers will need to model writing 2-3 sentences as a model text (use-translated texts in previous sessions as a model). </a:t>
                      </a:r>
                      <a:r>
                        <a:rPr lang="en-GB" sz="1100" u="sng"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he support group would need a copy of the text in front of them to just change key points. </a:t>
                      </a:r>
                      <a:r>
                        <a:rPr lang="en-GB"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should write a paragraph </a:t>
                      </a:r>
                      <a:r>
                        <a:rPr kumimoji="0" lang="en-GB" sz="1100" b="1"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about their life. This should include, name age, birthday, where they live, who they live with, pets, and hobbies and interests. (Ensure conjunctions are used in the example text)</a:t>
                      </a:r>
                    </a:p>
                    <a:p>
                      <a:pPr>
                        <a:lnSpc>
                          <a:spcPct val="107000"/>
                        </a:lnSpc>
                        <a:spcAft>
                          <a:spcPts val="800"/>
                        </a:spcAft>
                      </a:pP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981157">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4: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present their work to a partner. A partner can have a list of key questions they need to find the answer to during the presentation.</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90F599-C31A-41AB-95D4-F35A6F84B4FD}">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2.xml><?xml version="1.0" encoding="utf-8"?>
<ds:datastoreItem xmlns:ds="http://schemas.openxmlformats.org/officeDocument/2006/customXml" ds:itemID="{C1BD7F8A-BBAF-40B2-AE5F-69A3EA9A16D0}">
  <ds:schemaRefs>
    <ds:schemaRef ds:uri="http://schemas.microsoft.com/sharepoint/v3/contenttype/forms"/>
  </ds:schemaRefs>
</ds:datastoreItem>
</file>

<file path=customXml/itemProps3.xml><?xml version="1.0" encoding="utf-8"?>
<ds:datastoreItem xmlns:ds="http://schemas.openxmlformats.org/officeDocument/2006/customXml" ds:itemID="{27013949-F7D5-460B-89A7-AD6A6A89B4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411</TotalTime>
  <Words>1065</Words>
  <Application>Microsoft Office PowerPoint</Application>
  <PresentationFormat>Widescreen</PresentationFormat>
  <Paragraphs>79</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2026-01-05T15:09:38Z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3889600</vt:r8>
  </property>
  <property fmtid="{D5CDD505-2E9C-101B-9397-08002B2CF9AE}" pid="4" name="MediaServiceImageTags">
    <vt:lpwstr/>
  </property>
</Properties>
</file>