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1" r:id="rId4"/>
  </p:sldMasterIdLst>
  <p:notesMasterIdLst>
    <p:notesMasterId r:id="rId58"/>
  </p:notesMasterIdLst>
  <p:sldIdLst>
    <p:sldId id="256" r:id="rId5"/>
    <p:sldId id="314" r:id="rId6"/>
    <p:sldId id="257" r:id="rId7"/>
    <p:sldId id="264" r:id="rId8"/>
    <p:sldId id="285" r:id="rId9"/>
    <p:sldId id="262" r:id="rId10"/>
    <p:sldId id="267" r:id="rId11"/>
    <p:sldId id="286" r:id="rId12"/>
    <p:sldId id="315" r:id="rId13"/>
    <p:sldId id="312" r:id="rId14"/>
    <p:sldId id="288" r:id="rId15"/>
    <p:sldId id="313" r:id="rId16"/>
    <p:sldId id="266" r:id="rId17"/>
    <p:sldId id="289" r:id="rId18"/>
    <p:sldId id="280" r:id="rId19"/>
    <p:sldId id="260" r:id="rId20"/>
    <p:sldId id="261" r:id="rId21"/>
    <p:sldId id="290" r:id="rId22"/>
    <p:sldId id="263" r:id="rId23"/>
    <p:sldId id="291" r:id="rId24"/>
    <p:sldId id="281" r:id="rId25"/>
    <p:sldId id="282" r:id="rId26"/>
    <p:sldId id="306" r:id="rId27"/>
    <p:sldId id="307" r:id="rId28"/>
    <p:sldId id="278" r:id="rId29"/>
    <p:sldId id="283" r:id="rId30"/>
    <p:sldId id="258" r:id="rId31"/>
    <p:sldId id="268" r:id="rId32"/>
    <p:sldId id="308" r:id="rId33"/>
    <p:sldId id="270" r:id="rId34"/>
    <p:sldId id="309" r:id="rId35"/>
    <p:sldId id="272" r:id="rId36"/>
    <p:sldId id="292" r:id="rId37"/>
    <p:sldId id="310" r:id="rId38"/>
    <p:sldId id="273" r:id="rId39"/>
    <p:sldId id="311" r:id="rId40"/>
    <p:sldId id="275" r:id="rId41"/>
    <p:sldId id="293" r:id="rId42"/>
    <p:sldId id="276" r:id="rId43"/>
    <p:sldId id="277" r:id="rId44"/>
    <p:sldId id="294" r:id="rId45"/>
    <p:sldId id="295" r:id="rId46"/>
    <p:sldId id="296" r:id="rId47"/>
    <p:sldId id="297" r:id="rId48"/>
    <p:sldId id="265" r:id="rId49"/>
    <p:sldId id="298" r:id="rId50"/>
    <p:sldId id="299" r:id="rId51"/>
    <p:sldId id="300" r:id="rId52"/>
    <p:sldId id="301" r:id="rId53"/>
    <p:sldId id="302" r:id="rId54"/>
    <p:sldId id="303" r:id="rId55"/>
    <p:sldId id="304" r:id="rId56"/>
    <p:sldId id="305" r:id="rId5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5D4A84-1E16-4660-9943-FA6771348C83}" v="3" dt="2025-10-09T12:14:46.1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5" d="100"/>
          <a:sy n="55" d="100"/>
        </p:scale>
        <p:origin x="91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Tilley" userId="S::ftilley@villagestrust.co.uk::dc900cda-6f57-4e87-97b4-90ecc35ad10b" providerId="AD" clId="Web-{A16C903D-720E-9C4C-841D-6C09D812E9F2}"/>
    <pc:docChg chg="addSld modSld">
      <pc:chgData name="Fiona Tilley" userId="S::ftilley@villagestrust.co.uk::dc900cda-6f57-4e87-97b4-90ecc35ad10b" providerId="AD" clId="Web-{A16C903D-720E-9C4C-841D-6C09D812E9F2}" dt="2025-09-25T15:40:57.607" v="80" actId="20577"/>
      <pc:docMkLst>
        <pc:docMk/>
      </pc:docMkLst>
      <pc:sldChg chg="modSp">
        <pc:chgData name="Fiona Tilley" userId="S::ftilley@villagestrust.co.uk::dc900cda-6f57-4e87-97b4-90ecc35ad10b" providerId="AD" clId="Web-{A16C903D-720E-9C4C-841D-6C09D812E9F2}" dt="2025-09-25T15:38:12.636" v="48" actId="20577"/>
        <pc:sldMkLst>
          <pc:docMk/>
          <pc:sldMk cId="1104139333" sldId="286"/>
        </pc:sldMkLst>
        <pc:spChg chg="mod">
          <ac:chgData name="Fiona Tilley" userId="S::ftilley@villagestrust.co.uk::dc900cda-6f57-4e87-97b4-90ecc35ad10b" providerId="AD" clId="Web-{A16C903D-720E-9C4C-841D-6C09D812E9F2}" dt="2025-09-25T15:38:12.636" v="48" actId="20577"/>
          <ac:spMkLst>
            <pc:docMk/>
            <pc:sldMk cId="1104139333" sldId="286"/>
            <ac:spMk id="3" creationId="{187C307C-1907-5930-DF0B-65496EB19A8E}"/>
          </ac:spMkLst>
        </pc:spChg>
      </pc:sldChg>
      <pc:sldChg chg="modSp new">
        <pc:chgData name="Fiona Tilley" userId="S::ftilley@villagestrust.co.uk::dc900cda-6f57-4e87-97b4-90ecc35ad10b" providerId="AD" clId="Web-{A16C903D-720E-9C4C-841D-6C09D812E9F2}" dt="2025-09-25T15:40:57.607" v="80" actId="20577"/>
        <pc:sldMkLst>
          <pc:docMk/>
          <pc:sldMk cId="162381465" sldId="315"/>
        </pc:sldMkLst>
        <pc:spChg chg="mod">
          <ac:chgData name="Fiona Tilley" userId="S::ftilley@villagestrust.co.uk::dc900cda-6f57-4e87-97b4-90ecc35ad10b" providerId="AD" clId="Web-{A16C903D-720E-9C4C-841D-6C09D812E9F2}" dt="2025-09-25T15:38:28.855" v="52" actId="20577"/>
          <ac:spMkLst>
            <pc:docMk/>
            <pc:sldMk cId="162381465" sldId="315"/>
            <ac:spMk id="2" creationId="{0FDCEF03-B69F-0CE0-C639-9C785C802BFB}"/>
          </ac:spMkLst>
        </pc:spChg>
        <pc:spChg chg="mod">
          <ac:chgData name="Fiona Tilley" userId="S::ftilley@villagestrust.co.uk::dc900cda-6f57-4e87-97b4-90ecc35ad10b" providerId="AD" clId="Web-{A16C903D-720E-9C4C-841D-6C09D812E9F2}" dt="2025-09-25T15:40:57.607" v="80" actId="20577"/>
          <ac:spMkLst>
            <pc:docMk/>
            <pc:sldMk cId="162381465" sldId="315"/>
            <ac:spMk id="3" creationId="{7BF999E6-B94F-9822-B17A-6C9CB63E1EA7}"/>
          </ac:spMkLst>
        </pc:spChg>
      </pc:sldChg>
    </pc:docChg>
  </pc:docChgLst>
  <pc:docChgLst>
    <pc:chgData name="Fiona Tilley" userId="dc900cda-6f57-4e87-97b4-90ecc35ad10b" providerId="ADAL" clId="{B15D4A84-1E16-4660-9943-FA6771348C83}"/>
    <pc:docChg chg="modSld">
      <pc:chgData name="Fiona Tilley" userId="dc900cda-6f57-4e87-97b4-90ecc35ad10b" providerId="ADAL" clId="{B15D4A84-1E16-4660-9943-FA6771348C83}" dt="2025-10-09T12:14:46.162" v="2" actId="20577"/>
      <pc:docMkLst>
        <pc:docMk/>
      </pc:docMkLst>
      <pc:sldChg chg="modSp">
        <pc:chgData name="Fiona Tilley" userId="dc900cda-6f57-4e87-97b4-90ecc35ad10b" providerId="ADAL" clId="{B15D4A84-1E16-4660-9943-FA6771348C83}" dt="2025-10-09T12:14:46.162" v="2" actId="20577"/>
        <pc:sldMkLst>
          <pc:docMk/>
          <pc:sldMk cId="1516695987" sldId="295"/>
        </pc:sldMkLst>
        <pc:graphicFrameChg chg="mod">
          <ac:chgData name="Fiona Tilley" userId="dc900cda-6f57-4e87-97b4-90ecc35ad10b" providerId="ADAL" clId="{B15D4A84-1E16-4660-9943-FA6771348C83}" dt="2025-10-09T12:14:46.162" v="2" actId="20577"/>
          <ac:graphicFrameMkLst>
            <pc:docMk/>
            <pc:sldMk cId="1516695987" sldId="295"/>
            <ac:graphicFrameMk id="22" creationId="{DC552AEC-CD46-8961-6D78-FA58980958C1}"/>
          </ac:graphicFrameMkLst>
        </pc:graphicFrameChg>
      </pc:sldChg>
    </pc:docChg>
  </pc:docChgLst>
  <pc:docChgLst>
    <pc:chgData name="Rachel Wallace" userId="ca4acecc-36ab-4b04-8426-cc1fb4f49df0" providerId="ADAL" clId="{C13F1952-523C-4149-A8D1-DA06B15C3D9A}"/>
    <pc:docChg chg="undo custSel addSld delSld modSld sldOrd">
      <pc:chgData name="Rachel Wallace" userId="ca4acecc-36ab-4b04-8426-cc1fb4f49df0" providerId="ADAL" clId="{C13F1952-523C-4149-A8D1-DA06B15C3D9A}" dt="2025-09-16T14:44:33.342" v="1112" actId="1076"/>
      <pc:docMkLst>
        <pc:docMk/>
      </pc:docMkLst>
      <pc:sldChg chg="addSp delSp modSp mod">
        <pc:chgData name="Rachel Wallace" userId="ca4acecc-36ab-4b04-8426-cc1fb4f49df0" providerId="ADAL" clId="{C13F1952-523C-4149-A8D1-DA06B15C3D9A}" dt="2025-09-16T14:44:33.342" v="1112" actId="1076"/>
        <pc:sldMkLst>
          <pc:docMk/>
          <pc:sldMk cId="3909992760" sldId="256"/>
        </pc:sldMkLst>
        <pc:spChg chg="mod">
          <ac:chgData name="Rachel Wallace" userId="ca4acecc-36ab-4b04-8426-cc1fb4f49df0" providerId="ADAL" clId="{C13F1952-523C-4149-A8D1-DA06B15C3D9A}" dt="2025-09-16T14:44:33.342" v="1112" actId="1076"/>
          <ac:spMkLst>
            <pc:docMk/>
            <pc:sldMk cId="3909992760" sldId="256"/>
            <ac:spMk id="4" creationId="{A0920536-468F-1861-6D2B-7AC2FBDDB9B2}"/>
          </ac:spMkLst>
        </pc:spChg>
      </pc:sldChg>
      <pc:sldChg chg="addSp modSp mod setBg">
        <pc:chgData name="Rachel Wallace" userId="ca4acecc-36ab-4b04-8426-cc1fb4f49df0" providerId="ADAL" clId="{C13F1952-523C-4149-A8D1-DA06B15C3D9A}" dt="2025-09-16T14:41:09.744" v="1004" actId="26606"/>
        <pc:sldMkLst>
          <pc:docMk/>
          <pc:sldMk cId="1335602220" sldId="258"/>
        </pc:sldMkLst>
        <pc:spChg chg="add">
          <ac:chgData name="Rachel Wallace" userId="ca4acecc-36ab-4b04-8426-cc1fb4f49df0" providerId="ADAL" clId="{C13F1952-523C-4149-A8D1-DA06B15C3D9A}" dt="2025-09-16T14:41:09.744" v="1004" actId="26606"/>
          <ac:spMkLst>
            <pc:docMk/>
            <pc:sldMk cId="1335602220" sldId="258"/>
            <ac:spMk id="10" creationId="{1463B9A0-C42E-402C-9AD1-9DAE5336136E}"/>
          </ac:spMkLst>
        </pc:spChg>
        <pc:spChg chg="add">
          <ac:chgData name="Rachel Wallace" userId="ca4acecc-36ab-4b04-8426-cc1fb4f49df0" providerId="ADAL" clId="{C13F1952-523C-4149-A8D1-DA06B15C3D9A}" dt="2025-09-16T14:41:09.744" v="1004" actId="26606"/>
          <ac:spMkLst>
            <pc:docMk/>
            <pc:sldMk cId="1335602220" sldId="258"/>
            <ac:spMk id="12" creationId="{A069235B-22DB-4231-8291-D64DA2CDEB4E}"/>
          </ac:spMkLst>
        </pc:spChg>
        <pc:spChg chg="add">
          <ac:chgData name="Rachel Wallace" userId="ca4acecc-36ab-4b04-8426-cc1fb4f49df0" providerId="ADAL" clId="{C13F1952-523C-4149-A8D1-DA06B15C3D9A}" dt="2025-09-16T14:41:09.744" v="1004" actId="26606"/>
          <ac:spMkLst>
            <pc:docMk/>
            <pc:sldMk cId="1335602220" sldId="258"/>
            <ac:spMk id="14" creationId="{7AAE40DA-1F5A-4A1A-89CA-2BC620DCDB96}"/>
          </ac:spMkLst>
        </pc:spChg>
        <pc:picChg chg="mod">
          <ac:chgData name="Rachel Wallace" userId="ca4acecc-36ab-4b04-8426-cc1fb4f49df0" providerId="ADAL" clId="{C13F1952-523C-4149-A8D1-DA06B15C3D9A}" dt="2025-09-16T14:41:09.744" v="1004" actId="26606"/>
          <ac:picMkLst>
            <pc:docMk/>
            <pc:sldMk cId="1335602220" sldId="258"/>
            <ac:picMk id="5" creationId="{4F0A73A6-7077-8872-88B7-B3E5C8FF6AC5}"/>
          </ac:picMkLst>
        </pc:picChg>
      </pc:sldChg>
      <pc:sldChg chg="modSp mod">
        <pc:chgData name="Rachel Wallace" userId="ca4acecc-36ab-4b04-8426-cc1fb4f49df0" providerId="ADAL" clId="{C13F1952-523C-4149-A8D1-DA06B15C3D9A}" dt="2025-09-16T14:33:56.501" v="989" actId="1076"/>
        <pc:sldMkLst>
          <pc:docMk/>
          <pc:sldMk cId="1907060631" sldId="260"/>
        </pc:sldMkLst>
        <pc:spChg chg="mod">
          <ac:chgData name="Rachel Wallace" userId="ca4acecc-36ab-4b04-8426-cc1fb4f49df0" providerId="ADAL" clId="{C13F1952-523C-4149-A8D1-DA06B15C3D9A}" dt="2025-09-16T14:33:56.501" v="989" actId="1076"/>
          <ac:spMkLst>
            <pc:docMk/>
            <pc:sldMk cId="1907060631" sldId="260"/>
            <ac:spMk id="2" creationId="{E211D809-C8CF-35EE-8510-336F0670A48C}"/>
          </ac:spMkLst>
        </pc:spChg>
      </pc:sldChg>
      <pc:sldChg chg="modSp mod">
        <pc:chgData name="Rachel Wallace" userId="ca4acecc-36ab-4b04-8426-cc1fb4f49df0" providerId="ADAL" clId="{C13F1952-523C-4149-A8D1-DA06B15C3D9A}" dt="2025-09-16T14:34:07.263" v="991" actId="1076"/>
        <pc:sldMkLst>
          <pc:docMk/>
          <pc:sldMk cId="3639937775" sldId="263"/>
        </pc:sldMkLst>
        <pc:spChg chg="mod">
          <ac:chgData name="Rachel Wallace" userId="ca4acecc-36ab-4b04-8426-cc1fb4f49df0" providerId="ADAL" clId="{C13F1952-523C-4149-A8D1-DA06B15C3D9A}" dt="2025-09-16T14:34:07.263" v="991" actId="1076"/>
          <ac:spMkLst>
            <pc:docMk/>
            <pc:sldMk cId="3639937775" sldId="263"/>
            <ac:spMk id="2" creationId="{9A87A96B-F59A-8EAD-E84E-D1C6BC410282}"/>
          </ac:spMkLst>
        </pc:spChg>
      </pc:sldChg>
      <pc:sldChg chg="addSp modSp mod">
        <pc:chgData name="Rachel Wallace" userId="ca4acecc-36ab-4b04-8426-cc1fb4f49df0" providerId="ADAL" clId="{C13F1952-523C-4149-A8D1-DA06B15C3D9A}" dt="2025-09-16T14:09:18.958" v="28" actId="1076"/>
        <pc:sldMkLst>
          <pc:docMk/>
          <pc:sldMk cId="3727546766" sldId="266"/>
        </pc:sldMkLst>
        <pc:picChg chg="mod">
          <ac:chgData name="Rachel Wallace" userId="ca4acecc-36ab-4b04-8426-cc1fb4f49df0" providerId="ADAL" clId="{C13F1952-523C-4149-A8D1-DA06B15C3D9A}" dt="2025-09-16T14:09:01.084" v="14" actId="1076"/>
          <ac:picMkLst>
            <pc:docMk/>
            <pc:sldMk cId="3727546766" sldId="266"/>
            <ac:picMk id="4" creationId="{DFD52695-7DB6-41D9-793B-72D5FFA38AA3}"/>
          </ac:picMkLst>
        </pc:picChg>
        <pc:picChg chg="mod">
          <ac:chgData name="Rachel Wallace" userId="ca4acecc-36ab-4b04-8426-cc1fb4f49df0" providerId="ADAL" clId="{C13F1952-523C-4149-A8D1-DA06B15C3D9A}" dt="2025-09-16T14:09:15.761" v="26" actId="1076"/>
          <ac:picMkLst>
            <pc:docMk/>
            <pc:sldMk cId="3727546766" sldId="266"/>
            <ac:picMk id="5" creationId="{DF2CF2A8-A06F-AA97-01F6-ED4CF7D48323}"/>
          </ac:picMkLst>
        </pc:picChg>
        <pc:picChg chg="mod">
          <ac:chgData name="Rachel Wallace" userId="ca4acecc-36ab-4b04-8426-cc1fb4f49df0" providerId="ADAL" clId="{C13F1952-523C-4149-A8D1-DA06B15C3D9A}" dt="2025-09-16T14:09:04.753" v="16" actId="1076"/>
          <ac:picMkLst>
            <pc:docMk/>
            <pc:sldMk cId="3727546766" sldId="266"/>
            <ac:picMk id="6" creationId="{C43ADEB1-CFC5-6CCF-41E3-15E3CD103283}"/>
          </ac:picMkLst>
        </pc:picChg>
        <pc:picChg chg="mod">
          <ac:chgData name="Rachel Wallace" userId="ca4acecc-36ab-4b04-8426-cc1fb4f49df0" providerId="ADAL" clId="{C13F1952-523C-4149-A8D1-DA06B15C3D9A}" dt="2025-09-16T14:09:17.998" v="27" actId="14100"/>
          <ac:picMkLst>
            <pc:docMk/>
            <pc:sldMk cId="3727546766" sldId="266"/>
            <ac:picMk id="7" creationId="{122E9E07-D56B-2549-F123-1C74892885CF}"/>
          </ac:picMkLst>
        </pc:picChg>
        <pc:picChg chg="mod">
          <ac:chgData name="Rachel Wallace" userId="ca4acecc-36ab-4b04-8426-cc1fb4f49df0" providerId="ADAL" clId="{C13F1952-523C-4149-A8D1-DA06B15C3D9A}" dt="2025-09-16T14:09:06.834" v="18" actId="1076"/>
          <ac:picMkLst>
            <pc:docMk/>
            <pc:sldMk cId="3727546766" sldId="266"/>
            <ac:picMk id="8" creationId="{2F162FB5-ACA7-8F73-82FA-0647503D9B9A}"/>
          </ac:picMkLst>
        </pc:picChg>
        <pc:picChg chg="mod">
          <ac:chgData name="Rachel Wallace" userId="ca4acecc-36ab-4b04-8426-cc1fb4f49df0" providerId="ADAL" clId="{C13F1952-523C-4149-A8D1-DA06B15C3D9A}" dt="2025-09-16T14:09:03.433" v="15" actId="1076"/>
          <ac:picMkLst>
            <pc:docMk/>
            <pc:sldMk cId="3727546766" sldId="266"/>
            <ac:picMk id="9" creationId="{1D0E12D9-AEC0-7925-8443-6EADB7BF5C67}"/>
          </ac:picMkLst>
        </pc:picChg>
        <pc:picChg chg="add mod">
          <ac:chgData name="Rachel Wallace" userId="ca4acecc-36ab-4b04-8426-cc1fb4f49df0" providerId="ADAL" clId="{C13F1952-523C-4149-A8D1-DA06B15C3D9A}" dt="2025-09-16T14:09:18.958" v="28" actId="1076"/>
          <ac:picMkLst>
            <pc:docMk/>
            <pc:sldMk cId="3727546766" sldId="266"/>
            <ac:picMk id="1026" creationId="{8574FF21-A05B-DF49-6395-9167310D9F18}"/>
          </ac:picMkLst>
        </pc:picChg>
      </pc:sldChg>
      <pc:sldChg chg="addSp delSp modSp mod setBg addAnim delAnim setClrOvrMap">
        <pc:chgData name="Rachel Wallace" userId="ca4acecc-36ab-4b04-8426-cc1fb4f49df0" providerId="ADAL" clId="{C13F1952-523C-4149-A8D1-DA06B15C3D9A}" dt="2025-09-16T14:34:40.590" v="1001" actId="120"/>
        <pc:sldMkLst>
          <pc:docMk/>
          <pc:sldMk cId="1078126844" sldId="278"/>
        </pc:sldMkLst>
        <pc:spChg chg="mod">
          <ac:chgData name="Rachel Wallace" userId="ca4acecc-36ab-4b04-8426-cc1fb4f49df0" providerId="ADAL" clId="{C13F1952-523C-4149-A8D1-DA06B15C3D9A}" dt="2025-09-16T14:34:40.590" v="1001" actId="120"/>
          <ac:spMkLst>
            <pc:docMk/>
            <pc:sldMk cId="1078126844" sldId="278"/>
            <ac:spMk id="2" creationId="{7B2676D6-1C84-1B69-9A4B-CBC6A8A56C39}"/>
          </ac:spMkLst>
        </pc:spChg>
        <pc:spChg chg="add del mod">
          <ac:chgData name="Rachel Wallace" userId="ca4acecc-36ab-4b04-8426-cc1fb4f49df0" providerId="ADAL" clId="{C13F1952-523C-4149-A8D1-DA06B15C3D9A}" dt="2025-09-16T14:34:30.147" v="997" actId="1076"/>
          <ac:spMkLst>
            <pc:docMk/>
            <pc:sldMk cId="1078126844" sldId="278"/>
            <ac:spMk id="4" creationId="{84E547B6-BB1D-D835-53C4-523E842F4D2A}"/>
          </ac:spMkLst>
        </pc:spChg>
        <pc:spChg chg="add">
          <ac:chgData name="Rachel Wallace" userId="ca4acecc-36ab-4b04-8426-cc1fb4f49df0" providerId="ADAL" clId="{C13F1952-523C-4149-A8D1-DA06B15C3D9A}" dt="2025-09-16T14:34:24.533" v="994" actId="26606"/>
          <ac:spMkLst>
            <pc:docMk/>
            <pc:sldMk cId="1078126844" sldId="278"/>
            <ac:spMk id="16" creationId="{8A3844E6-D96A-41C1-870D-EE39760D721D}"/>
          </ac:spMkLst>
        </pc:spChg>
        <pc:spChg chg="add">
          <ac:chgData name="Rachel Wallace" userId="ca4acecc-36ab-4b04-8426-cc1fb4f49df0" providerId="ADAL" clId="{C13F1952-523C-4149-A8D1-DA06B15C3D9A}" dt="2025-09-16T14:34:24.533" v="994" actId="26606"/>
          <ac:spMkLst>
            <pc:docMk/>
            <pc:sldMk cId="1078126844" sldId="278"/>
            <ac:spMk id="18" creationId="{F2A92315-CB5C-4EB8-992E-4AA0C5DBC604}"/>
          </ac:spMkLst>
        </pc:spChg>
        <pc:spChg chg="add">
          <ac:chgData name="Rachel Wallace" userId="ca4acecc-36ab-4b04-8426-cc1fb4f49df0" providerId="ADAL" clId="{C13F1952-523C-4149-A8D1-DA06B15C3D9A}" dt="2025-09-16T14:34:24.533" v="994" actId="26606"/>
          <ac:spMkLst>
            <pc:docMk/>
            <pc:sldMk cId="1078126844" sldId="278"/>
            <ac:spMk id="20" creationId="{79FECA57-A5E2-44A8-96B6-A95724F80063}"/>
          </ac:spMkLst>
        </pc:spChg>
        <pc:picChg chg="add mod">
          <ac:chgData name="Rachel Wallace" userId="ca4acecc-36ab-4b04-8426-cc1fb4f49df0" providerId="ADAL" clId="{C13F1952-523C-4149-A8D1-DA06B15C3D9A}" dt="2025-09-16T14:34:24.533" v="994" actId="26606"/>
          <ac:picMkLst>
            <pc:docMk/>
            <pc:sldMk cId="1078126844" sldId="278"/>
            <ac:picMk id="6" creationId="{3FF28E3A-D718-F111-C87B-9AB87544FBA7}"/>
          </ac:picMkLst>
        </pc:picChg>
        <pc:cxnChg chg="add">
          <ac:chgData name="Rachel Wallace" userId="ca4acecc-36ab-4b04-8426-cc1fb4f49df0" providerId="ADAL" clId="{C13F1952-523C-4149-A8D1-DA06B15C3D9A}" dt="2025-09-16T14:34:24.533" v="994" actId="26606"/>
          <ac:cxnSpMkLst>
            <pc:docMk/>
            <pc:sldMk cId="1078126844" sldId="278"/>
            <ac:cxnSpMk id="24" creationId="{F6D8CE3E-8596-4FB7-A9A6-0B18C146B9F6}"/>
          </ac:cxnSpMkLst>
        </pc:cxnChg>
      </pc:sldChg>
      <pc:sldChg chg="ord">
        <pc:chgData name="Rachel Wallace" userId="ca4acecc-36ab-4b04-8426-cc1fb4f49df0" providerId="ADAL" clId="{C13F1952-523C-4149-A8D1-DA06B15C3D9A}" dt="2025-09-16T14:18:58.168" v="598"/>
        <pc:sldMkLst>
          <pc:docMk/>
          <pc:sldMk cId="3344171903" sldId="281"/>
        </pc:sldMkLst>
      </pc:sldChg>
      <pc:sldChg chg="ord">
        <pc:chgData name="Rachel Wallace" userId="ca4acecc-36ab-4b04-8426-cc1fb4f49df0" providerId="ADAL" clId="{C13F1952-523C-4149-A8D1-DA06B15C3D9A}" dt="2025-09-16T14:18:58.168" v="598"/>
        <pc:sldMkLst>
          <pc:docMk/>
          <pc:sldMk cId="2715224173" sldId="282"/>
        </pc:sldMkLst>
      </pc:sldChg>
      <pc:sldChg chg="modSp mod">
        <pc:chgData name="Rachel Wallace" userId="ca4acecc-36ab-4b04-8426-cc1fb4f49df0" providerId="ADAL" clId="{C13F1952-523C-4149-A8D1-DA06B15C3D9A}" dt="2025-09-16T14:39:55.570" v="1003" actId="1076"/>
        <pc:sldMkLst>
          <pc:docMk/>
          <pc:sldMk cId="4251500194" sldId="283"/>
        </pc:sldMkLst>
        <pc:spChg chg="mod">
          <ac:chgData name="Rachel Wallace" userId="ca4acecc-36ab-4b04-8426-cc1fb4f49df0" providerId="ADAL" clId="{C13F1952-523C-4149-A8D1-DA06B15C3D9A}" dt="2025-09-16T14:39:55.570" v="1003" actId="1076"/>
          <ac:spMkLst>
            <pc:docMk/>
            <pc:sldMk cId="4251500194" sldId="283"/>
            <ac:spMk id="2" creationId="{DF0484FA-086F-6DF3-17CE-D3F719B6925D}"/>
          </ac:spMkLst>
        </pc:spChg>
        <pc:spChg chg="mod">
          <ac:chgData name="Rachel Wallace" userId="ca4acecc-36ab-4b04-8426-cc1fb4f49df0" providerId="ADAL" clId="{C13F1952-523C-4149-A8D1-DA06B15C3D9A}" dt="2025-09-16T14:39:51.285" v="1002" actId="1076"/>
          <ac:spMkLst>
            <pc:docMk/>
            <pc:sldMk cId="4251500194" sldId="283"/>
            <ac:spMk id="3" creationId="{ECD32B4B-0650-AA6D-AD04-6CB52134D0FC}"/>
          </ac:spMkLst>
        </pc:spChg>
      </pc:sldChg>
      <pc:sldChg chg="addSp delSp modSp mod">
        <pc:chgData name="Rachel Wallace" userId="ca4acecc-36ab-4b04-8426-cc1fb4f49df0" providerId="ADAL" clId="{C13F1952-523C-4149-A8D1-DA06B15C3D9A}" dt="2025-09-16T14:43:30.979" v="1055" actId="478"/>
        <pc:sldMkLst>
          <pc:docMk/>
          <pc:sldMk cId="1119034513" sldId="288"/>
        </pc:sldMkLst>
        <pc:spChg chg="add mod">
          <ac:chgData name="Rachel Wallace" userId="ca4acecc-36ab-4b04-8426-cc1fb4f49df0" providerId="ADAL" clId="{C13F1952-523C-4149-A8D1-DA06B15C3D9A}" dt="2025-09-16T14:43:26.158" v="1053"/>
          <ac:spMkLst>
            <pc:docMk/>
            <pc:sldMk cId="1119034513" sldId="288"/>
            <ac:spMk id="8" creationId="{0D4EE150-BF8F-5FDF-9DC6-0E7C39C09D12}"/>
          </ac:spMkLst>
        </pc:spChg>
        <pc:picChg chg="add mod">
          <ac:chgData name="Rachel Wallace" userId="ca4acecc-36ab-4b04-8426-cc1fb4f49df0" providerId="ADAL" clId="{C13F1952-523C-4149-A8D1-DA06B15C3D9A}" dt="2025-09-16T14:43:26.158" v="1053"/>
          <ac:picMkLst>
            <pc:docMk/>
            <pc:sldMk cId="1119034513" sldId="288"/>
            <ac:picMk id="9" creationId="{B1E98A30-3B5C-80A5-9FB8-8C27203B25F1}"/>
          </ac:picMkLst>
        </pc:picChg>
      </pc:sldChg>
      <pc:sldChg chg="modSp mod">
        <pc:chgData name="Rachel Wallace" userId="ca4acecc-36ab-4b04-8426-cc1fb4f49df0" providerId="ADAL" clId="{C13F1952-523C-4149-A8D1-DA06B15C3D9A}" dt="2025-09-16T14:10:10.359" v="29" actId="1076"/>
        <pc:sldMkLst>
          <pc:docMk/>
          <pc:sldMk cId="4017440271" sldId="289"/>
        </pc:sldMkLst>
        <pc:spChg chg="mod">
          <ac:chgData name="Rachel Wallace" userId="ca4acecc-36ab-4b04-8426-cc1fb4f49df0" providerId="ADAL" clId="{C13F1952-523C-4149-A8D1-DA06B15C3D9A}" dt="2025-09-16T14:10:10.359" v="29" actId="1076"/>
          <ac:spMkLst>
            <pc:docMk/>
            <pc:sldMk cId="4017440271" sldId="289"/>
            <ac:spMk id="2" creationId="{9A00CCDC-056E-9F31-E35F-4ED54D980685}"/>
          </ac:spMkLst>
        </pc:spChg>
      </pc:sldChg>
      <pc:sldChg chg="modSp mod">
        <pc:chgData name="Rachel Wallace" userId="ca4acecc-36ab-4b04-8426-cc1fb4f49df0" providerId="ADAL" clId="{C13F1952-523C-4149-A8D1-DA06B15C3D9A}" dt="2025-09-16T14:34:03.170" v="990" actId="1076"/>
        <pc:sldMkLst>
          <pc:docMk/>
          <pc:sldMk cId="1157715341" sldId="290"/>
        </pc:sldMkLst>
        <pc:spChg chg="mod">
          <ac:chgData name="Rachel Wallace" userId="ca4acecc-36ab-4b04-8426-cc1fb4f49df0" providerId="ADAL" clId="{C13F1952-523C-4149-A8D1-DA06B15C3D9A}" dt="2025-09-16T14:34:03.170" v="990" actId="1076"/>
          <ac:spMkLst>
            <pc:docMk/>
            <pc:sldMk cId="1157715341" sldId="290"/>
            <ac:spMk id="2" creationId="{1B83B70B-10EC-C966-C151-5AD95879E674}"/>
          </ac:spMkLst>
        </pc:spChg>
      </pc:sldChg>
      <pc:sldChg chg="modSp mod ord">
        <pc:chgData name="Rachel Wallace" userId="ca4acecc-36ab-4b04-8426-cc1fb4f49df0" providerId="ADAL" clId="{C13F1952-523C-4149-A8D1-DA06B15C3D9A}" dt="2025-09-16T14:34:12.659" v="993" actId="1076"/>
        <pc:sldMkLst>
          <pc:docMk/>
          <pc:sldMk cId="466154704" sldId="291"/>
        </pc:sldMkLst>
        <pc:spChg chg="mod">
          <ac:chgData name="Rachel Wallace" userId="ca4acecc-36ab-4b04-8426-cc1fb4f49df0" providerId="ADAL" clId="{C13F1952-523C-4149-A8D1-DA06B15C3D9A}" dt="2025-09-16T14:34:12.659" v="993" actId="1076"/>
          <ac:spMkLst>
            <pc:docMk/>
            <pc:sldMk cId="466154704" sldId="291"/>
            <ac:spMk id="2" creationId="{6BFEE3E4-22A6-EC65-1071-D5F2ACEA0B51}"/>
          </ac:spMkLst>
        </pc:spChg>
      </pc:sldChg>
      <pc:sldChg chg="addSp delSp modSp mod">
        <pc:chgData name="Rachel Wallace" userId="ca4acecc-36ab-4b04-8426-cc1fb4f49df0" providerId="ADAL" clId="{C13F1952-523C-4149-A8D1-DA06B15C3D9A}" dt="2025-09-16T14:42:45.712" v="1038" actId="478"/>
        <pc:sldMkLst>
          <pc:docMk/>
          <pc:sldMk cId="709521456" sldId="294"/>
        </pc:sldMkLst>
        <pc:spChg chg="mod">
          <ac:chgData name="Rachel Wallace" userId="ca4acecc-36ab-4b04-8426-cc1fb4f49df0" providerId="ADAL" clId="{C13F1952-523C-4149-A8D1-DA06B15C3D9A}" dt="2025-09-16T14:42:43.634" v="1037" actId="1076"/>
          <ac:spMkLst>
            <pc:docMk/>
            <pc:sldMk cId="709521456" sldId="294"/>
            <ac:spMk id="2" creationId="{B687C0DE-62DB-4309-90F5-0A1376D67588}"/>
          </ac:spMkLst>
        </pc:spChg>
        <pc:spChg chg="add mod">
          <ac:chgData name="Rachel Wallace" userId="ca4acecc-36ab-4b04-8426-cc1fb4f49df0" providerId="ADAL" clId="{C13F1952-523C-4149-A8D1-DA06B15C3D9A}" dt="2025-09-16T14:42:45.712" v="1038" actId="478"/>
          <ac:spMkLst>
            <pc:docMk/>
            <pc:sldMk cId="709521456" sldId="294"/>
            <ac:spMk id="5" creationId="{EBC5DB80-2A15-D703-C37B-FBA6EBAA80E4}"/>
          </ac:spMkLst>
        </pc:spChg>
      </pc:sldChg>
      <pc:sldChg chg="addSp delSp modSp add mod">
        <pc:chgData name="Rachel Wallace" userId="ca4acecc-36ab-4b04-8426-cc1fb4f49df0" providerId="ADAL" clId="{C13F1952-523C-4149-A8D1-DA06B15C3D9A}" dt="2025-09-16T14:19:08.631" v="604" actId="20577"/>
        <pc:sldMkLst>
          <pc:docMk/>
          <pc:sldMk cId="3557728064" sldId="306"/>
        </pc:sldMkLst>
        <pc:spChg chg="mod">
          <ac:chgData name="Rachel Wallace" userId="ca4acecc-36ab-4b04-8426-cc1fb4f49df0" providerId="ADAL" clId="{C13F1952-523C-4149-A8D1-DA06B15C3D9A}" dt="2025-09-16T14:19:08.631" v="604" actId="20577"/>
          <ac:spMkLst>
            <pc:docMk/>
            <pc:sldMk cId="3557728064" sldId="306"/>
            <ac:spMk id="2" creationId="{783B2C7D-6B11-373F-AE2F-3B97507E2CCA}"/>
          </ac:spMkLst>
        </pc:spChg>
        <pc:spChg chg="add mod">
          <ac:chgData name="Rachel Wallace" userId="ca4acecc-36ab-4b04-8426-cc1fb4f49df0" providerId="ADAL" clId="{C13F1952-523C-4149-A8D1-DA06B15C3D9A}" dt="2025-09-16T14:17:59.145" v="452" actId="1076"/>
          <ac:spMkLst>
            <pc:docMk/>
            <pc:sldMk cId="3557728064" sldId="306"/>
            <ac:spMk id="9" creationId="{A900793E-F6FF-FFEA-83F7-CAB19E78667D}"/>
          </ac:spMkLst>
        </pc:spChg>
        <pc:spChg chg="add mod">
          <ac:chgData name="Rachel Wallace" userId="ca4acecc-36ab-4b04-8426-cc1fb4f49df0" providerId="ADAL" clId="{C13F1952-523C-4149-A8D1-DA06B15C3D9A}" dt="2025-09-16T14:18:03.233" v="453" actId="1076"/>
          <ac:spMkLst>
            <pc:docMk/>
            <pc:sldMk cId="3557728064" sldId="306"/>
            <ac:spMk id="10" creationId="{03B89BEA-2A70-9D5D-0F1F-9ACDB81629E5}"/>
          </ac:spMkLst>
        </pc:spChg>
        <pc:picChg chg="add mod">
          <ac:chgData name="Rachel Wallace" userId="ca4acecc-36ab-4b04-8426-cc1fb4f49df0" providerId="ADAL" clId="{C13F1952-523C-4149-A8D1-DA06B15C3D9A}" dt="2025-09-16T14:11:57.144" v="74" actId="1076"/>
          <ac:picMkLst>
            <pc:docMk/>
            <pc:sldMk cId="3557728064" sldId="306"/>
            <ac:picMk id="7" creationId="{FD07228A-10A2-64F1-3FF2-4D42AF5DF39F}"/>
          </ac:picMkLst>
        </pc:picChg>
        <pc:picChg chg="add mod">
          <ac:chgData name="Rachel Wallace" userId="ca4acecc-36ab-4b04-8426-cc1fb4f49df0" providerId="ADAL" clId="{C13F1952-523C-4149-A8D1-DA06B15C3D9A}" dt="2025-09-16T14:17:56.991" v="451" actId="1076"/>
          <ac:picMkLst>
            <pc:docMk/>
            <pc:sldMk cId="3557728064" sldId="306"/>
            <ac:picMk id="8" creationId="{A342B78B-568E-60E0-5BAD-CCB49EA6C594}"/>
          </ac:picMkLst>
        </pc:picChg>
      </pc:sldChg>
      <pc:sldChg chg="addSp delSp modSp add mod">
        <pc:chgData name="Rachel Wallace" userId="ca4acecc-36ab-4b04-8426-cc1fb4f49df0" providerId="ADAL" clId="{C13F1952-523C-4149-A8D1-DA06B15C3D9A}" dt="2025-09-16T14:23:59.655" v="941" actId="14100"/>
        <pc:sldMkLst>
          <pc:docMk/>
          <pc:sldMk cId="3454491805" sldId="307"/>
        </pc:sldMkLst>
        <pc:spChg chg="mod">
          <ac:chgData name="Rachel Wallace" userId="ca4acecc-36ab-4b04-8426-cc1fb4f49df0" providerId="ADAL" clId="{C13F1952-523C-4149-A8D1-DA06B15C3D9A}" dt="2025-09-16T14:18:08.229" v="456" actId="27636"/>
          <ac:spMkLst>
            <pc:docMk/>
            <pc:sldMk cId="3454491805" sldId="307"/>
            <ac:spMk id="2" creationId="{8A38C540-F75B-FE35-7551-6CD609A166E5}"/>
          </ac:spMkLst>
        </pc:spChg>
        <pc:spChg chg="mod">
          <ac:chgData name="Rachel Wallace" userId="ca4acecc-36ab-4b04-8426-cc1fb4f49df0" providerId="ADAL" clId="{C13F1952-523C-4149-A8D1-DA06B15C3D9A}" dt="2025-09-16T14:22:10.516" v="935" actId="27636"/>
          <ac:spMkLst>
            <pc:docMk/>
            <pc:sldMk cId="3454491805" sldId="307"/>
            <ac:spMk id="10" creationId="{E1718D30-200C-503F-9B64-B9CDCB1419D4}"/>
          </ac:spMkLst>
        </pc:spChg>
        <pc:picChg chg="add mod">
          <ac:chgData name="Rachel Wallace" userId="ca4acecc-36ab-4b04-8426-cc1fb4f49df0" providerId="ADAL" clId="{C13F1952-523C-4149-A8D1-DA06B15C3D9A}" dt="2025-09-16T14:23:59.655" v="941" actId="14100"/>
          <ac:picMkLst>
            <pc:docMk/>
            <pc:sldMk cId="3454491805" sldId="307"/>
            <ac:picMk id="6" creationId="{12B984AF-A0F9-1BFA-4668-920682010F7D}"/>
          </ac:picMkLst>
        </pc:picChg>
      </pc:sldChg>
      <pc:sldChg chg="addSp delSp modSp add mod">
        <pc:chgData name="Rachel Wallace" userId="ca4acecc-36ab-4b04-8426-cc1fb4f49df0" providerId="ADAL" clId="{C13F1952-523C-4149-A8D1-DA06B15C3D9A}" dt="2025-09-16T14:41:43.556" v="1016" actId="1076"/>
        <pc:sldMkLst>
          <pc:docMk/>
          <pc:sldMk cId="717634413" sldId="308"/>
        </pc:sldMkLst>
        <pc:picChg chg="add mod">
          <ac:chgData name="Rachel Wallace" userId="ca4acecc-36ab-4b04-8426-cc1fb4f49df0" providerId="ADAL" clId="{C13F1952-523C-4149-A8D1-DA06B15C3D9A}" dt="2025-09-16T14:41:43.556" v="1016" actId="1076"/>
          <ac:picMkLst>
            <pc:docMk/>
            <pc:sldMk cId="717634413" sldId="308"/>
            <ac:picMk id="4" creationId="{C2C4C29C-7B8F-01BB-97C7-E13153712A64}"/>
          </ac:picMkLst>
        </pc:picChg>
        <pc:picChg chg="add mod">
          <ac:chgData name="Rachel Wallace" userId="ca4acecc-36ab-4b04-8426-cc1fb4f49df0" providerId="ADAL" clId="{C13F1952-523C-4149-A8D1-DA06B15C3D9A}" dt="2025-09-16T14:41:36.931" v="1012" actId="14100"/>
          <ac:picMkLst>
            <pc:docMk/>
            <pc:sldMk cId="717634413" sldId="308"/>
            <ac:picMk id="6" creationId="{E337F835-4AAA-B178-9082-360071DDD082}"/>
          </ac:picMkLst>
        </pc:picChg>
        <pc:picChg chg="add mod">
          <ac:chgData name="Rachel Wallace" userId="ca4acecc-36ab-4b04-8426-cc1fb4f49df0" providerId="ADAL" clId="{C13F1952-523C-4149-A8D1-DA06B15C3D9A}" dt="2025-09-16T14:41:40.839" v="1014" actId="14100"/>
          <ac:picMkLst>
            <pc:docMk/>
            <pc:sldMk cId="717634413" sldId="308"/>
            <ac:picMk id="7" creationId="{2358D4BE-3F2E-FAFF-49A6-0A03C623D991}"/>
          </ac:picMkLst>
        </pc:picChg>
      </pc:sldChg>
      <pc:sldChg chg="addSp delSp modSp add mod">
        <pc:chgData name="Rachel Wallace" userId="ca4acecc-36ab-4b04-8426-cc1fb4f49df0" providerId="ADAL" clId="{C13F1952-523C-4149-A8D1-DA06B15C3D9A}" dt="2025-09-16T14:41:57.853" v="1020"/>
        <pc:sldMkLst>
          <pc:docMk/>
          <pc:sldMk cId="1175496902" sldId="309"/>
        </pc:sldMkLst>
        <pc:picChg chg="add mod">
          <ac:chgData name="Rachel Wallace" userId="ca4acecc-36ab-4b04-8426-cc1fb4f49df0" providerId="ADAL" clId="{C13F1952-523C-4149-A8D1-DA06B15C3D9A}" dt="2025-09-16T14:41:57.853" v="1020"/>
          <ac:picMkLst>
            <pc:docMk/>
            <pc:sldMk cId="1175496902" sldId="309"/>
            <ac:picMk id="2" creationId="{E2F57805-2D57-4404-F435-52865AD02B01}"/>
          </ac:picMkLst>
        </pc:picChg>
      </pc:sldChg>
      <pc:sldChg chg="addSp delSp modSp add mod">
        <pc:chgData name="Rachel Wallace" userId="ca4acecc-36ab-4b04-8426-cc1fb4f49df0" providerId="ADAL" clId="{C13F1952-523C-4149-A8D1-DA06B15C3D9A}" dt="2025-09-16T14:42:27.614" v="1031" actId="1076"/>
        <pc:sldMkLst>
          <pc:docMk/>
          <pc:sldMk cId="4063471213" sldId="310"/>
        </pc:sldMkLst>
        <pc:spChg chg="add mod">
          <ac:chgData name="Rachel Wallace" userId="ca4acecc-36ab-4b04-8426-cc1fb4f49df0" providerId="ADAL" clId="{C13F1952-523C-4149-A8D1-DA06B15C3D9A}" dt="2025-09-16T14:42:25.275" v="1030" actId="122"/>
          <ac:spMkLst>
            <pc:docMk/>
            <pc:sldMk cId="4063471213" sldId="310"/>
            <ac:spMk id="9" creationId="{2966679C-582C-20E5-901A-21932668EA2A}"/>
          </ac:spMkLst>
        </pc:spChg>
        <pc:picChg chg="add mod">
          <ac:chgData name="Rachel Wallace" userId="ca4acecc-36ab-4b04-8426-cc1fb4f49df0" providerId="ADAL" clId="{C13F1952-523C-4149-A8D1-DA06B15C3D9A}" dt="2025-09-16T14:42:27.614" v="1031" actId="1076"/>
          <ac:picMkLst>
            <pc:docMk/>
            <pc:sldMk cId="4063471213" sldId="310"/>
            <ac:picMk id="10" creationId="{E2D2EA0C-4ACD-D904-384D-DCD0040A68FC}"/>
          </ac:picMkLst>
        </pc:picChg>
        <pc:picChg chg="add mod">
          <ac:chgData name="Rachel Wallace" userId="ca4acecc-36ab-4b04-8426-cc1fb4f49df0" providerId="ADAL" clId="{C13F1952-523C-4149-A8D1-DA06B15C3D9A}" dt="2025-09-16T14:42:22.418" v="1028"/>
          <ac:picMkLst>
            <pc:docMk/>
            <pc:sldMk cId="4063471213" sldId="310"/>
            <ac:picMk id="11" creationId="{EF2ABBEE-77AB-0047-52A7-F2D526EC8886}"/>
          </ac:picMkLst>
        </pc:picChg>
      </pc:sldChg>
      <pc:sldChg chg="addSp delSp modSp add mod">
        <pc:chgData name="Rachel Wallace" userId="ca4acecc-36ab-4b04-8426-cc1fb4f49df0" providerId="ADAL" clId="{C13F1952-523C-4149-A8D1-DA06B15C3D9A}" dt="2025-09-16T14:42:34.208" v="1035"/>
        <pc:sldMkLst>
          <pc:docMk/>
          <pc:sldMk cId="3573669902" sldId="311"/>
        </pc:sldMkLst>
        <pc:picChg chg="add mod">
          <ac:chgData name="Rachel Wallace" userId="ca4acecc-36ab-4b04-8426-cc1fb4f49df0" providerId="ADAL" clId="{C13F1952-523C-4149-A8D1-DA06B15C3D9A}" dt="2025-09-16T14:42:34.208" v="1035"/>
          <ac:picMkLst>
            <pc:docMk/>
            <pc:sldMk cId="3573669902" sldId="311"/>
            <ac:picMk id="2" creationId="{AB6996A8-1441-592A-0E4D-3BABE3BB7ABA}"/>
          </ac:picMkLst>
        </pc:picChg>
      </pc:sldChg>
      <pc:sldChg chg="addSp delSp modSp add mod">
        <pc:chgData name="Rachel Wallace" userId="ca4acecc-36ab-4b04-8426-cc1fb4f49df0" providerId="ADAL" clId="{C13F1952-523C-4149-A8D1-DA06B15C3D9A}" dt="2025-09-16T14:43:08.876" v="1048" actId="478"/>
        <pc:sldMkLst>
          <pc:docMk/>
          <pc:sldMk cId="3904178072" sldId="312"/>
        </pc:sldMkLst>
        <pc:spChg chg="mod">
          <ac:chgData name="Rachel Wallace" userId="ca4acecc-36ab-4b04-8426-cc1fb4f49df0" providerId="ADAL" clId="{C13F1952-523C-4149-A8D1-DA06B15C3D9A}" dt="2025-09-16T14:42:58.983" v="1044" actId="20577"/>
          <ac:spMkLst>
            <pc:docMk/>
            <pc:sldMk cId="3904178072" sldId="312"/>
            <ac:spMk id="2" creationId="{CD125CB7-2688-C632-C27D-7276C915C77A}"/>
          </ac:spMkLst>
        </pc:spChg>
        <pc:picChg chg="add mod">
          <ac:chgData name="Rachel Wallace" userId="ca4acecc-36ab-4b04-8426-cc1fb4f49df0" providerId="ADAL" clId="{C13F1952-523C-4149-A8D1-DA06B15C3D9A}" dt="2025-09-16T14:43:03.183" v="1046"/>
          <ac:picMkLst>
            <pc:docMk/>
            <pc:sldMk cId="3904178072" sldId="312"/>
            <ac:picMk id="3" creationId="{25FD57AB-20A7-51C5-6B3B-1C4282820021}"/>
          </ac:picMkLst>
        </pc:picChg>
      </pc:sldChg>
      <pc:sldChg chg="add">
        <pc:chgData name="Rachel Wallace" userId="ca4acecc-36ab-4b04-8426-cc1fb4f49df0" providerId="ADAL" clId="{C13F1952-523C-4149-A8D1-DA06B15C3D9A}" dt="2025-09-16T14:43:15.054" v="1049"/>
        <pc:sldMkLst>
          <pc:docMk/>
          <pc:sldMk cId="4285944808" sldId="313"/>
        </pc:sldMkLst>
      </pc:sldChg>
      <pc:sldChg chg="add">
        <pc:chgData name="Rachel Wallace" userId="ca4acecc-36ab-4b04-8426-cc1fb4f49df0" providerId="ADAL" clId="{C13F1952-523C-4149-A8D1-DA06B15C3D9A}" dt="2025-09-16T14:43:47.234" v="1057"/>
        <pc:sldMkLst>
          <pc:docMk/>
          <pc:sldMk cId="1652780714" sldId="314"/>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1D465B-B531-43AE-8FDF-AA1FD9AC533D}"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46D8D7E0-990B-4A41-BDAE-B45ADBEEBEDA}">
      <dgm:prSet custT="1"/>
      <dgm:spPr/>
      <dgm:t>
        <a:bodyPr/>
        <a:lstStyle/>
        <a:p>
          <a:r>
            <a:rPr lang="en-GB" sz="2400" dirty="0">
              <a:latin typeface="SassoonCRInfantMedium" panose="02000603020000020003" pitchFamily="2" charset="0"/>
            </a:rPr>
            <a:t>At Lyppard Grange Primary School in Year 2 the children participate in whole class reading.</a:t>
          </a:r>
          <a:endParaRPr lang="en-US" sz="2400" dirty="0">
            <a:latin typeface="SassoonCRInfantMedium" panose="02000603020000020003" pitchFamily="2" charset="0"/>
          </a:endParaRPr>
        </a:p>
      </dgm:t>
    </dgm:pt>
    <dgm:pt modelId="{740B1CD8-F54E-4959-BB9C-5CB445E5ED69}" type="parTrans" cxnId="{E29459A1-9646-4AF9-8181-B8CDE7863D97}">
      <dgm:prSet/>
      <dgm:spPr/>
      <dgm:t>
        <a:bodyPr/>
        <a:lstStyle/>
        <a:p>
          <a:endParaRPr lang="en-US"/>
        </a:p>
      </dgm:t>
    </dgm:pt>
    <dgm:pt modelId="{9470F88F-CB09-49F6-9739-529837DA0F19}" type="sibTrans" cxnId="{E29459A1-9646-4AF9-8181-B8CDE7863D97}">
      <dgm:prSet/>
      <dgm:spPr/>
      <dgm:t>
        <a:bodyPr/>
        <a:lstStyle/>
        <a:p>
          <a:endParaRPr lang="en-US"/>
        </a:p>
      </dgm:t>
    </dgm:pt>
    <dgm:pt modelId="{FA8A18D5-D76D-4DCB-B172-B2758242F352}">
      <dgm:prSet custT="1"/>
      <dgm:spPr/>
      <dgm:t>
        <a:bodyPr/>
        <a:lstStyle/>
        <a:p>
          <a:r>
            <a:rPr lang="en-GB" sz="2400" dirty="0">
              <a:latin typeface="SassoonCRInfantMedium" panose="02000603020000020003" pitchFamily="2" charset="0"/>
            </a:rPr>
            <a:t>In WCR- the </a:t>
          </a:r>
          <a:r>
            <a:rPr lang="en-GB" sz="2400">
              <a:latin typeface="SassoonCRInfantMedium" panose="02000603020000020003" pitchFamily="2" charset="0"/>
            </a:rPr>
            <a:t>children  </a:t>
          </a:r>
          <a:r>
            <a:rPr lang="en-GB" sz="2400" dirty="0">
              <a:latin typeface="SassoonCRInfantMedium" panose="02000603020000020003" pitchFamily="2" charset="0"/>
            </a:rPr>
            <a:t>read individually and as a class.</a:t>
          </a:r>
          <a:endParaRPr lang="en-US" sz="2400" dirty="0">
            <a:latin typeface="SassoonCRInfantMedium" panose="02000603020000020003" pitchFamily="2" charset="0"/>
          </a:endParaRPr>
        </a:p>
      </dgm:t>
    </dgm:pt>
    <dgm:pt modelId="{A95A1AFF-9FC5-4275-897D-5FFE987B30A9}" type="parTrans" cxnId="{70325FC7-99CC-4F73-ADD3-91433E007ED1}">
      <dgm:prSet/>
      <dgm:spPr/>
      <dgm:t>
        <a:bodyPr/>
        <a:lstStyle/>
        <a:p>
          <a:endParaRPr lang="en-US"/>
        </a:p>
      </dgm:t>
    </dgm:pt>
    <dgm:pt modelId="{08BABDEF-ECFE-41B1-BD8F-4733A80DBC32}" type="sibTrans" cxnId="{70325FC7-99CC-4F73-ADD3-91433E007ED1}">
      <dgm:prSet/>
      <dgm:spPr/>
      <dgm:t>
        <a:bodyPr/>
        <a:lstStyle/>
        <a:p>
          <a:endParaRPr lang="en-US"/>
        </a:p>
      </dgm:t>
    </dgm:pt>
    <dgm:pt modelId="{760F5B5A-9B52-4F89-8B28-E0D4C7029CAA}">
      <dgm:prSet/>
      <dgm:spPr/>
      <dgm:t>
        <a:bodyPr/>
        <a:lstStyle/>
        <a:p>
          <a:r>
            <a:rPr lang="en-GB" dirty="0">
              <a:latin typeface="SassoonCRInfantMedium" panose="02000603020000020003" pitchFamily="2" charset="0"/>
            </a:rPr>
            <a:t>Additionally- Children are heard to read by an adult at least once a fortnight. </a:t>
          </a:r>
          <a:endParaRPr lang="en-US" dirty="0">
            <a:latin typeface="SassoonCRInfantMedium" panose="02000603020000020003" pitchFamily="2" charset="0"/>
          </a:endParaRPr>
        </a:p>
      </dgm:t>
    </dgm:pt>
    <dgm:pt modelId="{85B32C76-E655-4433-BC05-17AE65BB2D50}" type="parTrans" cxnId="{01A1154D-FD8E-47A7-81FC-222909320013}">
      <dgm:prSet/>
      <dgm:spPr/>
      <dgm:t>
        <a:bodyPr/>
        <a:lstStyle/>
        <a:p>
          <a:endParaRPr lang="en-US"/>
        </a:p>
      </dgm:t>
    </dgm:pt>
    <dgm:pt modelId="{7C017D5E-AE6F-4FA8-A6EA-569F2C535B32}" type="sibTrans" cxnId="{01A1154D-FD8E-47A7-81FC-222909320013}">
      <dgm:prSet/>
      <dgm:spPr/>
      <dgm:t>
        <a:bodyPr/>
        <a:lstStyle/>
        <a:p>
          <a:endParaRPr lang="en-US"/>
        </a:p>
      </dgm:t>
    </dgm:pt>
    <dgm:pt modelId="{3BCCE878-B961-41B4-AF2B-2AC66367D2FB}">
      <dgm:prSet/>
      <dgm:spPr/>
      <dgm:t>
        <a:bodyPr/>
        <a:lstStyle/>
        <a:p>
          <a:r>
            <a:rPr lang="en-GB" dirty="0">
              <a:latin typeface="SassoonCRInfantMedium" panose="02000603020000020003" pitchFamily="2" charset="0"/>
            </a:rPr>
            <a:t>Children should be listened to at home every day for approximately </a:t>
          </a:r>
          <a:r>
            <a:rPr lang="en-GB" dirty="0">
              <a:solidFill>
                <a:schemeClr val="bg1"/>
              </a:solidFill>
              <a:latin typeface="SassoonCRInfantMedium" panose="02000603020000020003" pitchFamily="2" charset="0"/>
            </a:rPr>
            <a:t>10</a:t>
          </a:r>
          <a:r>
            <a:rPr lang="en-GB" dirty="0">
              <a:latin typeface="SassoonCRInfantMedium" panose="02000603020000020003" pitchFamily="2" charset="0"/>
            </a:rPr>
            <a:t> minutes – this is their homework.</a:t>
          </a:r>
          <a:endParaRPr lang="en-US" dirty="0">
            <a:latin typeface="SassoonCRInfantMedium" panose="02000603020000020003" pitchFamily="2" charset="0"/>
          </a:endParaRPr>
        </a:p>
      </dgm:t>
    </dgm:pt>
    <dgm:pt modelId="{C3A56DA0-456D-437A-B0CA-0424A97BF2BA}" type="parTrans" cxnId="{0647FD88-4C1B-43F1-863F-EF00FD3FF36B}">
      <dgm:prSet/>
      <dgm:spPr/>
      <dgm:t>
        <a:bodyPr/>
        <a:lstStyle/>
        <a:p>
          <a:endParaRPr lang="en-US"/>
        </a:p>
      </dgm:t>
    </dgm:pt>
    <dgm:pt modelId="{650C9360-2A81-4059-BAEB-524C9FC6741D}" type="sibTrans" cxnId="{0647FD88-4C1B-43F1-863F-EF00FD3FF36B}">
      <dgm:prSet/>
      <dgm:spPr/>
      <dgm:t>
        <a:bodyPr/>
        <a:lstStyle/>
        <a:p>
          <a:endParaRPr lang="en-US"/>
        </a:p>
      </dgm:t>
    </dgm:pt>
    <dgm:pt modelId="{E0481A77-16EF-4FFD-A05E-966164D0C86A}">
      <dgm:prSet/>
      <dgm:spPr/>
      <dgm:t>
        <a:bodyPr/>
        <a:lstStyle/>
        <a:p>
          <a:r>
            <a:rPr lang="en-GB" dirty="0">
              <a:latin typeface="SassoonCRInfantMedium" panose="02000603020000020003" pitchFamily="2" charset="0"/>
            </a:rPr>
            <a:t>Please ensure journals are written in and in school </a:t>
          </a:r>
          <a:r>
            <a:rPr lang="en-GB" u="sng" dirty="0">
              <a:latin typeface="SassoonCRInfantMedium" panose="02000603020000020003" pitchFamily="2" charset="0"/>
            </a:rPr>
            <a:t>every day</a:t>
          </a:r>
          <a:r>
            <a:rPr lang="en-GB" dirty="0">
              <a:latin typeface="SassoonCRInfantMedium" panose="02000603020000020003" pitchFamily="2" charset="0"/>
            </a:rPr>
            <a:t>.</a:t>
          </a:r>
        </a:p>
        <a:p>
          <a:endParaRPr lang="en-GB" dirty="0">
            <a:latin typeface="SassoonCRInfantMedium" panose="02000603020000020003" pitchFamily="2" charset="0"/>
          </a:endParaRPr>
        </a:p>
        <a:p>
          <a:r>
            <a:rPr lang="en-GB" dirty="0">
              <a:latin typeface="SassoonCRInfantMedium" panose="02000603020000020003" pitchFamily="2" charset="0"/>
            </a:rPr>
            <a:t>If your child finishes their book, this needs to be stated before it will be changed.</a:t>
          </a:r>
          <a:endParaRPr lang="en-US" dirty="0">
            <a:latin typeface="SassoonCRInfantMedium" panose="02000603020000020003" pitchFamily="2" charset="0"/>
          </a:endParaRPr>
        </a:p>
      </dgm:t>
    </dgm:pt>
    <dgm:pt modelId="{0598C340-580D-4FBE-B916-30288C28FF2F}" type="parTrans" cxnId="{478BB250-F607-4BEC-8845-77E090F618A1}">
      <dgm:prSet/>
      <dgm:spPr/>
      <dgm:t>
        <a:bodyPr/>
        <a:lstStyle/>
        <a:p>
          <a:endParaRPr lang="en-US"/>
        </a:p>
      </dgm:t>
    </dgm:pt>
    <dgm:pt modelId="{81B7B1D5-AAE2-4AE9-95AF-D4C2F889AEE1}" type="sibTrans" cxnId="{478BB250-F607-4BEC-8845-77E090F618A1}">
      <dgm:prSet/>
      <dgm:spPr/>
      <dgm:t>
        <a:bodyPr/>
        <a:lstStyle/>
        <a:p>
          <a:endParaRPr lang="en-US"/>
        </a:p>
      </dgm:t>
    </dgm:pt>
    <dgm:pt modelId="{3B27ACBC-34B0-4C73-B6CC-92A39499054E}" type="pres">
      <dgm:prSet presAssocID="{551D465B-B531-43AE-8FDF-AA1FD9AC533D}" presName="diagram" presStyleCnt="0">
        <dgm:presLayoutVars>
          <dgm:dir/>
          <dgm:resizeHandles val="exact"/>
        </dgm:presLayoutVars>
      </dgm:prSet>
      <dgm:spPr/>
    </dgm:pt>
    <dgm:pt modelId="{4F2614BF-0543-4A96-9F96-2655EA1366D4}" type="pres">
      <dgm:prSet presAssocID="{46D8D7E0-990B-4A41-BDAE-B45ADBEEBEDA}" presName="node" presStyleLbl="node1" presStyleIdx="0" presStyleCnt="5">
        <dgm:presLayoutVars>
          <dgm:bulletEnabled val="1"/>
        </dgm:presLayoutVars>
      </dgm:prSet>
      <dgm:spPr/>
    </dgm:pt>
    <dgm:pt modelId="{BB0C74E2-6011-4265-91A7-43B28715A248}" type="pres">
      <dgm:prSet presAssocID="{9470F88F-CB09-49F6-9739-529837DA0F19}" presName="sibTrans" presStyleCnt="0"/>
      <dgm:spPr/>
    </dgm:pt>
    <dgm:pt modelId="{09EAC136-D9BE-47C9-B7BC-73F64461246F}" type="pres">
      <dgm:prSet presAssocID="{FA8A18D5-D76D-4DCB-B172-B2758242F352}" presName="node" presStyleLbl="node1" presStyleIdx="1" presStyleCnt="5">
        <dgm:presLayoutVars>
          <dgm:bulletEnabled val="1"/>
        </dgm:presLayoutVars>
      </dgm:prSet>
      <dgm:spPr/>
    </dgm:pt>
    <dgm:pt modelId="{1B2993DF-91A0-4284-955B-90404233E4FF}" type="pres">
      <dgm:prSet presAssocID="{08BABDEF-ECFE-41B1-BD8F-4733A80DBC32}" presName="sibTrans" presStyleCnt="0"/>
      <dgm:spPr/>
    </dgm:pt>
    <dgm:pt modelId="{02163FD5-EBC4-4E92-A561-BA6EBFE04E30}" type="pres">
      <dgm:prSet presAssocID="{760F5B5A-9B52-4F89-8B28-E0D4C7029CAA}" presName="node" presStyleLbl="node1" presStyleIdx="2" presStyleCnt="5">
        <dgm:presLayoutVars>
          <dgm:bulletEnabled val="1"/>
        </dgm:presLayoutVars>
      </dgm:prSet>
      <dgm:spPr/>
    </dgm:pt>
    <dgm:pt modelId="{E6161715-7164-453D-96B5-D355DF3C4892}" type="pres">
      <dgm:prSet presAssocID="{7C017D5E-AE6F-4FA8-A6EA-569F2C535B32}" presName="sibTrans" presStyleCnt="0"/>
      <dgm:spPr/>
    </dgm:pt>
    <dgm:pt modelId="{86C27E39-1896-4E17-9EE8-8C6CD908E365}" type="pres">
      <dgm:prSet presAssocID="{3BCCE878-B961-41B4-AF2B-2AC66367D2FB}" presName="node" presStyleLbl="node1" presStyleIdx="3" presStyleCnt="5">
        <dgm:presLayoutVars>
          <dgm:bulletEnabled val="1"/>
        </dgm:presLayoutVars>
      </dgm:prSet>
      <dgm:spPr/>
    </dgm:pt>
    <dgm:pt modelId="{03AE306A-8F0E-487F-BD4F-BE26C199C941}" type="pres">
      <dgm:prSet presAssocID="{650C9360-2A81-4059-BAEB-524C9FC6741D}" presName="sibTrans" presStyleCnt="0"/>
      <dgm:spPr/>
    </dgm:pt>
    <dgm:pt modelId="{BAD2CD97-7038-454F-A494-C9D1984BD4FA}" type="pres">
      <dgm:prSet presAssocID="{E0481A77-16EF-4FFD-A05E-966164D0C86A}" presName="node" presStyleLbl="node1" presStyleIdx="4" presStyleCnt="5">
        <dgm:presLayoutVars>
          <dgm:bulletEnabled val="1"/>
        </dgm:presLayoutVars>
      </dgm:prSet>
      <dgm:spPr/>
    </dgm:pt>
  </dgm:ptLst>
  <dgm:cxnLst>
    <dgm:cxn modelId="{01A1154D-FD8E-47A7-81FC-222909320013}" srcId="{551D465B-B531-43AE-8FDF-AA1FD9AC533D}" destId="{760F5B5A-9B52-4F89-8B28-E0D4C7029CAA}" srcOrd="2" destOrd="0" parTransId="{85B32C76-E655-4433-BC05-17AE65BB2D50}" sibTransId="{7C017D5E-AE6F-4FA8-A6EA-569F2C535B32}"/>
    <dgm:cxn modelId="{02307E6D-84CD-47C7-B35A-5FA519EE2BC2}" type="presOf" srcId="{551D465B-B531-43AE-8FDF-AA1FD9AC533D}" destId="{3B27ACBC-34B0-4C73-B6CC-92A39499054E}" srcOrd="0" destOrd="0" presId="urn:microsoft.com/office/officeart/2005/8/layout/default"/>
    <dgm:cxn modelId="{64166F6F-8CA3-47C6-B928-935F2CE9EEFD}" type="presOf" srcId="{E0481A77-16EF-4FFD-A05E-966164D0C86A}" destId="{BAD2CD97-7038-454F-A494-C9D1984BD4FA}" srcOrd="0" destOrd="0" presId="urn:microsoft.com/office/officeart/2005/8/layout/default"/>
    <dgm:cxn modelId="{EF7BE76F-8C88-4997-A79E-C6187A858316}" type="presOf" srcId="{3BCCE878-B961-41B4-AF2B-2AC66367D2FB}" destId="{86C27E39-1896-4E17-9EE8-8C6CD908E365}" srcOrd="0" destOrd="0" presId="urn:microsoft.com/office/officeart/2005/8/layout/default"/>
    <dgm:cxn modelId="{478BB250-F607-4BEC-8845-77E090F618A1}" srcId="{551D465B-B531-43AE-8FDF-AA1FD9AC533D}" destId="{E0481A77-16EF-4FFD-A05E-966164D0C86A}" srcOrd="4" destOrd="0" parTransId="{0598C340-580D-4FBE-B916-30288C28FF2F}" sibTransId="{81B7B1D5-AAE2-4AE9-95AF-D4C2F889AEE1}"/>
    <dgm:cxn modelId="{0647FD88-4C1B-43F1-863F-EF00FD3FF36B}" srcId="{551D465B-B531-43AE-8FDF-AA1FD9AC533D}" destId="{3BCCE878-B961-41B4-AF2B-2AC66367D2FB}" srcOrd="3" destOrd="0" parTransId="{C3A56DA0-456D-437A-B0CA-0424A97BF2BA}" sibTransId="{650C9360-2A81-4059-BAEB-524C9FC6741D}"/>
    <dgm:cxn modelId="{E29459A1-9646-4AF9-8181-B8CDE7863D97}" srcId="{551D465B-B531-43AE-8FDF-AA1FD9AC533D}" destId="{46D8D7E0-990B-4A41-BDAE-B45ADBEEBEDA}" srcOrd="0" destOrd="0" parTransId="{740B1CD8-F54E-4959-BB9C-5CB445E5ED69}" sibTransId="{9470F88F-CB09-49F6-9739-529837DA0F19}"/>
    <dgm:cxn modelId="{1FBAF8B8-FDAA-46C3-93F1-FA869E977316}" type="presOf" srcId="{FA8A18D5-D76D-4DCB-B172-B2758242F352}" destId="{09EAC136-D9BE-47C9-B7BC-73F64461246F}" srcOrd="0" destOrd="0" presId="urn:microsoft.com/office/officeart/2005/8/layout/default"/>
    <dgm:cxn modelId="{70325FC7-99CC-4F73-ADD3-91433E007ED1}" srcId="{551D465B-B531-43AE-8FDF-AA1FD9AC533D}" destId="{FA8A18D5-D76D-4DCB-B172-B2758242F352}" srcOrd="1" destOrd="0" parTransId="{A95A1AFF-9FC5-4275-897D-5FFE987B30A9}" sibTransId="{08BABDEF-ECFE-41B1-BD8F-4733A80DBC32}"/>
    <dgm:cxn modelId="{96AF1DE8-4672-4BD9-BFCB-5B6E470DD51B}" type="presOf" srcId="{46D8D7E0-990B-4A41-BDAE-B45ADBEEBEDA}" destId="{4F2614BF-0543-4A96-9F96-2655EA1366D4}" srcOrd="0" destOrd="0" presId="urn:microsoft.com/office/officeart/2005/8/layout/default"/>
    <dgm:cxn modelId="{43D50EED-EE64-4876-9D23-59BBBC09C127}" type="presOf" srcId="{760F5B5A-9B52-4F89-8B28-E0D4C7029CAA}" destId="{02163FD5-EBC4-4E92-A561-BA6EBFE04E30}" srcOrd="0" destOrd="0" presId="urn:microsoft.com/office/officeart/2005/8/layout/default"/>
    <dgm:cxn modelId="{C67373CE-32DF-4A0B-9CD2-46A6B6DCEAEE}" type="presParOf" srcId="{3B27ACBC-34B0-4C73-B6CC-92A39499054E}" destId="{4F2614BF-0543-4A96-9F96-2655EA1366D4}" srcOrd="0" destOrd="0" presId="urn:microsoft.com/office/officeart/2005/8/layout/default"/>
    <dgm:cxn modelId="{AE6F21DB-D49F-451C-B93B-AE4E8C90B2C1}" type="presParOf" srcId="{3B27ACBC-34B0-4C73-B6CC-92A39499054E}" destId="{BB0C74E2-6011-4265-91A7-43B28715A248}" srcOrd="1" destOrd="0" presId="urn:microsoft.com/office/officeart/2005/8/layout/default"/>
    <dgm:cxn modelId="{D2A168AE-393D-4ED8-ADE4-38510029B23E}" type="presParOf" srcId="{3B27ACBC-34B0-4C73-B6CC-92A39499054E}" destId="{09EAC136-D9BE-47C9-B7BC-73F64461246F}" srcOrd="2" destOrd="0" presId="urn:microsoft.com/office/officeart/2005/8/layout/default"/>
    <dgm:cxn modelId="{F4DC1CA6-40D8-469B-AE91-2A911D048D14}" type="presParOf" srcId="{3B27ACBC-34B0-4C73-B6CC-92A39499054E}" destId="{1B2993DF-91A0-4284-955B-90404233E4FF}" srcOrd="3" destOrd="0" presId="urn:microsoft.com/office/officeart/2005/8/layout/default"/>
    <dgm:cxn modelId="{9AB2675F-9435-4E01-93FB-9FB6402546BC}" type="presParOf" srcId="{3B27ACBC-34B0-4C73-B6CC-92A39499054E}" destId="{02163FD5-EBC4-4E92-A561-BA6EBFE04E30}" srcOrd="4" destOrd="0" presId="urn:microsoft.com/office/officeart/2005/8/layout/default"/>
    <dgm:cxn modelId="{CEC86141-2ACF-4290-839C-8AE85D2D14FA}" type="presParOf" srcId="{3B27ACBC-34B0-4C73-B6CC-92A39499054E}" destId="{E6161715-7164-453D-96B5-D355DF3C4892}" srcOrd="5" destOrd="0" presId="urn:microsoft.com/office/officeart/2005/8/layout/default"/>
    <dgm:cxn modelId="{ADD9CCD3-7263-41D5-A8D2-B098BB1A7E5F}" type="presParOf" srcId="{3B27ACBC-34B0-4C73-B6CC-92A39499054E}" destId="{86C27E39-1896-4E17-9EE8-8C6CD908E365}" srcOrd="6" destOrd="0" presId="urn:microsoft.com/office/officeart/2005/8/layout/default"/>
    <dgm:cxn modelId="{4FD82E2D-AEA6-4282-9972-62045250C342}" type="presParOf" srcId="{3B27ACBC-34B0-4C73-B6CC-92A39499054E}" destId="{03AE306A-8F0E-487F-BD4F-BE26C199C941}" srcOrd="7" destOrd="0" presId="urn:microsoft.com/office/officeart/2005/8/layout/default"/>
    <dgm:cxn modelId="{6B2BC8AD-99C7-41D9-9BD2-538707E900CE}" type="presParOf" srcId="{3B27ACBC-34B0-4C73-B6CC-92A39499054E}" destId="{BAD2CD97-7038-454F-A494-C9D1984BD4FA}"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B8DA28-0B01-4A23-A9A8-7C12075F8411}"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C73098C7-36CE-47D2-B70F-066EE7FD0021}">
      <dgm:prSet/>
      <dgm:spPr/>
      <dgm:t>
        <a:bodyPr/>
        <a:lstStyle/>
        <a:p>
          <a:r>
            <a:rPr lang="en-GB" dirty="0">
              <a:latin typeface="SassoonCRInfantMedium" panose="02000603020000020003" pitchFamily="2" charset="0"/>
            </a:rPr>
            <a:t>It is used throughout the school from Y2-Y6</a:t>
          </a:r>
          <a:endParaRPr lang="en-US" dirty="0">
            <a:latin typeface="SassoonCRInfantMedium" panose="02000603020000020003" pitchFamily="2" charset="0"/>
          </a:endParaRPr>
        </a:p>
      </dgm:t>
    </dgm:pt>
    <dgm:pt modelId="{BD981B62-E420-46AF-AEFE-D47D65E3E871}" type="parTrans" cxnId="{D251BDA7-60AE-4D42-9550-E9AB4E15FEBC}">
      <dgm:prSet/>
      <dgm:spPr/>
      <dgm:t>
        <a:bodyPr/>
        <a:lstStyle/>
        <a:p>
          <a:endParaRPr lang="en-US"/>
        </a:p>
      </dgm:t>
    </dgm:pt>
    <dgm:pt modelId="{88D59945-6C3C-434C-AA40-0746EAA42751}" type="sibTrans" cxnId="{D251BDA7-60AE-4D42-9550-E9AB4E15FEBC}">
      <dgm:prSet/>
      <dgm:spPr/>
      <dgm:t>
        <a:bodyPr/>
        <a:lstStyle/>
        <a:p>
          <a:endParaRPr lang="en-US"/>
        </a:p>
      </dgm:t>
    </dgm:pt>
    <dgm:pt modelId="{B8F2F6D3-0726-4B1B-971A-8ABD9355E51F}">
      <dgm:prSet/>
      <dgm:spPr/>
      <dgm:t>
        <a:bodyPr/>
        <a:lstStyle/>
        <a:p>
          <a:r>
            <a:rPr lang="en-GB" dirty="0">
              <a:latin typeface="SassoonCRInfantMedium" panose="02000603020000020003" pitchFamily="2" charset="0"/>
            </a:rPr>
            <a:t>It supports children’s reading as well as their reading comprehension. </a:t>
          </a:r>
          <a:endParaRPr lang="en-US" dirty="0">
            <a:latin typeface="SassoonCRInfantMedium" panose="02000603020000020003" pitchFamily="2" charset="0"/>
          </a:endParaRPr>
        </a:p>
      </dgm:t>
    </dgm:pt>
    <dgm:pt modelId="{CD2F50AD-031B-46C4-8C14-D66DA1CEDE14}" type="parTrans" cxnId="{3459A019-1CC4-4D12-9C3C-6289324069BF}">
      <dgm:prSet/>
      <dgm:spPr/>
      <dgm:t>
        <a:bodyPr/>
        <a:lstStyle/>
        <a:p>
          <a:endParaRPr lang="en-US"/>
        </a:p>
      </dgm:t>
    </dgm:pt>
    <dgm:pt modelId="{65124937-4D9B-4991-A78C-93F3440148F2}" type="sibTrans" cxnId="{3459A019-1CC4-4D12-9C3C-6289324069BF}">
      <dgm:prSet/>
      <dgm:spPr/>
      <dgm:t>
        <a:bodyPr/>
        <a:lstStyle/>
        <a:p>
          <a:endParaRPr lang="en-US"/>
        </a:p>
      </dgm:t>
    </dgm:pt>
    <dgm:pt modelId="{249A57BA-89AF-465C-AE90-61BCD75F02DA}">
      <dgm:prSet/>
      <dgm:spPr/>
      <dgm:t>
        <a:bodyPr/>
        <a:lstStyle/>
        <a:p>
          <a:r>
            <a:rPr lang="en-GB" dirty="0">
              <a:latin typeface="SassoonCRInfantMedium" panose="02000603020000020003" pitchFamily="2" charset="0"/>
            </a:rPr>
            <a:t>We listen to children’s responses; this supports our evidence when assessing your child’s comprehension. </a:t>
          </a:r>
          <a:endParaRPr lang="en-US" dirty="0">
            <a:latin typeface="SassoonCRInfantMedium" panose="02000603020000020003" pitchFamily="2" charset="0"/>
          </a:endParaRPr>
        </a:p>
      </dgm:t>
    </dgm:pt>
    <dgm:pt modelId="{85C06CF3-F4BD-4437-9CE6-B430275173E3}" type="parTrans" cxnId="{93D2642C-FDA5-41B5-B89F-5D0B370FF1A8}">
      <dgm:prSet/>
      <dgm:spPr/>
      <dgm:t>
        <a:bodyPr/>
        <a:lstStyle/>
        <a:p>
          <a:endParaRPr lang="en-US"/>
        </a:p>
      </dgm:t>
    </dgm:pt>
    <dgm:pt modelId="{DE2CC738-DE64-4C64-AAEB-3F499E23EBB5}" type="sibTrans" cxnId="{93D2642C-FDA5-41B5-B89F-5D0B370FF1A8}">
      <dgm:prSet/>
      <dgm:spPr/>
      <dgm:t>
        <a:bodyPr/>
        <a:lstStyle/>
        <a:p>
          <a:endParaRPr lang="en-US"/>
        </a:p>
      </dgm:t>
    </dgm:pt>
    <dgm:pt modelId="{79DB31D3-51D1-4087-9CE5-9FC8739DE2A3}" type="pres">
      <dgm:prSet presAssocID="{DAB8DA28-0B01-4A23-A9A8-7C12075F8411}" presName="linear" presStyleCnt="0">
        <dgm:presLayoutVars>
          <dgm:animLvl val="lvl"/>
          <dgm:resizeHandles val="exact"/>
        </dgm:presLayoutVars>
      </dgm:prSet>
      <dgm:spPr/>
    </dgm:pt>
    <dgm:pt modelId="{9736DF69-199F-4ED7-9757-D09CA8B6CFE5}" type="pres">
      <dgm:prSet presAssocID="{C73098C7-36CE-47D2-B70F-066EE7FD0021}" presName="parentText" presStyleLbl="node1" presStyleIdx="0" presStyleCnt="3">
        <dgm:presLayoutVars>
          <dgm:chMax val="0"/>
          <dgm:bulletEnabled val="1"/>
        </dgm:presLayoutVars>
      </dgm:prSet>
      <dgm:spPr/>
    </dgm:pt>
    <dgm:pt modelId="{EF33B734-3B29-464C-B132-CA2C7042ADEC}" type="pres">
      <dgm:prSet presAssocID="{88D59945-6C3C-434C-AA40-0746EAA42751}" presName="spacer" presStyleCnt="0"/>
      <dgm:spPr/>
    </dgm:pt>
    <dgm:pt modelId="{4F14138B-B9A2-46B8-88D5-F059E2A46A2F}" type="pres">
      <dgm:prSet presAssocID="{B8F2F6D3-0726-4B1B-971A-8ABD9355E51F}" presName="parentText" presStyleLbl="node1" presStyleIdx="1" presStyleCnt="3">
        <dgm:presLayoutVars>
          <dgm:chMax val="0"/>
          <dgm:bulletEnabled val="1"/>
        </dgm:presLayoutVars>
      </dgm:prSet>
      <dgm:spPr/>
    </dgm:pt>
    <dgm:pt modelId="{2C69761C-04E6-4264-8326-7437D1FA73DF}" type="pres">
      <dgm:prSet presAssocID="{65124937-4D9B-4991-A78C-93F3440148F2}" presName="spacer" presStyleCnt="0"/>
      <dgm:spPr/>
    </dgm:pt>
    <dgm:pt modelId="{8037E593-18C8-465E-8072-B8153865F9F9}" type="pres">
      <dgm:prSet presAssocID="{249A57BA-89AF-465C-AE90-61BCD75F02DA}" presName="parentText" presStyleLbl="node1" presStyleIdx="2" presStyleCnt="3">
        <dgm:presLayoutVars>
          <dgm:chMax val="0"/>
          <dgm:bulletEnabled val="1"/>
        </dgm:presLayoutVars>
      </dgm:prSet>
      <dgm:spPr/>
    </dgm:pt>
  </dgm:ptLst>
  <dgm:cxnLst>
    <dgm:cxn modelId="{3459A019-1CC4-4D12-9C3C-6289324069BF}" srcId="{DAB8DA28-0B01-4A23-A9A8-7C12075F8411}" destId="{B8F2F6D3-0726-4B1B-971A-8ABD9355E51F}" srcOrd="1" destOrd="0" parTransId="{CD2F50AD-031B-46C4-8C14-D66DA1CEDE14}" sibTransId="{65124937-4D9B-4991-A78C-93F3440148F2}"/>
    <dgm:cxn modelId="{93D2642C-FDA5-41B5-B89F-5D0B370FF1A8}" srcId="{DAB8DA28-0B01-4A23-A9A8-7C12075F8411}" destId="{249A57BA-89AF-465C-AE90-61BCD75F02DA}" srcOrd="2" destOrd="0" parTransId="{85C06CF3-F4BD-4437-9CE6-B430275173E3}" sibTransId="{DE2CC738-DE64-4C64-AAEB-3F499E23EBB5}"/>
    <dgm:cxn modelId="{34072D3F-3628-4558-954D-0928D2407437}" type="presOf" srcId="{249A57BA-89AF-465C-AE90-61BCD75F02DA}" destId="{8037E593-18C8-465E-8072-B8153865F9F9}" srcOrd="0" destOrd="0" presId="urn:microsoft.com/office/officeart/2005/8/layout/vList2"/>
    <dgm:cxn modelId="{CDDAC098-FDC9-4961-AFB4-B0C8E12B0713}" type="presOf" srcId="{C73098C7-36CE-47D2-B70F-066EE7FD0021}" destId="{9736DF69-199F-4ED7-9757-D09CA8B6CFE5}" srcOrd="0" destOrd="0" presId="urn:microsoft.com/office/officeart/2005/8/layout/vList2"/>
    <dgm:cxn modelId="{6D353CA6-F504-4A25-AFEA-D9643ECA4FEA}" type="presOf" srcId="{B8F2F6D3-0726-4B1B-971A-8ABD9355E51F}" destId="{4F14138B-B9A2-46B8-88D5-F059E2A46A2F}" srcOrd="0" destOrd="0" presId="urn:microsoft.com/office/officeart/2005/8/layout/vList2"/>
    <dgm:cxn modelId="{D251BDA7-60AE-4D42-9550-E9AB4E15FEBC}" srcId="{DAB8DA28-0B01-4A23-A9A8-7C12075F8411}" destId="{C73098C7-36CE-47D2-B70F-066EE7FD0021}" srcOrd="0" destOrd="0" parTransId="{BD981B62-E420-46AF-AEFE-D47D65E3E871}" sibTransId="{88D59945-6C3C-434C-AA40-0746EAA42751}"/>
    <dgm:cxn modelId="{0C5A89B2-7747-418F-9A90-ED8BE7012260}" type="presOf" srcId="{DAB8DA28-0B01-4A23-A9A8-7C12075F8411}" destId="{79DB31D3-51D1-4087-9CE5-9FC8739DE2A3}" srcOrd="0" destOrd="0" presId="urn:microsoft.com/office/officeart/2005/8/layout/vList2"/>
    <dgm:cxn modelId="{FBE88D7E-127F-4769-B86E-A0DF9A23D467}" type="presParOf" srcId="{79DB31D3-51D1-4087-9CE5-9FC8739DE2A3}" destId="{9736DF69-199F-4ED7-9757-D09CA8B6CFE5}" srcOrd="0" destOrd="0" presId="urn:microsoft.com/office/officeart/2005/8/layout/vList2"/>
    <dgm:cxn modelId="{3D183395-229B-405E-90FE-4A58FB7D2B40}" type="presParOf" srcId="{79DB31D3-51D1-4087-9CE5-9FC8739DE2A3}" destId="{EF33B734-3B29-464C-B132-CA2C7042ADEC}" srcOrd="1" destOrd="0" presId="urn:microsoft.com/office/officeart/2005/8/layout/vList2"/>
    <dgm:cxn modelId="{A8595A13-F0EB-4819-9B52-5019607A54E5}" type="presParOf" srcId="{79DB31D3-51D1-4087-9CE5-9FC8739DE2A3}" destId="{4F14138B-B9A2-46B8-88D5-F059E2A46A2F}" srcOrd="2" destOrd="0" presId="urn:microsoft.com/office/officeart/2005/8/layout/vList2"/>
    <dgm:cxn modelId="{77AF7E9D-29DC-4096-88E4-FE76D9E4E15B}" type="presParOf" srcId="{79DB31D3-51D1-4087-9CE5-9FC8739DE2A3}" destId="{2C69761C-04E6-4264-8326-7437D1FA73DF}" srcOrd="3" destOrd="0" presId="urn:microsoft.com/office/officeart/2005/8/layout/vList2"/>
    <dgm:cxn modelId="{1E344038-B59F-4D72-93E3-F8D4EF8D5D60}" type="presParOf" srcId="{79DB31D3-51D1-4087-9CE5-9FC8739DE2A3}" destId="{8037E593-18C8-465E-8072-B8153865F9F9}"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614BF-0543-4A96-9F96-2655EA1366D4}">
      <dsp:nvSpPr>
        <dsp:cNvPr id="0" name=""/>
        <dsp:cNvSpPr/>
      </dsp:nvSpPr>
      <dsp:spPr>
        <a:xfrm>
          <a:off x="0" y="29214"/>
          <a:ext cx="3564839" cy="21389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SassoonCRInfantMedium" panose="02000603020000020003" pitchFamily="2" charset="0"/>
            </a:rPr>
            <a:t>At Lyppard Grange Primary School in Year 2 the children participate in whole class reading.</a:t>
          </a:r>
          <a:endParaRPr lang="en-US" sz="2400" kern="1200" dirty="0">
            <a:latin typeface="SassoonCRInfantMedium" panose="02000603020000020003" pitchFamily="2" charset="0"/>
          </a:endParaRPr>
        </a:p>
      </dsp:txBody>
      <dsp:txXfrm>
        <a:off x="0" y="29214"/>
        <a:ext cx="3564839" cy="2138903"/>
      </dsp:txXfrm>
    </dsp:sp>
    <dsp:sp modelId="{09EAC136-D9BE-47C9-B7BC-73F64461246F}">
      <dsp:nvSpPr>
        <dsp:cNvPr id="0" name=""/>
        <dsp:cNvSpPr/>
      </dsp:nvSpPr>
      <dsp:spPr>
        <a:xfrm>
          <a:off x="3921323" y="29214"/>
          <a:ext cx="3564839" cy="2138903"/>
        </a:xfrm>
        <a:prstGeom prst="rect">
          <a:avLst/>
        </a:prstGeom>
        <a:solidFill>
          <a:schemeClr val="accent2">
            <a:hueOff val="-330843"/>
            <a:satOff val="373"/>
            <a:lumOff val="88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latin typeface="SassoonCRInfantMedium" panose="02000603020000020003" pitchFamily="2" charset="0"/>
            </a:rPr>
            <a:t>In WCR- the </a:t>
          </a:r>
          <a:r>
            <a:rPr lang="en-GB" sz="2400" kern="1200">
              <a:latin typeface="SassoonCRInfantMedium" panose="02000603020000020003" pitchFamily="2" charset="0"/>
            </a:rPr>
            <a:t>children  </a:t>
          </a:r>
          <a:r>
            <a:rPr lang="en-GB" sz="2400" kern="1200" dirty="0">
              <a:latin typeface="SassoonCRInfantMedium" panose="02000603020000020003" pitchFamily="2" charset="0"/>
            </a:rPr>
            <a:t>read individually and as a class.</a:t>
          </a:r>
          <a:endParaRPr lang="en-US" sz="2400" kern="1200" dirty="0">
            <a:latin typeface="SassoonCRInfantMedium" panose="02000603020000020003" pitchFamily="2" charset="0"/>
          </a:endParaRPr>
        </a:p>
      </dsp:txBody>
      <dsp:txXfrm>
        <a:off x="3921323" y="29214"/>
        <a:ext cx="3564839" cy="2138903"/>
      </dsp:txXfrm>
    </dsp:sp>
    <dsp:sp modelId="{02163FD5-EBC4-4E92-A561-BA6EBFE04E30}">
      <dsp:nvSpPr>
        <dsp:cNvPr id="0" name=""/>
        <dsp:cNvSpPr/>
      </dsp:nvSpPr>
      <dsp:spPr>
        <a:xfrm>
          <a:off x="7842646" y="29214"/>
          <a:ext cx="3564839" cy="2138903"/>
        </a:xfrm>
        <a:prstGeom prst="rect">
          <a:avLst/>
        </a:prstGeom>
        <a:solidFill>
          <a:schemeClr val="accent2">
            <a:hueOff val="-661686"/>
            <a:satOff val="746"/>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assoonCRInfantMedium" panose="02000603020000020003" pitchFamily="2" charset="0"/>
            </a:rPr>
            <a:t>Additionally- Children are heard to read by an adult at least once a fortnight. </a:t>
          </a:r>
          <a:endParaRPr lang="en-US" sz="1800" kern="1200" dirty="0">
            <a:latin typeface="SassoonCRInfantMedium" panose="02000603020000020003" pitchFamily="2" charset="0"/>
          </a:endParaRPr>
        </a:p>
      </dsp:txBody>
      <dsp:txXfrm>
        <a:off x="7842646" y="29214"/>
        <a:ext cx="3564839" cy="2138903"/>
      </dsp:txXfrm>
    </dsp:sp>
    <dsp:sp modelId="{86C27E39-1896-4E17-9EE8-8C6CD908E365}">
      <dsp:nvSpPr>
        <dsp:cNvPr id="0" name=""/>
        <dsp:cNvSpPr/>
      </dsp:nvSpPr>
      <dsp:spPr>
        <a:xfrm>
          <a:off x="1960661" y="2524601"/>
          <a:ext cx="3564839" cy="2138903"/>
        </a:xfrm>
        <a:prstGeom prst="rect">
          <a:avLst/>
        </a:prstGeom>
        <a:solidFill>
          <a:schemeClr val="accent2">
            <a:hueOff val="-992530"/>
            <a:satOff val="1119"/>
            <a:lumOff val="264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assoonCRInfantMedium" panose="02000603020000020003" pitchFamily="2" charset="0"/>
            </a:rPr>
            <a:t>Children should be listened to at home every day for approximately </a:t>
          </a:r>
          <a:r>
            <a:rPr lang="en-GB" sz="1800" kern="1200" dirty="0">
              <a:solidFill>
                <a:schemeClr val="bg1"/>
              </a:solidFill>
              <a:latin typeface="SassoonCRInfantMedium" panose="02000603020000020003" pitchFamily="2" charset="0"/>
            </a:rPr>
            <a:t>10</a:t>
          </a:r>
          <a:r>
            <a:rPr lang="en-GB" sz="1800" kern="1200" dirty="0">
              <a:latin typeface="SassoonCRInfantMedium" panose="02000603020000020003" pitchFamily="2" charset="0"/>
            </a:rPr>
            <a:t> minutes – this is their homework.</a:t>
          </a:r>
          <a:endParaRPr lang="en-US" sz="1800" kern="1200" dirty="0">
            <a:latin typeface="SassoonCRInfantMedium" panose="02000603020000020003" pitchFamily="2" charset="0"/>
          </a:endParaRPr>
        </a:p>
      </dsp:txBody>
      <dsp:txXfrm>
        <a:off x="1960661" y="2524601"/>
        <a:ext cx="3564839" cy="2138903"/>
      </dsp:txXfrm>
    </dsp:sp>
    <dsp:sp modelId="{BAD2CD97-7038-454F-A494-C9D1984BD4FA}">
      <dsp:nvSpPr>
        <dsp:cNvPr id="0" name=""/>
        <dsp:cNvSpPr/>
      </dsp:nvSpPr>
      <dsp:spPr>
        <a:xfrm>
          <a:off x="5881984" y="2524601"/>
          <a:ext cx="3564839" cy="2138903"/>
        </a:xfrm>
        <a:prstGeom prst="rect">
          <a:avLst/>
        </a:prstGeom>
        <a:solidFill>
          <a:schemeClr val="accent2">
            <a:hueOff val="-1323373"/>
            <a:satOff val="1492"/>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latin typeface="SassoonCRInfantMedium" panose="02000603020000020003" pitchFamily="2" charset="0"/>
            </a:rPr>
            <a:t>Please ensure journals are written in and in school </a:t>
          </a:r>
          <a:r>
            <a:rPr lang="en-GB" sz="1800" u="sng" kern="1200" dirty="0">
              <a:latin typeface="SassoonCRInfantMedium" panose="02000603020000020003" pitchFamily="2" charset="0"/>
            </a:rPr>
            <a:t>every day</a:t>
          </a:r>
          <a:r>
            <a:rPr lang="en-GB" sz="1800" kern="1200" dirty="0">
              <a:latin typeface="SassoonCRInfantMedium" panose="02000603020000020003" pitchFamily="2" charset="0"/>
            </a:rPr>
            <a:t>.</a:t>
          </a:r>
        </a:p>
        <a:p>
          <a:pPr marL="0" lvl="0" indent="0" algn="ctr" defTabSz="800100">
            <a:lnSpc>
              <a:spcPct val="90000"/>
            </a:lnSpc>
            <a:spcBef>
              <a:spcPct val="0"/>
            </a:spcBef>
            <a:spcAft>
              <a:spcPct val="35000"/>
            </a:spcAft>
            <a:buNone/>
          </a:pPr>
          <a:endParaRPr lang="en-GB" sz="1800" kern="1200" dirty="0">
            <a:latin typeface="SassoonCRInfantMedium" panose="02000603020000020003" pitchFamily="2" charset="0"/>
          </a:endParaRPr>
        </a:p>
        <a:p>
          <a:pPr marL="0" lvl="0" indent="0" algn="ctr" defTabSz="800100">
            <a:lnSpc>
              <a:spcPct val="90000"/>
            </a:lnSpc>
            <a:spcBef>
              <a:spcPct val="0"/>
            </a:spcBef>
            <a:spcAft>
              <a:spcPct val="35000"/>
            </a:spcAft>
            <a:buNone/>
          </a:pPr>
          <a:r>
            <a:rPr lang="en-GB" sz="1800" kern="1200" dirty="0">
              <a:latin typeface="SassoonCRInfantMedium" panose="02000603020000020003" pitchFamily="2" charset="0"/>
            </a:rPr>
            <a:t>If your child finishes their book, this needs to be stated before it will be changed.</a:t>
          </a:r>
          <a:endParaRPr lang="en-US" sz="1800" kern="1200" dirty="0">
            <a:latin typeface="SassoonCRInfantMedium" panose="02000603020000020003" pitchFamily="2" charset="0"/>
          </a:endParaRPr>
        </a:p>
      </dsp:txBody>
      <dsp:txXfrm>
        <a:off x="5881984" y="2524601"/>
        <a:ext cx="3564839" cy="21389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36DF69-199F-4ED7-9757-D09CA8B6CFE5}">
      <dsp:nvSpPr>
        <dsp:cNvPr id="0" name=""/>
        <dsp:cNvSpPr/>
      </dsp:nvSpPr>
      <dsp:spPr>
        <a:xfrm>
          <a:off x="0" y="49192"/>
          <a:ext cx="6666833" cy="1727578"/>
        </a:xfrm>
        <a:prstGeom prst="roundRect">
          <a:avLst/>
        </a:prstGeom>
        <a:gradFill rotWithShape="0">
          <a:gsLst>
            <a:gs pos="0">
              <a:schemeClr val="accent5">
                <a:hueOff val="0"/>
                <a:satOff val="0"/>
                <a:lumOff val="0"/>
                <a:alphaOff val="0"/>
                <a:satMod val="100000"/>
                <a:lumMod val="100000"/>
              </a:schemeClr>
            </a:gs>
            <a:gs pos="50000">
              <a:schemeClr val="accent5">
                <a:hueOff val="0"/>
                <a:satOff val="0"/>
                <a:lumOff val="0"/>
                <a:alphaOff val="0"/>
                <a:shade val="99000"/>
                <a:satMod val="105000"/>
                <a:lumMod val="100000"/>
              </a:schemeClr>
            </a:gs>
            <a:gs pos="100000">
              <a:schemeClr val="accent5">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latin typeface="SassoonCRInfantMedium" panose="02000603020000020003" pitchFamily="2" charset="0"/>
            </a:rPr>
            <a:t>It is used throughout the school from Y2-Y6</a:t>
          </a:r>
          <a:endParaRPr lang="en-US" sz="3000" kern="1200" dirty="0">
            <a:latin typeface="SassoonCRInfantMedium" panose="02000603020000020003" pitchFamily="2" charset="0"/>
          </a:endParaRPr>
        </a:p>
      </dsp:txBody>
      <dsp:txXfrm>
        <a:off x="84333" y="133525"/>
        <a:ext cx="6498167" cy="1558912"/>
      </dsp:txXfrm>
    </dsp:sp>
    <dsp:sp modelId="{4F14138B-B9A2-46B8-88D5-F059E2A46A2F}">
      <dsp:nvSpPr>
        <dsp:cNvPr id="0" name=""/>
        <dsp:cNvSpPr/>
      </dsp:nvSpPr>
      <dsp:spPr>
        <a:xfrm>
          <a:off x="0" y="1863170"/>
          <a:ext cx="6666833" cy="1727578"/>
        </a:xfrm>
        <a:prstGeom prst="roundRect">
          <a:avLst/>
        </a:prstGeom>
        <a:gradFill rotWithShape="0">
          <a:gsLst>
            <a:gs pos="0">
              <a:schemeClr val="accent5">
                <a:hueOff val="1178392"/>
                <a:satOff val="-5635"/>
                <a:lumOff val="6177"/>
                <a:alphaOff val="0"/>
                <a:satMod val="100000"/>
                <a:lumMod val="100000"/>
              </a:schemeClr>
            </a:gs>
            <a:gs pos="50000">
              <a:schemeClr val="accent5">
                <a:hueOff val="1178392"/>
                <a:satOff val="-5635"/>
                <a:lumOff val="6177"/>
                <a:alphaOff val="0"/>
                <a:shade val="99000"/>
                <a:satMod val="105000"/>
                <a:lumMod val="100000"/>
              </a:schemeClr>
            </a:gs>
            <a:gs pos="100000">
              <a:schemeClr val="accent5">
                <a:hueOff val="1178392"/>
                <a:satOff val="-5635"/>
                <a:lumOff val="6177"/>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latin typeface="SassoonCRInfantMedium" panose="02000603020000020003" pitchFamily="2" charset="0"/>
            </a:rPr>
            <a:t>It supports children’s reading as well as their reading comprehension. </a:t>
          </a:r>
          <a:endParaRPr lang="en-US" sz="3000" kern="1200" dirty="0">
            <a:latin typeface="SassoonCRInfantMedium" panose="02000603020000020003" pitchFamily="2" charset="0"/>
          </a:endParaRPr>
        </a:p>
      </dsp:txBody>
      <dsp:txXfrm>
        <a:off x="84333" y="1947503"/>
        <a:ext cx="6498167" cy="1558912"/>
      </dsp:txXfrm>
    </dsp:sp>
    <dsp:sp modelId="{8037E593-18C8-465E-8072-B8153865F9F9}">
      <dsp:nvSpPr>
        <dsp:cNvPr id="0" name=""/>
        <dsp:cNvSpPr/>
      </dsp:nvSpPr>
      <dsp:spPr>
        <a:xfrm>
          <a:off x="0" y="3677149"/>
          <a:ext cx="6666833" cy="1727578"/>
        </a:xfrm>
        <a:prstGeom prst="roundRect">
          <a:avLst/>
        </a:prstGeom>
        <a:gradFill rotWithShape="0">
          <a:gsLst>
            <a:gs pos="0">
              <a:schemeClr val="accent5">
                <a:hueOff val="2356783"/>
                <a:satOff val="-11270"/>
                <a:lumOff val="12353"/>
                <a:alphaOff val="0"/>
                <a:satMod val="100000"/>
                <a:lumMod val="100000"/>
              </a:schemeClr>
            </a:gs>
            <a:gs pos="50000">
              <a:schemeClr val="accent5">
                <a:hueOff val="2356783"/>
                <a:satOff val="-11270"/>
                <a:lumOff val="12353"/>
                <a:alphaOff val="0"/>
                <a:shade val="99000"/>
                <a:satMod val="105000"/>
                <a:lumMod val="100000"/>
              </a:schemeClr>
            </a:gs>
            <a:gs pos="100000">
              <a:schemeClr val="accent5">
                <a:hueOff val="2356783"/>
                <a:satOff val="-11270"/>
                <a:lumOff val="12353"/>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latin typeface="SassoonCRInfantMedium" panose="02000603020000020003" pitchFamily="2" charset="0"/>
            </a:rPr>
            <a:t>We listen to children’s responses; this supports our evidence when assessing your child’s comprehension. </a:t>
          </a:r>
          <a:endParaRPr lang="en-US" sz="3000" kern="1200" dirty="0">
            <a:latin typeface="SassoonCRInfantMedium" panose="02000603020000020003" pitchFamily="2" charset="0"/>
          </a:endParaRPr>
        </a:p>
      </dsp:txBody>
      <dsp:txXfrm>
        <a:off x="84333" y="3761482"/>
        <a:ext cx="6498167" cy="1558912"/>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0C1DC7-D4F5-45F9-A39A-B186EFCEDF0F}" type="datetimeFigureOut">
              <a:rPr lang="en-GB" smtClean="0"/>
              <a:t>09/10/2025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7B36CF-61D6-4C3B-827C-A03E2565FDE0}" type="slidenum">
              <a:rPr lang="en-GB" smtClean="0"/>
              <a:t>‹#›</a:t>
            </a:fld>
            <a:endParaRPr lang="en-GB"/>
          </a:p>
        </p:txBody>
      </p:sp>
    </p:spTree>
    <p:extLst>
      <p:ext uri="{BB962C8B-B14F-4D97-AF65-F5344CB8AC3E}">
        <p14:creationId xmlns:p14="http://schemas.microsoft.com/office/powerpoint/2010/main" val="2897962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99F32-3193-2AF5-F5F5-4FC9266C6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50512-4037-A069-B974-355FA2911B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EFF0F4-A025-3141-9266-81D5885B78A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E0EDDEC-BF93-A33F-EC54-A6CFE4BA503F}"/>
              </a:ext>
            </a:extLst>
          </p:cNvPr>
          <p:cNvSpPr>
            <a:spLocks noGrp="1"/>
          </p:cNvSpPr>
          <p:nvPr>
            <p:ph type="sldNum" sz="quarter" idx="5"/>
          </p:nvPr>
        </p:nvSpPr>
        <p:spPr/>
        <p:txBody>
          <a:bodyPr/>
          <a:lstStyle/>
          <a:p>
            <a:fld id="{CD202642-33DC-494C-B571-13B863F0ABF6}" type="slidenum">
              <a:rPr lang="en-GB" smtClean="0"/>
              <a:t>10</a:t>
            </a:fld>
            <a:endParaRPr lang="en-GB"/>
          </a:p>
        </p:txBody>
      </p:sp>
    </p:spTree>
    <p:extLst>
      <p:ext uri="{BB962C8B-B14F-4D97-AF65-F5344CB8AC3E}">
        <p14:creationId xmlns:p14="http://schemas.microsoft.com/office/powerpoint/2010/main" val="3301228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Doing stage- We try to encourage children to use concrete resources as much as possible to support their understanding of number.  Maths becomes more tangible when </a:t>
            </a:r>
            <a:r>
              <a:rPr lang="en-GB" dirty="0" err="1"/>
              <a:t>chn</a:t>
            </a:r>
            <a:r>
              <a:rPr lang="en-GB" dirty="0"/>
              <a:t> are able to physically handle objects themselves. For example, this term we are working on place value. So we have provided </a:t>
            </a:r>
            <a:r>
              <a:rPr lang="en-GB" dirty="0" err="1"/>
              <a:t>chn</a:t>
            </a:r>
            <a:r>
              <a:rPr lang="en-GB" dirty="0"/>
              <a:t> with opportunities to build numbers using various resources- talking about the value of the digits- the number of tens, how many ones etc.  Helps </a:t>
            </a:r>
            <a:r>
              <a:rPr lang="en-GB" dirty="0" err="1"/>
              <a:t>chn</a:t>
            </a:r>
            <a:r>
              <a:rPr lang="en-GB" dirty="0"/>
              <a:t> in understanding abstract concepts like fractions.</a:t>
            </a:r>
          </a:p>
        </p:txBody>
      </p:sp>
      <p:sp>
        <p:nvSpPr>
          <p:cNvPr id="4" name="Slide Number Placeholder 3"/>
          <p:cNvSpPr>
            <a:spLocks noGrp="1"/>
          </p:cNvSpPr>
          <p:nvPr>
            <p:ph type="sldNum" sz="quarter" idx="5"/>
          </p:nvPr>
        </p:nvSpPr>
        <p:spPr/>
        <p:txBody>
          <a:bodyPr/>
          <a:lstStyle/>
          <a:p>
            <a:fld id="{60B91357-0294-4660-BA95-4201B4C7EB06}" type="slidenum">
              <a:rPr lang="en-GB" smtClean="0"/>
              <a:t>13</a:t>
            </a:fld>
            <a:endParaRPr lang="en-GB"/>
          </a:p>
        </p:txBody>
      </p:sp>
    </p:spTree>
    <p:extLst>
      <p:ext uri="{BB962C8B-B14F-4D97-AF65-F5344CB8AC3E}">
        <p14:creationId xmlns:p14="http://schemas.microsoft.com/office/powerpoint/2010/main" val="4091228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Seeing stage- Essentially using drawings to help them solve problems. Visual representations of the concrete objects are used to solve problems. They build a connection between physical and abstract. </a:t>
            </a:r>
          </a:p>
          <a:p>
            <a:r>
              <a:rPr lang="en-GB" dirty="0"/>
              <a:t>Alongside the use of concrete resources, we encourage </a:t>
            </a:r>
            <a:r>
              <a:rPr lang="en-GB" dirty="0" err="1"/>
              <a:t>chn</a:t>
            </a:r>
            <a:r>
              <a:rPr lang="en-GB" dirty="0"/>
              <a:t> to use pictorial representations such as whole part models, bar models and place value charts. </a:t>
            </a:r>
          </a:p>
        </p:txBody>
      </p:sp>
      <p:sp>
        <p:nvSpPr>
          <p:cNvPr id="4" name="Slide Number Placeholder 3"/>
          <p:cNvSpPr>
            <a:spLocks noGrp="1"/>
          </p:cNvSpPr>
          <p:nvPr>
            <p:ph type="sldNum" sz="quarter" idx="5"/>
          </p:nvPr>
        </p:nvSpPr>
        <p:spPr/>
        <p:txBody>
          <a:bodyPr/>
          <a:lstStyle/>
          <a:p>
            <a:fld id="{60B91357-0294-4660-BA95-4201B4C7EB06}" type="slidenum">
              <a:rPr lang="en-GB" smtClean="0"/>
              <a:t>14</a:t>
            </a:fld>
            <a:endParaRPr lang="en-GB"/>
          </a:p>
        </p:txBody>
      </p:sp>
    </p:spTree>
    <p:extLst>
      <p:ext uri="{BB962C8B-B14F-4D97-AF65-F5344CB8AC3E}">
        <p14:creationId xmlns:p14="http://schemas.microsoft.com/office/powerpoint/2010/main" val="1409271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to using mathematical numbers and symbols.</a:t>
            </a:r>
          </a:p>
        </p:txBody>
      </p:sp>
      <p:sp>
        <p:nvSpPr>
          <p:cNvPr id="4" name="Slide Number Placeholder 3"/>
          <p:cNvSpPr>
            <a:spLocks noGrp="1"/>
          </p:cNvSpPr>
          <p:nvPr>
            <p:ph type="sldNum" sz="quarter" idx="5"/>
          </p:nvPr>
        </p:nvSpPr>
        <p:spPr/>
        <p:txBody>
          <a:bodyPr/>
          <a:lstStyle/>
          <a:p>
            <a:fld id="{60B91357-0294-4660-BA95-4201B4C7EB06}" type="slidenum">
              <a:rPr lang="en-GB" smtClean="0"/>
              <a:t>15</a:t>
            </a:fld>
            <a:endParaRPr lang="en-GB"/>
          </a:p>
        </p:txBody>
      </p:sp>
    </p:spTree>
    <p:extLst>
      <p:ext uri="{BB962C8B-B14F-4D97-AF65-F5344CB8AC3E}">
        <p14:creationId xmlns:p14="http://schemas.microsoft.com/office/powerpoint/2010/main" val="470915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Key vocabulary- </a:t>
            </a:r>
            <a:r>
              <a:rPr lang="en-GB" dirty="0" err="1"/>
              <a:t>chn</a:t>
            </a:r>
            <a:r>
              <a:rPr lang="en-GB" dirty="0"/>
              <a:t> encouraged to use correct vocabulary when talking about maths. </a:t>
            </a:r>
          </a:p>
          <a:p>
            <a:r>
              <a:rPr lang="en-GB" dirty="0"/>
              <a:t>Sentence stems- choral rehearsal of sentence stems. </a:t>
            </a:r>
          </a:p>
        </p:txBody>
      </p:sp>
      <p:sp>
        <p:nvSpPr>
          <p:cNvPr id="4" name="Slide Number Placeholder 3"/>
          <p:cNvSpPr>
            <a:spLocks noGrp="1"/>
          </p:cNvSpPr>
          <p:nvPr>
            <p:ph type="sldNum" sz="quarter" idx="5"/>
          </p:nvPr>
        </p:nvSpPr>
        <p:spPr/>
        <p:txBody>
          <a:bodyPr/>
          <a:lstStyle/>
          <a:p>
            <a:fld id="{60B91357-0294-4660-BA95-4201B4C7EB06}" type="slidenum">
              <a:rPr lang="en-GB" smtClean="0"/>
              <a:t>16</a:t>
            </a:fld>
            <a:endParaRPr lang="en-GB"/>
          </a:p>
        </p:txBody>
      </p:sp>
    </p:spTree>
    <p:extLst>
      <p:ext uri="{BB962C8B-B14F-4D97-AF65-F5344CB8AC3E}">
        <p14:creationId xmlns:p14="http://schemas.microsoft.com/office/powerpoint/2010/main" val="5566012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mistake have they made? True or false? Do you agree? Why? – we encourage </a:t>
            </a:r>
            <a:r>
              <a:rPr lang="en-GB" dirty="0" err="1"/>
              <a:t>chn</a:t>
            </a:r>
            <a:r>
              <a:rPr lang="en-GB" dirty="0"/>
              <a:t> to begin to apply their maths knowledge, proving their answers. </a:t>
            </a:r>
          </a:p>
        </p:txBody>
      </p:sp>
      <p:sp>
        <p:nvSpPr>
          <p:cNvPr id="4" name="Slide Number Placeholder 3"/>
          <p:cNvSpPr>
            <a:spLocks noGrp="1"/>
          </p:cNvSpPr>
          <p:nvPr>
            <p:ph type="sldNum" sz="quarter" idx="5"/>
          </p:nvPr>
        </p:nvSpPr>
        <p:spPr/>
        <p:txBody>
          <a:bodyPr/>
          <a:lstStyle/>
          <a:p>
            <a:fld id="{60B91357-0294-4660-BA95-4201B4C7EB06}" type="slidenum">
              <a:rPr lang="en-GB" smtClean="0"/>
              <a:t>19</a:t>
            </a:fld>
            <a:endParaRPr lang="en-GB"/>
          </a:p>
        </p:txBody>
      </p:sp>
    </p:spTree>
    <p:extLst>
      <p:ext uri="{BB962C8B-B14F-4D97-AF65-F5344CB8AC3E}">
        <p14:creationId xmlns:p14="http://schemas.microsoft.com/office/powerpoint/2010/main" val="3363872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Problem solving tasks. Allow a deeper level of thinking.</a:t>
            </a:r>
          </a:p>
        </p:txBody>
      </p:sp>
      <p:sp>
        <p:nvSpPr>
          <p:cNvPr id="4" name="Slide Number Placeholder 3"/>
          <p:cNvSpPr>
            <a:spLocks noGrp="1"/>
          </p:cNvSpPr>
          <p:nvPr>
            <p:ph type="sldNum" sz="quarter" idx="5"/>
          </p:nvPr>
        </p:nvSpPr>
        <p:spPr/>
        <p:txBody>
          <a:bodyPr/>
          <a:lstStyle/>
          <a:p>
            <a:fld id="{60B91357-0294-4660-BA95-4201B4C7EB06}" type="slidenum">
              <a:rPr lang="en-GB" smtClean="0"/>
              <a:t>20</a:t>
            </a:fld>
            <a:endParaRPr lang="en-GB"/>
          </a:p>
        </p:txBody>
      </p:sp>
    </p:spTree>
    <p:extLst>
      <p:ext uri="{BB962C8B-B14F-4D97-AF65-F5344CB8AC3E}">
        <p14:creationId xmlns:p14="http://schemas.microsoft.com/office/powerpoint/2010/main" val="3179072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KIRFs- are our key instant recall facts. There will be  different KIRF each term which we will be working on in school so the children become really confident with them.  Some of the homework may be based around the KIRF too. We will notify you on the website of each new KIRF and add a parent guide with some helpful tips and ideas for practising them at home. </a:t>
            </a:r>
          </a:p>
        </p:txBody>
      </p:sp>
      <p:sp>
        <p:nvSpPr>
          <p:cNvPr id="4" name="Slide Number Placeholder 3"/>
          <p:cNvSpPr>
            <a:spLocks noGrp="1"/>
          </p:cNvSpPr>
          <p:nvPr>
            <p:ph type="sldNum" sz="quarter" idx="5"/>
          </p:nvPr>
        </p:nvSpPr>
        <p:spPr/>
        <p:txBody>
          <a:bodyPr/>
          <a:lstStyle/>
          <a:p>
            <a:fld id="{60B91357-0294-4660-BA95-4201B4C7EB06}" type="slidenum">
              <a:rPr lang="en-GB" smtClean="0"/>
              <a:t>21</a:t>
            </a:fld>
            <a:endParaRPr lang="en-GB"/>
          </a:p>
        </p:txBody>
      </p:sp>
    </p:spTree>
    <p:extLst>
      <p:ext uri="{BB962C8B-B14F-4D97-AF65-F5344CB8AC3E}">
        <p14:creationId xmlns:p14="http://schemas.microsoft.com/office/powerpoint/2010/main" val="3947432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B91357-0294-4660-BA95-4201B4C7EB06}" type="slidenum">
              <a:rPr lang="en-GB" smtClean="0"/>
              <a:t>22</a:t>
            </a:fld>
            <a:endParaRPr lang="en-GB"/>
          </a:p>
        </p:txBody>
      </p:sp>
    </p:spTree>
    <p:extLst>
      <p:ext uri="{BB962C8B-B14F-4D97-AF65-F5344CB8AC3E}">
        <p14:creationId xmlns:p14="http://schemas.microsoft.com/office/powerpoint/2010/main" val="1048741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6802F0-DEA5-FB53-3D76-56CC69FD98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ADFCB7-290F-8A54-6D1E-C67FFDC39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98E50A-2206-6140-7CFC-91D6120AA9BE}"/>
              </a:ext>
            </a:extLst>
          </p:cNvPr>
          <p:cNvSpPr>
            <a:spLocks noGrp="1"/>
          </p:cNvSpPr>
          <p:nvPr>
            <p:ph type="body" idx="1"/>
          </p:nvPr>
        </p:nvSpPr>
        <p:spPr/>
        <p:txBody>
          <a:bodyPr/>
          <a:lstStyle/>
          <a:p>
            <a:r>
              <a:rPr lang="en-GB" dirty="0"/>
              <a:t>Problem solving tasks. Allow a deeper level of thinking.</a:t>
            </a:r>
          </a:p>
        </p:txBody>
      </p:sp>
      <p:sp>
        <p:nvSpPr>
          <p:cNvPr id="4" name="Slide Number Placeholder 3">
            <a:extLst>
              <a:ext uri="{FF2B5EF4-FFF2-40B4-BE49-F238E27FC236}">
                <a16:creationId xmlns:a16="http://schemas.microsoft.com/office/drawing/2014/main" id="{B02CF709-9E68-FF0B-1E68-0B926A2DD3A9}"/>
              </a:ext>
            </a:extLst>
          </p:cNvPr>
          <p:cNvSpPr>
            <a:spLocks noGrp="1"/>
          </p:cNvSpPr>
          <p:nvPr>
            <p:ph type="sldNum" sz="quarter" idx="5"/>
          </p:nvPr>
        </p:nvSpPr>
        <p:spPr/>
        <p:txBody>
          <a:bodyPr/>
          <a:lstStyle/>
          <a:p>
            <a:fld id="{60B91357-0294-4660-BA95-4201B4C7EB06}" type="slidenum">
              <a:rPr lang="en-GB" smtClean="0"/>
              <a:t>23</a:t>
            </a:fld>
            <a:endParaRPr lang="en-GB"/>
          </a:p>
        </p:txBody>
      </p:sp>
    </p:spTree>
    <p:extLst>
      <p:ext uri="{BB962C8B-B14F-4D97-AF65-F5344CB8AC3E}">
        <p14:creationId xmlns:p14="http://schemas.microsoft.com/office/powerpoint/2010/main" val="28099623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35D5B0-B01E-8625-0A32-BF49BEE8C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D6A94C-7416-1AC7-1635-2CFAB3E12A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787785-D516-554F-8703-85AD6827D6AE}"/>
              </a:ext>
            </a:extLst>
          </p:cNvPr>
          <p:cNvSpPr>
            <a:spLocks noGrp="1"/>
          </p:cNvSpPr>
          <p:nvPr>
            <p:ph type="body" idx="1"/>
          </p:nvPr>
        </p:nvSpPr>
        <p:spPr/>
        <p:txBody>
          <a:bodyPr/>
          <a:lstStyle/>
          <a:p>
            <a:r>
              <a:rPr lang="en-GB" dirty="0"/>
              <a:t>Problem solving tasks. Allow a deeper level of thinking.</a:t>
            </a:r>
          </a:p>
        </p:txBody>
      </p:sp>
      <p:sp>
        <p:nvSpPr>
          <p:cNvPr id="4" name="Slide Number Placeholder 3">
            <a:extLst>
              <a:ext uri="{FF2B5EF4-FFF2-40B4-BE49-F238E27FC236}">
                <a16:creationId xmlns:a16="http://schemas.microsoft.com/office/drawing/2014/main" id="{E532C7B9-4748-9BDA-D7BD-DF1C9725DFF2}"/>
              </a:ext>
            </a:extLst>
          </p:cNvPr>
          <p:cNvSpPr>
            <a:spLocks noGrp="1"/>
          </p:cNvSpPr>
          <p:nvPr>
            <p:ph type="sldNum" sz="quarter" idx="5"/>
          </p:nvPr>
        </p:nvSpPr>
        <p:spPr/>
        <p:txBody>
          <a:bodyPr/>
          <a:lstStyle/>
          <a:p>
            <a:fld id="{60B91357-0294-4660-BA95-4201B4C7EB06}" type="slidenum">
              <a:rPr lang="en-GB" smtClean="0"/>
              <a:t>24</a:t>
            </a:fld>
            <a:endParaRPr lang="en-GB"/>
          </a:p>
        </p:txBody>
      </p:sp>
    </p:spTree>
    <p:extLst>
      <p:ext uri="{BB962C8B-B14F-4D97-AF65-F5344CB8AC3E}">
        <p14:creationId xmlns:p14="http://schemas.microsoft.com/office/powerpoint/2010/main" val="3186227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B91357-0294-4660-BA95-4201B4C7EB06}" type="slidenum">
              <a:rPr lang="en-GB" smtClean="0"/>
              <a:t>25</a:t>
            </a:fld>
            <a:endParaRPr lang="en-GB"/>
          </a:p>
        </p:txBody>
      </p:sp>
    </p:spTree>
    <p:extLst>
      <p:ext uri="{BB962C8B-B14F-4D97-AF65-F5344CB8AC3E}">
        <p14:creationId xmlns:p14="http://schemas.microsoft.com/office/powerpoint/2010/main" val="3779587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Timestables</a:t>
            </a:r>
            <a:r>
              <a:rPr lang="en-GB" dirty="0"/>
              <a:t> need to begin to become embedded in Year 2. Knowing their tables makes maths so much easier. At end of Year 4, government expectation is all children know all tables to 12x so starting in Year 2 gives </a:t>
            </a:r>
            <a:r>
              <a:rPr lang="en-GB" dirty="0" err="1"/>
              <a:t>chn</a:t>
            </a:r>
            <a:r>
              <a:rPr lang="en-GB" dirty="0"/>
              <a:t> a much better chance of being secure by year 4. </a:t>
            </a:r>
          </a:p>
        </p:txBody>
      </p:sp>
      <p:sp>
        <p:nvSpPr>
          <p:cNvPr id="4" name="Slide Number Placeholder 3"/>
          <p:cNvSpPr>
            <a:spLocks noGrp="1"/>
          </p:cNvSpPr>
          <p:nvPr>
            <p:ph type="sldNum" sz="quarter" idx="5"/>
          </p:nvPr>
        </p:nvSpPr>
        <p:spPr/>
        <p:txBody>
          <a:bodyPr/>
          <a:lstStyle/>
          <a:p>
            <a:fld id="{60B91357-0294-4660-BA95-4201B4C7EB06}" type="slidenum">
              <a:rPr lang="en-GB" smtClean="0"/>
              <a:t>26</a:t>
            </a:fld>
            <a:endParaRPr lang="en-GB"/>
          </a:p>
        </p:txBody>
      </p:sp>
    </p:spTree>
    <p:extLst>
      <p:ext uri="{BB962C8B-B14F-4D97-AF65-F5344CB8AC3E}">
        <p14:creationId xmlns:p14="http://schemas.microsoft.com/office/powerpoint/2010/main" val="25950359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Using base ten is a useful resource here to help them build the numbers and work out how many tens, how many ones? How many are there altogether? </a:t>
            </a:r>
          </a:p>
        </p:txBody>
      </p:sp>
      <p:sp>
        <p:nvSpPr>
          <p:cNvPr id="4" name="Slide Number Placeholder 3"/>
          <p:cNvSpPr>
            <a:spLocks noGrp="1"/>
          </p:cNvSpPr>
          <p:nvPr>
            <p:ph type="sldNum" sz="quarter" idx="5"/>
          </p:nvPr>
        </p:nvSpPr>
        <p:spPr/>
        <p:txBody>
          <a:bodyPr/>
          <a:lstStyle/>
          <a:p>
            <a:fld id="{60B91357-0294-4660-BA95-4201B4C7EB06}" type="slidenum">
              <a:rPr lang="en-GB" smtClean="0"/>
              <a:t>30</a:t>
            </a:fld>
            <a:endParaRPr lang="en-GB"/>
          </a:p>
        </p:txBody>
      </p:sp>
    </p:spTree>
    <p:extLst>
      <p:ext uri="{BB962C8B-B14F-4D97-AF65-F5344CB8AC3E}">
        <p14:creationId xmlns:p14="http://schemas.microsoft.com/office/powerpoint/2010/main" val="23227493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9976EA-33EF-0F11-D905-BBE156F601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E049269-E43D-D74D-C284-E24F3C0CA8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AA321A-3B6C-46BA-BF0C-54B104D44C37}"/>
              </a:ext>
            </a:extLst>
          </p:cNvPr>
          <p:cNvSpPr>
            <a:spLocks noGrp="1"/>
          </p:cNvSpPr>
          <p:nvPr>
            <p:ph type="body" idx="1"/>
          </p:nvPr>
        </p:nvSpPr>
        <p:spPr/>
        <p:txBody>
          <a:bodyPr/>
          <a:lstStyle/>
          <a:p>
            <a:r>
              <a:rPr lang="en-GB" dirty="0"/>
              <a:t>Using base ten is a useful resource here to help them build the numbers and work out how many tens, how many ones? How many are there altogether? </a:t>
            </a:r>
          </a:p>
        </p:txBody>
      </p:sp>
      <p:sp>
        <p:nvSpPr>
          <p:cNvPr id="4" name="Slide Number Placeholder 3">
            <a:extLst>
              <a:ext uri="{FF2B5EF4-FFF2-40B4-BE49-F238E27FC236}">
                <a16:creationId xmlns:a16="http://schemas.microsoft.com/office/drawing/2014/main" id="{0A2EB93E-0103-39D8-149C-2840442898CA}"/>
              </a:ext>
            </a:extLst>
          </p:cNvPr>
          <p:cNvSpPr>
            <a:spLocks noGrp="1"/>
          </p:cNvSpPr>
          <p:nvPr>
            <p:ph type="sldNum" sz="quarter" idx="5"/>
          </p:nvPr>
        </p:nvSpPr>
        <p:spPr/>
        <p:txBody>
          <a:bodyPr/>
          <a:lstStyle/>
          <a:p>
            <a:fld id="{60B91357-0294-4660-BA95-4201B4C7EB06}" type="slidenum">
              <a:rPr lang="en-GB" smtClean="0"/>
              <a:t>31</a:t>
            </a:fld>
            <a:endParaRPr lang="en-GB"/>
          </a:p>
        </p:txBody>
      </p:sp>
    </p:spTree>
    <p:extLst>
      <p:ext uri="{BB962C8B-B14F-4D97-AF65-F5344CB8AC3E}">
        <p14:creationId xmlns:p14="http://schemas.microsoft.com/office/powerpoint/2010/main" val="9256475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Subtracting tens and ones.</a:t>
            </a:r>
          </a:p>
        </p:txBody>
      </p:sp>
      <p:sp>
        <p:nvSpPr>
          <p:cNvPr id="4" name="Slide Number Placeholder 3"/>
          <p:cNvSpPr>
            <a:spLocks noGrp="1"/>
          </p:cNvSpPr>
          <p:nvPr>
            <p:ph type="sldNum" sz="quarter" idx="5"/>
          </p:nvPr>
        </p:nvSpPr>
        <p:spPr/>
        <p:txBody>
          <a:bodyPr/>
          <a:lstStyle/>
          <a:p>
            <a:fld id="{60B91357-0294-4660-BA95-4201B4C7EB06}" type="slidenum">
              <a:rPr lang="en-GB" smtClean="0"/>
              <a:t>32</a:t>
            </a:fld>
            <a:endParaRPr lang="en-GB"/>
          </a:p>
        </p:txBody>
      </p:sp>
    </p:spTree>
    <p:extLst>
      <p:ext uri="{BB962C8B-B14F-4D97-AF65-F5344CB8AC3E}">
        <p14:creationId xmlns:p14="http://schemas.microsoft.com/office/powerpoint/2010/main" val="26149192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base ten to aid their understanding when exchanging.  We can’t take 7 ones away, there aren’t enough so we need to exchange a ten for ten ones. Then subtract the ones, then the tens. </a:t>
            </a:r>
          </a:p>
        </p:txBody>
      </p:sp>
      <p:sp>
        <p:nvSpPr>
          <p:cNvPr id="4" name="Slide Number Placeholder 3"/>
          <p:cNvSpPr>
            <a:spLocks noGrp="1"/>
          </p:cNvSpPr>
          <p:nvPr>
            <p:ph type="sldNum" sz="quarter" idx="5"/>
          </p:nvPr>
        </p:nvSpPr>
        <p:spPr/>
        <p:txBody>
          <a:bodyPr/>
          <a:lstStyle/>
          <a:p>
            <a:fld id="{60B91357-0294-4660-BA95-4201B4C7EB06}" type="slidenum">
              <a:rPr lang="en-GB" smtClean="0"/>
              <a:t>33</a:t>
            </a:fld>
            <a:endParaRPr lang="en-GB"/>
          </a:p>
        </p:txBody>
      </p:sp>
    </p:spTree>
    <p:extLst>
      <p:ext uri="{BB962C8B-B14F-4D97-AF65-F5344CB8AC3E}">
        <p14:creationId xmlns:p14="http://schemas.microsoft.com/office/powerpoint/2010/main" val="15777913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C92071-8056-4048-5507-6A5FE4049C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44EF575-CEA2-1FE9-9ABE-1A96F4207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0C4813-A554-0D64-AFC4-9A882E82CF3E}"/>
              </a:ext>
            </a:extLst>
          </p:cNvPr>
          <p:cNvSpPr>
            <a:spLocks noGrp="1"/>
          </p:cNvSpPr>
          <p:nvPr>
            <p:ph type="body" idx="1"/>
          </p:nvPr>
        </p:nvSpPr>
        <p:spPr/>
        <p:txBody>
          <a:bodyPr/>
          <a:lstStyle/>
          <a:p>
            <a:r>
              <a:rPr lang="en-GB" dirty="0"/>
              <a:t>We use base ten to aid their understanding when exchanging.  We can’t take 7 ones away, there aren’t enough so we need to exchange a ten for ten ones. Then subtract the ones, then the tens. </a:t>
            </a:r>
          </a:p>
        </p:txBody>
      </p:sp>
      <p:sp>
        <p:nvSpPr>
          <p:cNvPr id="4" name="Slide Number Placeholder 3">
            <a:extLst>
              <a:ext uri="{FF2B5EF4-FFF2-40B4-BE49-F238E27FC236}">
                <a16:creationId xmlns:a16="http://schemas.microsoft.com/office/drawing/2014/main" id="{C2E73CF2-5269-73A1-6829-B9956B60F449}"/>
              </a:ext>
            </a:extLst>
          </p:cNvPr>
          <p:cNvSpPr>
            <a:spLocks noGrp="1"/>
          </p:cNvSpPr>
          <p:nvPr>
            <p:ph type="sldNum" sz="quarter" idx="5"/>
          </p:nvPr>
        </p:nvSpPr>
        <p:spPr/>
        <p:txBody>
          <a:bodyPr/>
          <a:lstStyle/>
          <a:p>
            <a:fld id="{60B91357-0294-4660-BA95-4201B4C7EB06}" type="slidenum">
              <a:rPr lang="en-GB" smtClean="0"/>
              <a:t>34</a:t>
            </a:fld>
            <a:endParaRPr lang="en-GB"/>
          </a:p>
        </p:txBody>
      </p:sp>
    </p:spTree>
    <p:extLst>
      <p:ext uri="{BB962C8B-B14F-4D97-AF65-F5344CB8AC3E}">
        <p14:creationId xmlns:p14="http://schemas.microsoft.com/office/powerpoint/2010/main" val="9738795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use the language of ‘lots of’ or ‘groups of’ alongside the multiplication symbol. E.g. 4 groups of 5 or 4 lots of 5- which is same as 4 x 5. </a:t>
            </a:r>
          </a:p>
        </p:txBody>
      </p:sp>
      <p:sp>
        <p:nvSpPr>
          <p:cNvPr id="4" name="Slide Number Placeholder 3"/>
          <p:cNvSpPr>
            <a:spLocks noGrp="1"/>
          </p:cNvSpPr>
          <p:nvPr>
            <p:ph type="sldNum" sz="quarter" idx="5"/>
          </p:nvPr>
        </p:nvSpPr>
        <p:spPr/>
        <p:txBody>
          <a:bodyPr/>
          <a:lstStyle/>
          <a:p>
            <a:fld id="{60B91357-0294-4660-BA95-4201B4C7EB06}" type="slidenum">
              <a:rPr lang="en-GB" smtClean="0"/>
              <a:t>35</a:t>
            </a:fld>
            <a:endParaRPr lang="en-GB"/>
          </a:p>
        </p:txBody>
      </p:sp>
    </p:spTree>
    <p:extLst>
      <p:ext uri="{BB962C8B-B14F-4D97-AF65-F5344CB8AC3E}">
        <p14:creationId xmlns:p14="http://schemas.microsoft.com/office/powerpoint/2010/main" val="11965233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933552-4C2D-2C72-9C03-5EAA6ACFC3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8A095-B7E5-E95A-D593-647635C23C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496679-121D-B52A-82A9-814EA21D36EF}"/>
              </a:ext>
            </a:extLst>
          </p:cNvPr>
          <p:cNvSpPr>
            <a:spLocks noGrp="1"/>
          </p:cNvSpPr>
          <p:nvPr>
            <p:ph type="body" idx="1"/>
          </p:nvPr>
        </p:nvSpPr>
        <p:spPr/>
        <p:txBody>
          <a:bodyPr/>
          <a:lstStyle/>
          <a:p>
            <a:r>
              <a:rPr lang="en-GB" dirty="0"/>
              <a:t>We use the language of ‘lots of’ or ‘groups of’ alongside the multiplication symbol. E.g. 4 groups of 5 or 4 lots of 5- which is same as 4 x 5. </a:t>
            </a:r>
          </a:p>
        </p:txBody>
      </p:sp>
      <p:sp>
        <p:nvSpPr>
          <p:cNvPr id="4" name="Slide Number Placeholder 3">
            <a:extLst>
              <a:ext uri="{FF2B5EF4-FFF2-40B4-BE49-F238E27FC236}">
                <a16:creationId xmlns:a16="http://schemas.microsoft.com/office/drawing/2014/main" id="{9EC67103-9817-3C0D-657E-0651828520F8}"/>
              </a:ext>
            </a:extLst>
          </p:cNvPr>
          <p:cNvSpPr>
            <a:spLocks noGrp="1"/>
          </p:cNvSpPr>
          <p:nvPr>
            <p:ph type="sldNum" sz="quarter" idx="5"/>
          </p:nvPr>
        </p:nvSpPr>
        <p:spPr/>
        <p:txBody>
          <a:bodyPr/>
          <a:lstStyle/>
          <a:p>
            <a:fld id="{60B91357-0294-4660-BA95-4201B4C7EB06}" type="slidenum">
              <a:rPr lang="en-GB" smtClean="0"/>
              <a:t>36</a:t>
            </a:fld>
            <a:endParaRPr lang="en-GB"/>
          </a:p>
        </p:txBody>
      </p:sp>
    </p:spTree>
    <p:extLst>
      <p:ext uri="{BB962C8B-B14F-4D97-AF65-F5344CB8AC3E}">
        <p14:creationId xmlns:p14="http://schemas.microsoft.com/office/powerpoint/2010/main" val="19100085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out into equal groups by using crosses. </a:t>
            </a:r>
          </a:p>
        </p:txBody>
      </p:sp>
      <p:sp>
        <p:nvSpPr>
          <p:cNvPr id="4" name="Slide Number Placeholder 3"/>
          <p:cNvSpPr>
            <a:spLocks noGrp="1"/>
          </p:cNvSpPr>
          <p:nvPr>
            <p:ph type="sldNum" sz="quarter" idx="5"/>
          </p:nvPr>
        </p:nvSpPr>
        <p:spPr/>
        <p:txBody>
          <a:bodyPr/>
          <a:lstStyle/>
          <a:p>
            <a:fld id="{60B91357-0294-4660-BA95-4201B4C7EB06}" type="slidenum">
              <a:rPr lang="en-GB" smtClean="0"/>
              <a:t>40</a:t>
            </a:fld>
            <a:endParaRPr lang="en-GB"/>
          </a:p>
        </p:txBody>
      </p:sp>
    </p:spTree>
    <p:extLst>
      <p:ext uri="{BB962C8B-B14F-4D97-AF65-F5344CB8AC3E}">
        <p14:creationId xmlns:p14="http://schemas.microsoft.com/office/powerpoint/2010/main" val="25046764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202642-33DC-494C-B571-13B863F0ABF6}" type="slidenum">
              <a:rPr lang="en-GB" smtClean="0"/>
              <a:t>41</a:t>
            </a:fld>
            <a:endParaRPr lang="en-GB"/>
          </a:p>
        </p:txBody>
      </p:sp>
    </p:spTree>
    <p:extLst>
      <p:ext uri="{BB962C8B-B14F-4D97-AF65-F5344CB8AC3E}">
        <p14:creationId xmlns:p14="http://schemas.microsoft.com/office/powerpoint/2010/main" val="524999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Journals must be clearly dated and signed by someone at home for books to be changed. </a:t>
            </a:r>
          </a:p>
        </p:txBody>
      </p:sp>
      <p:sp>
        <p:nvSpPr>
          <p:cNvPr id="4" name="Slide Number Placeholder 3"/>
          <p:cNvSpPr>
            <a:spLocks noGrp="1"/>
          </p:cNvSpPr>
          <p:nvPr>
            <p:ph type="sldNum" sz="quarter" idx="5"/>
          </p:nvPr>
        </p:nvSpPr>
        <p:spPr/>
        <p:txBody>
          <a:bodyPr/>
          <a:lstStyle/>
          <a:p>
            <a:fld id="{CD202642-33DC-494C-B571-13B863F0ABF6}" type="slidenum">
              <a:rPr lang="en-GB" smtClean="0"/>
              <a:t>42</a:t>
            </a:fld>
            <a:endParaRPr lang="en-GB"/>
          </a:p>
        </p:txBody>
      </p:sp>
    </p:spTree>
    <p:extLst>
      <p:ext uri="{BB962C8B-B14F-4D97-AF65-F5344CB8AC3E}">
        <p14:creationId xmlns:p14="http://schemas.microsoft.com/office/powerpoint/2010/main" val="41764153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5762B-A0A2-B482-8262-DB362B61F6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CDED61-3765-9A50-E171-B56C5C11BD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B106D7-7D4D-D53D-E4D2-F5C7C4E5E40F}"/>
              </a:ext>
            </a:extLst>
          </p:cNvPr>
          <p:cNvSpPr>
            <a:spLocks noGrp="1"/>
          </p:cNvSpPr>
          <p:nvPr>
            <p:ph type="body" idx="1"/>
          </p:nvPr>
        </p:nvSpPr>
        <p:spPr/>
        <p:txBody>
          <a:bodyPr/>
          <a:lstStyle/>
          <a:p>
            <a:r>
              <a:rPr lang="en-GB" dirty="0"/>
              <a:t>Journals must be clearly dated and signed by someone at home for books to be changed. </a:t>
            </a:r>
          </a:p>
        </p:txBody>
      </p:sp>
      <p:sp>
        <p:nvSpPr>
          <p:cNvPr id="4" name="Slide Number Placeholder 3">
            <a:extLst>
              <a:ext uri="{FF2B5EF4-FFF2-40B4-BE49-F238E27FC236}">
                <a16:creationId xmlns:a16="http://schemas.microsoft.com/office/drawing/2014/main" id="{21CA9B9A-4152-768A-28FC-BDE78B3EB7F8}"/>
              </a:ext>
            </a:extLst>
          </p:cNvPr>
          <p:cNvSpPr>
            <a:spLocks noGrp="1"/>
          </p:cNvSpPr>
          <p:nvPr>
            <p:ph type="sldNum" sz="quarter" idx="5"/>
          </p:nvPr>
        </p:nvSpPr>
        <p:spPr/>
        <p:txBody>
          <a:bodyPr/>
          <a:lstStyle/>
          <a:p>
            <a:fld id="{CD202642-33DC-494C-B571-13B863F0ABF6}" type="slidenum">
              <a:rPr lang="en-GB" smtClean="0"/>
              <a:t>43</a:t>
            </a:fld>
            <a:endParaRPr lang="en-GB"/>
          </a:p>
        </p:txBody>
      </p:sp>
    </p:spTree>
    <p:extLst>
      <p:ext uri="{BB962C8B-B14F-4D97-AF65-F5344CB8AC3E}">
        <p14:creationId xmlns:p14="http://schemas.microsoft.com/office/powerpoint/2010/main" val="33808551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dirty="0">
                <a:latin typeface="SassoonCRInfantMedium" panose="02000603020000020003" pitchFamily="2" charset="0"/>
              </a:rPr>
              <a:t>Over the last half term we have shown the children how we expect them to join in with the WCR sessions. </a:t>
            </a:r>
          </a:p>
          <a:p>
            <a:endParaRPr lang="en-GB" sz="1600" dirty="0">
              <a:latin typeface="SassoonCRInfantMedium" panose="02000603020000020003" pitchFamily="2" charset="0"/>
            </a:endParaRPr>
          </a:p>
          <a:p>
            <a:r>
              <a:rPr lang="en-GB" sz="1600" dirty="0">
                <a:latin typeface="SassoonCRInfantMedium" panose="02000603020000020003" pitchFamily="2" charset="0"/>
              </a:rPr>
              <a:t>We have also alternated it with Group reading to maintain individual reading, encouraging responses from the children in a small group environment before moving onto whole class sessions. </a:t>
            </a:r>
          </a:p>
          <a:p>
            <a:endParaRPr lang="en-GB" sz="1600" dirty="0">
              <a:latin typeface="SassoonCRInfantMedium" panose="02000603020000020003" pitchFamily="2" charset="0"/>
            </a:endParaRPr>
          </a:p>
          <a:p>
            <a:r>
              <a:rPr lang="en-GB" sz="1600" dirty="0">
                <a:latin typeface="SassoonCRInfantMedium" panose="02000603020000020003" pitchFamily="2" charset="0"/>
              </a:rPr>
              <a:t>So what does WCR look like? </a:t>
            </a:r>
          </a:p>
        </p:txBody>
      </p:sp>
      <p:sp>
        <p:nvSpPr>
          <p:cNvPr id="4" name="Slide Number Placeholder 3"/>
          <p:cNvSpPr>
            <a:spLocks noGrp="1"/>
          </p:cNvSpPr>
          <p:nvPr>
            <p:ph type="sldNum" sz="quarter" idx="5"/>
          </p:nvPr>
        </p:nvSpPr>
        <p:spPr/>
        <p:txBody>
          <a:bodyPr/>
          <a:lstStyle/>
          <a:p>
            <a:fld id="{CD202642-33DC-494C-B571-13B863F0ABF6}" type="slidenum">
              <a:rPr lang="en-GB" smtClean="0"/>
              <a:t>44</a:t>
            </a:fld>
            <a:endParaRPr lang="en-GB"/>
          </a:p>
        </p:txBody>
      </p:sp>
    </p:spTree>
    <p:extLst>
      <p:ext uri="{BB962C8B-B14F-4D97-AF65-F5344CB8AC3E}">
        <p14:creationId xmlns:p14="http://schemas.microsoft.com/office/powerpoint/2010/main" val="1980167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3817018"/>
          </a:xfrm>
        </p:spPr>
        <p:txBody>
          <a:bodyPr/>
          <a:lstStyle/>
          <a:p>
            <a:r>
              <a:rPr lang="en-GB" sz="1600" dirty="0">
                <a:latin typeface="SassoonCRInfantMedium" panose="02000603020000020003" pitchFamily="2" charset="0"/>
              </a:rPr>
              <a:t>CT reads the whole text to model expression and change of voice…</a:t>
            </a:r>
          </a:p>
          <a:p>
            <a:endParaRPr lang="en-GB" sz="1600" dirty="0">
              <a:latin typeface="SassoonCRInfantMedium" panose="02000603020000020003" pitchFamily="2" charset="0"/>
            </a:endParaRPr>
          </a:p>
          <a:p>
            <a:r>
              <a:rPr lang="en-GB" sz="1600" dirty="0">
                <a:latin typeface="SassoonCRInfantMedium" panose="02000603020000020003" pitchFamily="2" charset="0"/>
              </a:rPr>
              <a:t>Children are encouraged to listen to the text and ask questions if they have any. </a:t>
            </a:r>
          </a:p>
          <a:p>
            <a:endParaRPr lang="en-GB" sz="1600" dirty="0">
              <a:latin typeface="SassoonCRInfantMedium" panose="02000603020000020003" pitchFamily="2" charset="0"/>
            </a:endParaRPr>
          </a:p>
          <a:p>
            <a:r>
              <a:rPr lang="en-GB" sz="1600" dirty="0">
                <a:latin typeface="SassoonCRInfantMedium" panose="02000603020000020003" pitchFamily="2" charset="0"/>
              </a:rPr>
              <a:t>The session encourages the children to hear the way the text should be read and gain an understanding of the story/ information book before delving deeper into the text in the following lessons. </a:t>
            </a:r>
          </a:p>
          <a:p>
            <a:endParaRPr lang="en-GB" sz="1600" dirty="0">
              <a:latin typeface="SassoonCRInfantMedium" panose="02000603020000020003" pitchFamily="2" charset="0"/>
            </a:endParaRPr>
          </a:p>
          <a:p>
            <a:r>
              <a:rPr lang="en-GB" sz="1600" dirty="0" err="1">
                <a:latin typeface="SassoonCRInfantMedium" panose="02000603020000020003" pitchFamily="2" charset="0"/>
              </a:rPr>
              <a:t>WOWords</a:t>
            </a:r>
            <a:r>
              <a:rPr lang="en-GB" sz="1600" dirty="0">
                <a:latin typeface="SassoonCRInfantMedium" panose="02000603020000020003" pitchFamily="2" charset="0"/>
              </a:rPr>
              <a:t> are chosen to widen children’s vocabulary. By explaining the meanings it gives them the opportunity to use them in their writing. The words are displayed for the rest of the week. </a:t>
            </a:r>
          </a:p>
        </p:txBody>
      </p:sp>
      <p:sp>
        <p:nvSpPr>
          <p:cNvPr id="4" name="Slide Number Placeholder 3"/>
          <p:cNvSpPr>
            <a:spLocks noGrp="1"/>
          </p:cNvSpPr>
          <p:nvPr>
            <p:ph type="sldNum" sz="quarter" idx="5"/>
          </p:nvPr>
        </p:nvSpPr>
        <p:spPr/>
        <p:txBody>
          <a:bodyPr/>
          <a:lstStyle/>
          <a:p>
            <a:fld id="{CD202642-33DC-494C-B571-13B863F0ABF6}" type="slidenum">
              <a:rPr lang="en-GB" smtClean="0"/>
              <a:t>45</a:t>
            </a:fld>
            <a:endParaRPr lang="en-GB"/>
          </a:p>
        </p:txBody>
      </p:sp>
    </p:spTree>
    <p:extLst>
      <p:ext uri="{BB962C8B-B14F-4D97-AF65-F5344CB8AC3E}">
        <p14:creationId xmlns:p14="http://schemas.microsoft.com/office/powerpoint/2010/main" val="15217986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SassoonCRInfantMedium" panose="02000603020000020003" pitchFamily="2" charset="0"/>
              </a:rPr>
              <a:t>As line by line is carried out the teacher will ask the children questions  for example; </a:t>
            </a:r>
          </a:p>
          <a:p>
            <a:endParaRPr lang="en-GB" dirty="0"/>
          </a:p>
          <a:p>
            <a:r>
              <a:rPr lang="en-GB" dirty="0"/>
              <a:t>What effect does the word ‘march’ have on you as a reader? </a:t>
            </a:r>
            <a:br>
              <a:rPr lang="en-GB" dirty="0"/>
            </a:br>
            <a:r>
              <a:rPr lang="en-GB" dirty="0"/>
              <a:t>Which word class does ‘march’ belong to? How do you know? </a:t>
            </a:r>
          </a:p>
          <a:p>
            <a:r>
              <a:rPr lang="en-GB" dirty="0"/>
              <a:t>Does the owner show that he has missed his animals? </a:t>
            </a:r>
          </a:p>
          <a:p>
            <a:endParaRPr lang="en-GB" dirty="0"/>
          </a:p>
          <a:p>
            <a:r>
              <a:rPr lang="en-GB" sz="1400" dirty="0">
                <a:latin typeface="SassoonCRInfantMedium" panose="02000603020000020003" pitchFamily="2" charset="0"/>
              </a:rPr>
              <a:t>Meanwhile, TA will record children’s responses to aid teacher’s assessment of key objectives, address any misconceptions or gaps in children’s knowledge to be revisited in further sessions. </a:t>
            </a:r>
          </a:p>
        </p:txBody>
      </p:sp>
      <p:sp>
        <p:nvSpPr>
          <p:cNvPr id="4" name="Slide Number Placeholder 3"/>
          <p:cNvSpPr>
            <a:spLocks noGrp="1"/>
          </p:cNvSpPr>
          <p:nvPr>
            <p:ph type="sldNum" sz="quarter" idx="5"/>
          </p:nvPr>
        </p:nvSpPr>
        <p:spPr/>
        <p:txBody>
          <a:bodyPr/>
          <a:lstStyle/>
          <a:p>
            <a:fld id="{4D962E6C-8778-414A-930A-19BD3FCF4A7D}" type="slidenum">
              <a:rPr lang="en-GB" smtClean="0"/>
              <a:t>46</a:t>
            </a:fld>
            <a:endParaRPr lang="en-GB"/>
          </a:p>
        </p:txBody>
      </p:sp>
    </p:spTree>
    <p:extLst>
      <p:ext uri="{BB962C8B-B14F-4D97-AF65-F5344CB8AC3E}">
        <p14:creationId xmlns:p14="http://schemas.microsoft.com/office/powerpoint/2010/main" val="9234302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latin typeface="SassoonCRInfantMedium" panose="02000603020000020003" pitchFamily="2" charset="0"/>
              </a:rPr>
              <a:t>Supports the children to know how to complete a reading task. </a:t>
            </a:r>
          </a:p>
          <a:p>
            <a:endParaRPr lang="en-GB" dirty="0">
              <a:latin typeface="SassoonCRInfantMedium" panose="02000603020000020003" pitchFamily="2" charset="0"/>
            </a:endParaRPr>
          </a:p>
          <a:p>
            <a:r>
              <a:rPr lang="en-GB" dirty="0">
                <a:latin typeface="SassoonCRInfantMedium" panose="02000603020000020003" pitchFamily="2" charset="0"/>
              </a:rPr>
              <a:t>Allows children to complete the task with more independence because it has already been talked through the previous day. </a:t>
            </a:r>
          </a:p>
        </p:txBody>
      </p:sp>
      <p:sp>
        <p:nvSpPr>
          <p:cNvPr id="4" name="Slide Number Placeholder 3"/>
          <p:cNvSpPr>
            <a:spLocks noGrp="1"/>
          </p:cNvSpPr>
          <p:nvPr>
            <p:ph type="sldNum" sz="quarter" idx="5"/>
          </p:nvPr>
        </p:nvSpPr>
        <p:spPr/>
        <p:txBody>
          <a:bodyPr/>
          <a:lstStyle/>
          <a:p>
            <a:fld id="{CD202642-33DC-494C-B571-13B863F0ABF6}" type="slidenum">
              <a:rPr lang="en-GB" smtClean="0"/>
              <a:t>47</a:t>
            </a:fld>
            <a:endParaRPr lang="en-GB"/>
          </a:p>
        </p:txBody>
      </p:sp>
    </p:spTree>
    <p:extLst>
      <p:ext uri="{BB962C8B-B14F-4D97-AF65-F5344CB8AC3E}">
        <p14:creationId xmlns:p14="http://schemas.microsoft.com/office/powerpoint/2010/main" val="236481078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SassoonCRInfantMedium" panose="02000603020000020003" pitchFamily="2" charset="0"/>
              </a:rPr>
              <a:t>This is put into their theme book and used to show the children’s understanding and aid the teacher in spotting any gaps to revisit in further sessions. </a:t>
            </a:r>
          </a:p>
        </p:txBody>
      </p:sp>
      <p:sp>
        <p:nvSpPr>
          <p:cNvPr id="4" name="Slide Number Placeholder 3"/>
          <p:cNvSpPr>
            <a:spLocks noGrp="1"/>
          </p:cNvSpPr>
          <p:nvPr>
            <p:ph type="sldNum" sz="quarter" idx="5"/>
          </p:nvPr>
        </p:nvSpPr>
        <p:spPr/>
        <p:txBody>
          <a:bodyPr/>
          <a:lstStyle/>
          <a:p>
            <a:fld id="{CD202642-33DC-494C-B571-13B863F0ABF6}" type="slidenum">
              <a:rPr lang="en-GB" smtClean="0"/>
              <a:t>48</a:t>
            </a:fld>
            <a:endParaRPr lang="en-GB"/>
          </a:p>
        </p:txBody>
      </p:sp>
    </p:spTree>
    <p:extLst>
      <p:ext uri="{BB962C8B-B14F-4D97-AF65-F5344CB8AC3E}">
        <p14:creationId xmlns:p14="http://schemas.microsoft.com/office/powerpoint/2010/main" val="2689837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SassoonCRInfantMedium" panose="02000603020000020003" pitchFamily="2" charset="0"/>
              </a:rPr>
              <a:t>Children practise previous phonemes with games and activities. </a:t>
            </a:r>
          </a:p>
          <a:p>
            <a:endParaRPr lang="en-GB" sz="1400" dirty="0">
              <a:latin typeface="SassoonCRInfantMedium" panose="02000603020000020003" pitchFamily="2" charset="0"/>
            </a:endParaRPr>
          </a:p>
          <a:p>
            <a:r>
              <a:rPr lang="en-GB" sz="1400" dirty="0">
                <a:latin typeface="SassoonCRInfantMedium" panose="02000603020000020003" pitchFamily="2" charset="0"/>
              </a:rPr>
              <a:t>There are a few additional graphemes they still need to be taught in Year 2 before the children will move onto spelling patterns. </a:t>
            </a:r>
          </a:p>
          <a:p>
            <a:endParaRPr lang="en-GB" sz="1400" dirty="0">
              <a:latin typeface="SassoonCRInfantMedium" panose="02000603020000020003" pitchFamily="2" charset="0"/>
            </a:endParaRPr>
          </a:p>
          <a:p>
            <a:r>
              <a:rPr lang="en-GB" sz="1400" dirty="0">
                <a:latin typeface="SassoonCRInfantMedium" panose="02000603020000020003" pitchFamily="2" charset="0"/>
              </a:rPr>
              <a:t>Does it look right is a method that should be used for both home and school. Here’s how it  works….</a:t>
            </a:r>
          </a:p>
        </p:txBody>
      </p:sp>
      <p:sp>
        <p:nvSpPr>
          <p:cNvPr id="4" name="Slide Number Placeholder 3"/>
          <p:cNvSpPr>
            <a:spLocks noGrp="1"/>
          </p:cNvSpPr>
          <p:nvPr>
            <p:ph type="sldNum" sz="quarter" idx="5"/>
          </p:nvPr>
        </p:nvSpPr>
        <p:spPr/>
        <p:txBody>
          <a:bodyPr/>
          <a:lstStyle/>
          <a:p>
            <a:fld id="{CD202642-33DC-494C-B571-13B863F0ABF6}" type="slidenum">
              <a:rPr lang="en-GB" smtClean="0"/>
              <a:t>49</a:t>
            </a:fld>
            <a:endParaRPr lang="en-GB"/>
          </a:p>
        </p:txBody>
      </p:sp>
    </p:spTree>
    <p:extLst>
      <p:ext uri="{BB962C8B-B14F-4D97-AF65-F5344CB8AC3E}">
        <p14:creationId xmlns:p14="http://schemas.microsoft.com/office/powerpoint/2010/main" val="7255731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D202642-33DC-494C-B571-13B863F0ABF6}" type="slidenum">
              <a:rPr lang="en-GB" smtClean="0"/>
              <a:t>50</a:t>
            </a:fld>
            <a:endParaRPr lang="en-GB"/>
          </a:p>
        </p:txBody>
      </p:sp>
    </p:spTree>
    <p:extLst>
      <p:ext uri="{BB962C8B-B14F-4D97-AF65-F5344CB8AC3E}">
        <p14:creationId xmlns:p14="http://schemas.microsoft.com/office/powerpoint/2010/main" val="5740001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dirty="0">
                <a:latin typeface="SassoonCRInfantMedium" panose="02000603020000020003" pitchFamily="2" charset="0"/>
              </a:rPr>
              <a:t>The tests are informal. </a:t>
            </a:r>
          </a:p>
          <a:p>
            <a:endParaRPr lang="en-GB" sz="1400" dirty="0">
              <a:latin typeface="SassoonCRInfantMedium" panose="02000603020000020003" pitchFamily="2" charset="0"/>
            </a:endParaRPr>
          </a:p>
          <a:p>
            <a:r>
              <a:rPr lang="en-GB" sz="1400" dirty="0">
                <a:latin typeface="SassoonCRInfantMedium" panose="02000603020000020003" pitchFamily="2" charset="0"/>
              </a:rPr>
              <a:t>Children complete them in small groups, in their classroom with their regular class teacher. </a:t>
            </a:r>
          </a:p>
          <a:p>
            <a:endParaRPr lang="en-GB" sz="1400" dirty="0">
              <a:latin typeface="SassoonCRInfantMedium" panose="02000603020000020003" pitchFamily="2" charset="0"/>
            </a:endParaRPr>
          </a:p>
          <a:p>
            <a:r>
              <a:rPr lang="en-GB" sz="1400" dirty="0">
                <a:latin typeface="SassoonCRInfantMedium" panose="02000603020000020003" pitchFamily="2" charset="0"/>
              </a:rPr>
              <a:t>The tests are not timed.</a:t>
            </a:r>
          </a:p>
          <a:p>
            <a:endParaRPr lang="en-GB" sz="1400" dirty="0">
              <a:latin typeface="SassoonCRInfantMedium" panose="02000603020000020003" pitchFamily="2" charset="0"/>
            </a:endParaRPr>
          </a:p>
          <a:p>
            <a:r>
              <a:rPr lang="en-GB" sz="1400" dirty="0">
                <a:latin typeface="SassoonCRInfantMedium" panose="02000603020000020003" pitchFamily="2" charset="0"/>
              </a:rPr>
              <a:t>Nobody needs to worry about them. </a:t>
            </a:r>
          </a:p>
          <a:p>
            <a:endParaRPr lang="en-GB" sz="1400" dirty="0">
              <a:latin typeface="SassoonCRInfantMedium" panose="02000603020000020003" pitchFamily="2" charset="0"/>
            </a:endParaRPr>
          </a:p>
          <a:p>
            <a:endParaRPr lang="en-GB" sz="1400" dirty="0">
              <a:latin typeface="SassoonCRInfantMedium" panose="02000603020000020003" pitchFamily="2" charset="0"/>
            </a:endParaRPr>
          </a:p>
        </p:txBody>
      </p:sp>
      <p:sp>
        <p:nvSpPr>
          <p:cNvPr id="4" name="Slide Number Placeholder 3"/>
          <p:cNvSpPr>
            <a:spLocks noGrp="1"/>
          </p:cNvSpPr>
          <p:nvPr>
            <p:ph type="sldNum" sz="quarter" idx="5"/>
          </p:nvPr>
        </p:nvSpPr>
        <p:spPr/>
        <p:txBody>
          <a:bodyPr/>
          <a:lstStyle/>
          <a:p>
            <a:fld id="{CD202642-33DC-494C-B571-13B863F0ABF6}" type="slidenum">
              <a:rPr lang="en-GB" smtClean="0"/>
              <a:t>51</a:t>
            </a:fld>
            <a:endParaRPr lang="en-GB"/>
          </a:p>
        </p:txBody>
      </p:sp>
    </p:spTree>
    <p:extLst>
      <p:ext uri="{BB962C8B-B14F-4D97-AF65-F5344CB8AC3E}">
        <p14:creationId xmlns:p14="http://schemas.microsoft.com/office/powerpoint/2010/main" val="32314309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D202642-33DC-494C-B571-13B863F0ABF6}" type="slidenum">
              <a:rPr lang="en-GB" smtClean="0"/>
              <a:t>52</a:t>
            </a:fld>
            <a:endParaRPr lang="en-GB"/>
          </a:p>
        </p:txBody>
      </p:sp>
    </p:spTree>
    <p:extLst>
      <p:ext uri="{BB962C8B-B14F-4D97-AF65-F5344CB8AC3E}">
        <p14:creationId xmlns:p14="http://schemas.microsoft.com/office/powerpoint/2010/main" val="22574337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403CB87E-4591-47A1-9046-CF63F17215EF}" type="datetime2">
              <a:rPr lang="en-US" smtClean="0"/>
              <a:t>Thursday, October 9, 2025</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r>
              <a:rPr lang="en-US"/>
              <a:t>Sample Footer Text</a:t>
            </a:r>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3A4F6043-7A67-491B-98BC-F933DED7226D}" type="slidenum">
              <a:rPr lang="en-US" smtClean="0"/>
              <a:t>‹#›</a:t>
            </a:fld>
            <a:endParaRPr lang="en-US"/>
          </a:p>
        </p:txBody>
      </p:sp>
    </p:spTree>
    <p:extLst>
      <p:ext uri="{BB962C8B-B14F-4D97-AF65-F5344CB8AC3E}">
        <p14:creationId xmlns:p14="http://schemas.microsoft.com/office/powerpoint/2010/main" val="96444318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1264088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76760CDE-A6F1-4138-AF12-ED09E8E5FB6B}" type="datetime2">
              <a:rPr lang="en-US" smtClean="0"/>
              <a:t>Thursday, October 9, 2025</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r>
              <a:rPr lang="en-US"/>
              <a:t>Sample Footer Text</a:t>
            </a:r>
          </a:p>
        </p:txBody>
      </p:sp>
      <p:sp>
        <p:nvSpPr>
          <p:cNvPr id="6" name="Slide Number Placeholder 5"/>
          <p:cNvSpPr>
            <a:spLocks noGrp="1"/>
          </p:cNvSpPr>
          <p:nvPr>
            <p:ph type="sldNum" sz="quarter" idx="12"/>
          </p:nvPr>
        </p:nvSpPr>
        <p:spPr>
          <a:xfrm>
            <a:off x="8604504" y="5211060"/>
            <a:ext cx="2112264" cy="228600"/>
          </a:xfrm>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417456381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213676231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63122818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994D44-7693-499F-AC6C-11696134FE3F}" type="datetime2">
              <a:rPr lang="en-US" smtClean="0"/>
              <a:t>Thursday, October 9, 2025</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695189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3AF2AE-472C-4EF3-ABB2-24BAA9AE3CF7}" type="datetime2">
              <a:rPr lang="en-US" smtClean="0"/>
              <a:t>Thursday, October 9, 2025</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3A4F6043-7A67-491B-98BC-F933DED7226D}" type="slidenum">
              <a:rPr lang="en-US" smtClean="0"/>
              <a:pPr/>
              <a:t>‹#›</a:t>
            </a:fld>
            <a:endParaRPr lang="en-US"/>
          </a:p>
        </p:txBody>
      </p:sp>
    </p:spTree>
    <p:extLst>
      <p:ext uri="{BB962C8B-B14F-4D97-AF65-F5344CB8AC3E}">
        <p14:creationId xmlns:p14="http://schemas.microsoft.com/office/powerpoint/2010/main" val="971691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9" name="Footer Placeholder 8"/>
          <p:cNvSpPr>
            <a:spLocks noGrp="1"/>
          </p:cNvSpPr>
          <p:nvPr>
            <p:ph type="ftr" sz="quarter" idx="11"/>
          </p:nvPr>
        </p:nvSpPr>
        <p:spPr/>
        <p:txBody>
          <a:bodyPr/>
          <a:lstStyle>
            <a:lvl1pPr algn="r">
              <a:defRPr/>
            </a:lvl1pPr>
          </a:lstStyle>
          <a:p>
            <a:r>
              <a:rPr lang="en-US"/>
              <a:t>Sample Footer Text</a:t>
            </a:r>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3A4F6043-7A67-491B-98BC-F933DED7226D}" type="slidenum">
              <a:rPr lang="en-US" smtClean="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5843185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E8352ED3-3C46-4C9A-9738-67B2D875E7E2}" type="datetime2">
              <a:rPr lang="en-US" smtClean="0"/>
              <a:pPr/>
              <a:t>Thursday, October 9, 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r>
              <a:rPr lang="en-US"/>
              <a:t>Sample Footer Text</a:t>
            </a:r>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3A4F6043-7A67-491B-98BC-F933DED7226D}" type="slidenum">
              <a:rPr lang="en-US" smtClean="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71742241"/>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421356129"/>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8352ED3-3C46-4C9A-9738-67B2D875E7E2}" type="datetime2">
              <a:rPr lang="en-US" smtClean="0"/>
              <a:pPr/>
              <a:t>Thursday, October 9, 2025</a:t>
            </a:fld>
            <a:endParaRPr lang="en-US" dirty="0"/>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339361230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E8352ED3-3C46-4C9A-9738-67B2D875E7E2}" type="datetime2">
              <a:rPr lang="en-US" smtClean="0"/>
              <a:pPr/>
              <a:t>Thursday, October 9, 2025</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r>
              <a:rPr lang="en-US"/>
              <a:t>Sample Footer Text</a:t>
            </a:r>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A4F6043-7A67-491B-98BC-F933DED7226D}" type="slidenum">
              <a:rPr lang="en-US" smtClean="0"/>
              <a:pPr/>
              <a:t>‹#›</a:t>
            </a:fld>
            <a:endParaRPr lang="en-US" dirty="0"/>
          </a:p>
        </p:txBody>
      </p:sp>
    </p:spTree>
    <p:extLst>
      <p:ext uri="{BB962C8B-B14F-4D97-AF65-F5344CB8AC3E}">
        <p14:creationId xmlns:p14="http://schemas.microsoft.com/office/powerpoint/2010/main" val="772135353"/>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10" Type="http://schemas.openxmlformats.org/officeDocument/2006/relationships/image" Target="../media/image19.jpeg"/><Relationship Id="rId4" Type="http://schemas.openxmlformats.org/officeDocument/2006/relationships/image" Target="../media/image13.png"/><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 Id="rId9"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5.jpeg"/><Relationship Id="rId7" Type="http://schemas.openxmlformats.org/officeDocument/2006/relationships/diagramColors" Target="../diagrams/colors1.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3.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4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70BA3E1-38B2-45CD-8EB4-2D9214EF58E8}"/>
              </a:ext>
            </a:extLst>
          </p:cNvPr>
          <p:cNvPicPr>
            <a:picLocks noChangeAspect="1"/>
          </p:cNvPicPr>
          <p:nvPr/>
        </p:nvPicPr>
        <p:blipFill>
          <a:blip r:embed="rId2"/>
          <a:stretch>
            <a:fillRect/>
          </a:stretch>
        </p:blipFill>
        <p:spPr>
          <a:xfrm>
            <a:off x="9033453" y="1234326"/>
            <a:ext cx="1871845" cy="1818364"/>
          </a:xfrm>
          <a:prstGeom prst="rect">
            <a:avLst/>
          </a:prstGeom>
        </p:spPr>
      </p:pic>
      <p:sp>
        <p:nvSpPr>
          <p:cNvPr id="4" name="Subtitle 2">
            <a:extLst>
              <a:ext uri="{FF2B5EF4-FFF2-40B4-BE49-F238E27FC236}">
                <a16:creationId xmlns:a16="http://schemas.microsoft.com/office/drawing/2014/main" id="{A0920536-468F-1861-6D2B-7AC2FBDDB9B2}"/>
              </a:ext>
            </a:extLst>
          </p:cNvPr>
          <p:cNvSpPr>
            <a:spLocks noGrp="1"/>
          </p:cNvSpPr>
          <p:nvPr>
            <p:ph type="subTitle" idx="1"/>
          </p:nvPr>
        </p:nvSpPr>
        <p:spPr>
          <a:xfrm>
            <a:off x="2121361" y="2498856"/>
            <a:ext cx="7949277" cy="2414889"/>
          </a:xfrm>
        </p:spPr>
        <p:txBody>
          <a:bodyPr>
            <a:normAutofit fontScale="92500" lnSpcReduction="20000"/>
          </a:bodyPr>
          <a:lstStyle/>
          <a:p>
            <a:r>
              <a:rPr lang="en-GB" sz="4800" dirty="0">
                <a:latin typeface="SassoonCRInfant" panose="02010503020300020003" pitchFamily="2" charset="0"/>
              </a:rPr>
              <a:t>Year 2 </a:t>
            </a:r>
            <a:br>
              <a:rPr lang="en-GB" sz="4800" dirty="0">
                <a:latin typeface="SassoonCRInfant" panose="02010503020300020003" pitchFamily="2" charset="0"/>
              </a:rPr>
            </a:br>
            <a:r>
              <a:rPr lang="en-GB" sz="4800" dirty="0">
                <a:latin typeface="SassoonCRInfant" panose="02010503020300020003" pitchFamily="2" charset="0"/>
              </a:rPr>
              <a:t>Parent Workshop</a:t>
            </a:r>
          </a:p>
          <a:p>
            <a:endParaRPr lang="en-GB" sz="4800" dirty="0">
              <a:latin typeface="SassoonCRInfant" panose="02010503020300020003" pitchFamily="2" charset="0"/>
            </a:endParaRPr>
          </a:p>
          <a:p>
            <a:r>
              <a:rPr lang="en-GB" sz="4800" dirty="0">
                <a:latin typeface="SassoonCRInfant" panose="02010503020300020003" pitchFamily="2" charset="0"/>
              </a:rPr>
              <a:t>Thursday 25</a:t>
            </a:r>
            <a:r>
              <a:rPr lang="en-GB" sz="4800" baseline="30000" dirty="0">
                <a:latin typeface="SassoonCRInfant" panose="02010503020300020003" pitchFamily="2" charset="0"/>
              </a:rPr>
              <a:t>th</a:t>
            </a:r>
            <a:r>
              <a:rPr lang="en-GB" sz="4800" dirty="0">
                <a:latin typeface="SassoonCRInfant" panose="02010503020300020003" pitchFamily="2" charset="0"/>
              </a:rPr>
              <a:t> September 2025</a:t>
            </a:r>
          </a:p>
        </p:txBody>
      </p:sp>
    </p:spTree>
    <p:extLst>
      <p:ext uri="{BB962C8B-B14F-4D97-AF65-F5344CB8AC3E}">
        <p14:creationId xmlns:p14="http://schemas.microsoft.com/office/powerpoint/2010/main" val="39099927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BB13B9-06F1-C994-641C-0FE71162EB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545539-B9E1-8A5B-7E28-98B6F7D2EDB0}"/>
              </a:ext>
            </a:extLst>
          </p:cNvPr>
          <p:cNvSpPr>
            <a:spLocks noGrp="1"/>
          </p:cNvSpPr>
          <p:nvPr>
            <p:ph type="ctrTitle"/>
          </p:nvPr>
        </p:nvSpPr>
        <p:spPr>
          <a:xfrm>
            <a:off x="4477189" y="2615459"/>
            <a:ext cx="7448796" cy="962719"/>
          </a:xfrm>
        </p:spPr>
        <p:txBody>
          <a:bodyPr anchor="t">
            <a:noAutofit/>
          </a:bodyPr>
          <a:lstStyle/>
          <a:p>
            <a:pPr algn="l"/>
            <a:r>
              <a:rPr lang="en-GB" sz="6600" dirty="0">
                <a:latin typeface="SassoonCRInfant" panose="02010503020300020003" pitchFamily="2" charset="0"/>
              </a:rPr>
              <a:t>Writing</a:t>
            </a:r>
            <a:endParaRPr lang="en-GB" sz="6600" dirty="0">
              <a:latin typeface="SassoonPrimaryInfant" pitchFamily="2" charset="0"/>
            </a:endParaRPr>
          </a:p>
        </p:txBody>
      </p:sp>
      <p:pic>
        <p:nvPicPr>
          <p:cNvPr id="6" name="Picture 5">
            <a:extLst>
              <a:ext uri="{FF2B5EF4-FFF2-40B4-BE49-F238E27FC236}">
                <a16:creationId xmlns:a16="http://schemas.microsoft.com/office/drawing/2014/main" id="{15965D7D-D3A3-699B-C574-AC27030406CF}"/>
              </a:ext>
            </a:extLst>
          </p:cNvPr>
          <p:cNvPicPr>
            <a:picLocks noChangeAspect="1"/>
          </p:cNvPicPr>
          <p:nvPr/>
        </p:nvPicPr>
        <p:blipFill>
          <a:blip r:embed="rId2"/>
          <a:stretch>
            <a:fillRect/>
          </a:stretch>
        </p:blipFill>
        <p:spPr>
          <a:xfrm>
            <a:off x="9033453" y="1234326"/>
            <a:ext cx="1871845" cy="1818364"/>
          </a:xfrm>
          <a:prstGeom prst="rect">
            <a:avLst/>
          </a:prstGeom>
        </p:spPr>
      </p:pic>
      <p:sp>
        <p:nvSpPr>
          <p:cNvPr id="4" name="Subtitle 2">
            <a:extLst>
              <a:ext uri="{FF2B5EF4-FFF2-40B4-BE49-F238E27FC236}">
                <a16:creationId xmlns:a16="http://schemas.microsoft.com/office/drawing/2014/main" id="{853A4E87-CE39-5215-FF09-670A7DB441FA}"/>
              </a:ext>
            </a:extLst>
          </p:cNvPr>
          <p:cNvSpPr>
            <a:spLocks noGrp="1"/>
          </p:cNvSpPr>
          <p:nvPr>
            <p:ph type="subTitle" idx="1"/>
          </p:nvPr>
        </p:nvSpPr>
        <p:spPr>
          <a:xfrm>
            <a:off x="1508760" y="4242541"/>
            <a:ext cx="6692827" cy="1569486"/>
          </a:xfrm>
        </p:spPr>
        <p:txBody>
          <a:bodyPr>
            <a:normAutofit/>
          </a:bodyPr>
          <a:lstStyle/>
          <a:p>
            <a:pPr algn="l"/>
            <a:r>
              <a:rPr lang="en-GB" sz="2400" dirty="0">
                <a:latin typeface="SassoonCRInfant" panose="02010503020300020003" pitchFamily="2" charset="0"/>
              </a:rPr>
              <a:t>Year 2 </a:t>
            </a:r>
            <a:br>
              <a:rPr lang="en-GB" sz="2400" dirty="0">
                <a:latin typeface="SassoonCRInfant" panose="02010503020300020003" pitchFamily="2" charset="0"/>
              </a:rPr>
            </a:br>
            <a:r>
              <a:rPr lang="en-GB" sz="2400" dirty="0">
                <a:latin typeface="SassoonCRInfant" panose="02010503020300020003" pitchFamily="2" charset="0"/>
              </a:rPr>
              <a:t>Parent Workshop</a:t>
            </a:r>
          </a:p>
        </p:txBody>
      </p:sp>
    </p:spTree>
    <p:extLst>
      <p:ext uri="{BB962C8B-B14F-4D97-AF65-F5344CB8AC3E}">
        <p14:creationId xmlns:p14="http://schemas.microsoft.com/office/powerpoint/2010/main" val="1652780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350520" y="456518"/>
            <a:ext cx="10058400" cy="1371600"/>
          </a:xfrm>
        </p:spPr>
        <p:txBody>
          <a:bodyPr>
            <a:normAutofit/>
          </a:bodyPr>
          <a:lstStyle/>
          <a:p>
            <a:pPr algn="ctr"/>
            <a:r>
              <a:rPr lang="en-GB" sz="4400" u="sng" dirty="0">
                <a:latin typeface="SassoonPrimaryInfant" pitchFamily="2" charset="0"/>
              </a:rPr>
              <a:t>Writing in Year 2 – Talk for Writing</a:t>
            </a:r>
          </a:p>
        </p:txBody>
      </p:sp>
      <p:sp>
        <p:nvSpPr>
          <p:cNvPr id="4" name="Content Placeholder 2">
            <a:extLst>
              <a:ext uri="{FF2B5EF4-FFF2-40B4-BE49-F238E27FC236}">
                <a16:creationId xmlns:a16="http://schemas.microsoft.com/office/drawing/2014/main" id="{38D99B86-1820-EFFD-DB7A-45710D60E8A5}"/>
              </a:ext>
            </a:extLst>
          </p:cNvPr>
          <p:cNvSpPr txBox="1">
            <a:spLocks/>
          </p:cNvSpPr>
          <p:nvPr/>
        </p:nvSpPr>
        <p:spPr>
          <a:xfrm>
            <a:off x="555341" y="2083115"/>
            <a:ext cx="11081318" cy="4318367"/>
          </a:xfrm>
          <a:prstGeom prst="rect">
            <a:avLst/>
          </a:prstGeom>
        </p:spPr>
        <p:txBody>
          <a:bodyPr vert="horz" lIns="91440" tIns="45720" rIns="91440" bIns="45720" rtlCol="0">
            <a:normAutofit fontScale="92500" lnSpcReduction="20000"/>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2400" dirty="0">
                <a:latin typeface="SassoonCRInfant" panose="02010503020300020003" pitchFamily="2" charset="0"/>
              </a:rPr>
              <a:t>At Lyppard Grange Primary school we teach writing through our themes and link our writing to quality texts and books. </a:t>
            </a:r>
          </a:p>
          <a:p>
            <a:pPr lvl="1"/>
            <a:r>
              <a:rPr lang="en-GB" sz="2000" dirty="0">
                <a:latin typeface="SassoonCRInfant" panose="02010503020300020003" pitchFamily="2" charset="0"/>
              </a:rPr>
              <a:t>Our current theme is A Mystery in Fairytale Land. We have been reading a wide range of fairy tales and alternative versions of fairy tales too. </a:t>
            </a:r>
          </a:p>
          <a:p>
            <a:r>
              <a:rPr lang="en-GB" sz="2400" dirty="0">
                <a:latin typeface="SassoonCRInfant" panose="02010503020300020003" pitchFamily="2" charset="0"/>
              </a:rPr>
              <a:t>We use the T4W (Talk for Writing) approach to teaching writing, across the school. </a:t>
            </a:r>
          </a:p>
          <a:p>
            <a:pPr lvl="1"/>
            <a:r>
              <a:rPr lang="en-GB" sz="2200" dirty="0">
                <a:latin typeface="SassoonCRInfant" panose="02010503020300020003" pitchFamily="2" charset="0"/>
              </a:rPr>
              <a:t>If your children were with us in EYFS and Year 1, then they are already familiar with this approach </a:t>
            </a:r>
          </a:p>
          <a:p>
            <a:pPr lvl="1"/>
            <a:r>
              <a:rPr lang="en-GB" sz="2200" dirty="0">
                <a:latin typeface="SassoonCRInfant" panose="02010503020300020003" pitchFamily="2" charset="0"/>
              </a:rPr>
              <a:t>T4W is an approach to teaching writing that has been developed by the literacy specialist Pie Corbett.</a:t>
            </a:r>
          </a:p>
          <a:p>
            <a:pPr lvl="1"/>
            <a:r>
              <a:rPr lang="en-GB" sz="2200" dirty="0">
                <a:latin typeface="SassoonCRInfant" panose="02010503020300020003" pitchFamily="2" charset="0"/>
              </a:rPr>
              <a:t>It splits writing into three-stages:</a:t>
            </a:r>
          </a:p>
          <a:p>
            <a:pPr lvl="2"/>
            <a:r>
              <a:rPr lang="en-GB" sz="2000" dirty="0">
                <a:latin typeface="SassoonCRInfant" panose="02010503020300020003" pitchFamily="2" charset="0"/>
              </a:rPr>
              <a:t>Imitation – where children learn and unpick the model text</a:t>
            </a:r>
          </a:p>
          <a:p>
            <a:pPr lvl="2"/>
            <a:r>
              <a:rPr lang="en-GB" sz="2000" dirty="0">
                <a:latin typeface="SassoonCRInfant" panose="02010503020300020003" pitchFamily="2" charset="0"/>
              </a:rPr>
              <a:t>Innovation – where children use these ideas and structures from the model text to change their writing and create new versions</a:t>
            </a:r>
          </a:p>
          <a:p>
            <a:pPr lvl="2"/>
            <a:r>
              <a:rPr lang="en-GB" sz="2000" dirty="0">
                <a:latin typeface="SassoonCRInfant" panose="02010503020300020003" pitchFamily="2" charset="0"/>
              </a:rPr>
              <a:t>Invention – where children independently create their own texts, based on the knowledge they have learnt</a:t>
            </a:r>
            <a:endParaRPr lang="en-GB" sz="2400" dirty="0">
              <a:latin typeface="SassoonCRInfant" panose="02010503020300020003" pitchFamily="2" charset="0"/>
            </a:endParaRPr>
          </a:p>
          <a:p>
            <a:endParaRPr lang="en-GB" sz="2400" dirty="0">
              <a:latin typeface="SassoonCRInfant" panose="02010503020300020003" pitchFamily="2" charset="0"/>
            </a:endParaRPr>
          </a:p>
          <a:p>
            <a:pPr lvl="1"/>
            <a:endParaRPr lang="en-GB" sz="2000" dirty="0">
              <a:latin typeface="SassoonCRInfant" panose="02010503020300020003" pitchFamily="2" charset="0"/>
            </a:endParaRPr>
          </a:p>
        </p:txBody>
      </p:sp>
      <p:pic>
        <p:nvPicPr>
          <p:cNvPr id="2050" name="Picture 2" descr="124,810 Creative Writing Illustrations &amp; Clip Art - iStock">
            <a:extLst>
              <a:ext uri="{FF2B5EF4-FFF2-40B4-BE49-F238E27FC236}">
                <a16:creationId xmlns:a16="http://schemas.microsoft.com/office/drawing/2014/main" id="{CB54FBEE-A968-732E-CD88-6563EBF35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468" y="0"/>
            <a:ext cx="2914650"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50166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88795" y="225188"/>
            <a:ext cx="10058400" cy="1371600"/>
          </a:xfrm>
        </p:spPr>
        <p:txBody>
          <a:bodyPr/>
          <a:lstStyle/>
          <a:p>
            <a:pPr algn="ctr"/>
            <a:r>
              <a:rPr lang="en-GB" u="sng" dirty="0">
                <a:latin typeface="SassoonPrimaryInfant" pitchFamily="2" charset="0"/>
              </a:rPr>
              <a:t>Talk for Writing examples</a:t>
            </a: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455995" y="1371699"/>
            <a:ext cx="10543031" cy="5261113"/>
          </a:xfrm>
        </p:spPr>
        <p:txBody>
          <a:bodyPr>
            <a:normAutofit/>
          </a:bodyPr>
          <a:lstStyle/>
          <a:p>
            <a:pPr lvl="1">
              <a:lnSpc>
                <a:spcPct val="170000"/>
              </a:lnSpc>
            </a:pPr>
            <a:r>
              <a:rPr lang="en-GB" sz="3000" dirty="0">
                <a:latin typeface="SassoonPrimaryInfant" pitchFamily="2" charset="0"/>
              </a:rPr>
              <a:t>Text mapping with actions and boxing up </a:t>
            </a:r>
          </a:p>
        </p:txBody>
      </p:sp>
      <p:pic>
        <p:nvPicPr>
          <p:cNvPr id="6" name="Picture 5">
            <a:extLst>
              <a:ext uri="{FF2B5EF4-FFF2-40B4-BE49-F238E27FC236}">
                <a16:creationId xmlns:a16="http://schemas.microsoft.com/office/drawing/2014/main" id="{DBCFAEBC-1A9E-CE4A-9D40-553283F35E9C}"/>
              </a:ext>
            </a:extLst>
          </p:cNvPr>
          <p:cNvPicPr>
            <a:picLocks noChangeAspect="1"/>
          </p:cNvPicPr>
          <p:nvPr/>
        </p:nvPicPr>
        <p:blipFill>
          <a:blip r:embed="rId2"/>
          <a:stretch>
            <a:fillRect/>
          </a:stretch>
        </p:blipFill>
        <p:spPr>
          <a:xfrm>
            <a:off x="455995" y="2674899"/>
            <a:ext cx="2382739" cy="3521452"/>
          </a:xfrm>
          <a:prstGeom prst="rect">
            <a:avLst/>
          </a:prstGeom>
        </p:spPr>
      </p:pic>
      <p:sp>
        <p:nvSpPr>
          <p:cNvPr id="5" name="TextBox 4">
            <a:extLst>
              <a:ext uri="{FF2B5EF4-FFF2-40B4-BE49-F238E27FC236}">
                <a16:creationId xmlns:a16="http://schemas.microsoft.com/office/drawing/2014/main" id="{EF584A60-2717-FC6B-1389-CF6C710C4420}"/>
              </a:ext>
            </a:extLst>
          </p:cNvPr>
          <p:cNvSpPr txBox="1"/>
          <p:nvPr/>
        </p:nvSpPr>
        <p:spPr>
          <a:xfrm>
            <a:off x="9240615" y="4792652"/>
            <a:ext cx="6098344" cy="1283300"/>
          </a:xfrm>
          <a:prstGeom prst="rect">
            <a:avLst/>
          </a:prstGeom>
          <a:noFill/>
        </p:spPr>
        <p:txBody>
          <a:bodyPr wrap="square">
            <a:spAutoFit/>
          </a:bodyPr>
          <a:lstStyle/>
          <a:p>
            <a:pPr lvl="1">
              <a:lnSpc>
                <a:spcPct val="170000"/>
              </a:lnSpc>
            </a:pPr>
            <a:r>
              <a:rPr lang="en-GB" sz="2400" dirty="0">
                <a:latin typeface="SassoonPrimaryInfant" pitchFamily="2" charset="0"/>
              </a:rPr>
              <a:t>Boxing up</a:t>
            </a:r>
          </a:p>
          <a:p>
            <a:pPr lvl="1">
              <a:lnSpc>
                <a:spcPct val="170000"/>
              </a:lnSpc>
            </a:pPr>
            <a:r>
              <a:rPr lang="en-GB" sz="2400" dirty="0">
                <a:latin typeface="SassoonPrimaryInfant" pitchFamily="2" charset="0"/>
              </a:rPr>
              <a:t>(Planning)</a:t>
            </a:r>
          </a:p>
        </p:txBody>
      </p:sp>
      <p:pic>
        <p:nvPicPr>
          <p:cNvPr id="12" name="Picture 11">
            <a:extLst>
              <a:ext uri="{FF2B5EF4-FFF2-40B4-BE49-F238E27FC236}">
                <a16:creationId xmlns:a16="http://schemas.microsoft.com/office/drawing/2014/main" id="{8472DA1E-DD33-04FF-6B47-31D6D88025F2}"/>
              </a:ext>
            </a:extLst>
          </p:cNvPr>
          <p:cNvPicPr>
            <a:picLocks noChangeAspect="1"/>
          </p:cNvPicPr>
          <p:nvPr/>
        </p:nvPicPr>
        <p:blipFill>
          <a:blip r:embed="rId3"/>
          <a:stretch>
            <a:fillRect/>
          </a:stretch>
        </p:blipFill>
        <p:spPr>
          <a:xfrm>
            <a:off x="8394440" y="225188"/>
            <a:ext cx="3602956" cy="4751725"/>
          </a:xfrm>
          <a:prstGeom prst="rect">
            <a:avLst/>
          </a:prstGeom>
        </p:spPr>
      </p:pic>
      <p:sp>
        <p:nvSpPr>
          <p:cNvPr id="13" name="TextBox 12">
            <a:extLst>
              <a:ext uri="{FF2B5EF4-FFF2-40B4-BE49-F238E27FC236}">
                <a16:creationId xmlns:a16="http://schemas.microsoft.com/office/drawing/2014/main" id="{6350827A-3CF9-FE89-88E4-1AB47E1051C1}"/>
              </a:ext>
            </a:extLst>
          </p:cNvPr>
          <p:cNvSpPr txBox="1"/>
          <p:nvPr/>
        </p:nvSpPr>
        <p:spPr>
          <a:xfrm>
            <a:off x="2350695" y="5817484"/>
            <a:ext cx="6098344" cy="655436"/>
          </a:xfrm>
          <a:prstGeom prst="rect">
            <a:avLst/>
          </a:prstGeom>
          <a:noFill/>
        </p:spPr>
        <p:txBody>
          <a:bodyPr wrap="square">
            <a:spAutoFit/>
          </a:bodyPr>
          <a:lstStyle/>
          <a:p>
            <a:pPr lvl="1">
              <a:lnSpc>
                <a:spcPct val="170000"/>
              </a:lnSpc>
            </a:pPr>
            <a:r>
              <a:rPr lang="en-GB" sz="2400" dirty="0">
                <a:latin typeface="SassoonPrimaryInfant" pitchFamily="2" charset="0"/>
              </a:rPr>
              <a:t>Text maps</a:t>
            </a:r>
          </a:p>
        </p:txBody>
      </p:sp>
    </p:spTree>
    <p:extLst>
      <p:ext uri="{BB962C8B-B14F-4D97-AF65-F5344CB8AC3E}">
        <p14:creationId xmlns:p14="http://schemas.microsoft.com/office/powerpoint/2010/main" val="1140383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p:txBody>
          <a:bodyPr/>
          <a:lstStyle/>
          <a:p>
            <a:pPr algn="ctr"/>
            <a:r>
              <a:rPr lang="en-GB" u="sng" dirty="0">
                <a:latin typeface="SassoonPrimaryInfant" pitchFamily="2" charset="0"/>
              </a:rPr>
              <a:t>Writing in Year 2</a:t>
            </a:r>
          </a:p>
        </p:txBody>
      </p:sp>
      <p:sp>
        <p:nvSpPr>
          <p:cNvPr id="4" name="Content Placeholder 2">
            <a:extLst>
              <a:ext uri="{FF2B5EF4-FFF2-40B4-BE49-F238E27FC236}">
                <a16:creationId xmlns:a16="http://schemas.microsoft.com/office/drawing/2014/main" id="{38D99B86-1820-EFFD-DB7A-45710D60E8A5}"/>
              </a:ext>
            </a:extLst>
          </p:cNvPr>
          <p:cNvSpPr txBox="1">
            <a:spLocks/>
          </p:cNvSpPr>
          <p:nvPr/>
        </p:nvSpPr>
        <p:spPr>
          <a:xfrm>
            <a:off x="403570" y="1749151"/>
            <a:ext cx="11081318" cy="4318367"/>
          </a:xfrm>
          <a:prstGeom prst="rect">
            <a:avLst/>
          </a:prstGeom>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2400" dirty="0">
                <a:latin typeface="SassoonCRInfant" panose="02010503020300020003" pitchFamily="2" charset="0"/>
              </a:rPr>
              <a:t>We teach writing as a whole class</a:t>
            </a:r>
          </a:p>
          <a:p>
            <a:pPr lvl="1"/>
            <a:r>
              <a:rPr lang="en-GB" sz="2000" dirty="0">
                <a:latin typeface="SassoonCRInfant" panose="02010503020300020003" pitchFamily="2" charset="0"/>
              </a:rPr>
              <a:t>The same as all other subjects in Year 2</a:t>
            </a:r>
          </a:p>
          <a:p>
            <a:r>
              <a:rPr lang="en-GB" sz="2400" dirty="0">
                <a:latin typeface="SassoonCRInfant" panose="02010503020300020003" pitchFamily="2" charset="0"/>
              </a:rPr>
              <a:t>Children all work towards the same target, as identified from the National Curriculum, but sometimes children are given specific tailored targets during our writing lessons. They are also supported with different scaffolds to allow them to achieve their potential. </a:t>
            </a:r>
          </a:p>
          <a:p>
            <a:r>
              <a:rPr lang="en-GB" sz="2400" dirty="0">
                <a:latin typeface="SassoonCRInfant" panose="02010503020300020003" pitchFamily="2" charset="0"/>
              </a:rPr>
              <a:t>All year groups now have non-negotiables, children need to ensure that any piece of writing has these features in. By the end of Year 2, children should be confident when self-assessing and editing their writing against the non-negotiables and other features.  </a:t>
            </a:r>
          </a:p>
          <a:p>
            <a:pPr lvl="1"/>
            <a:endParaRPr lang="en-GB" sz="2000" dirty="0">
              <a:latin typeface="SassoonCRInfant" panose="02010503020300020003" pitchFamily="2" charset="0"/>
            </a:endParaRPr>
          </a:p>
        </p:txBody>
      </p:sp>
      <p:pic>
        <p:nvPicPr>
          <p:cNvPr id="2050" name="Picture 2" descr="124,810 Creative Writing Illustrations &amp; Clip Art - iStock">
            <a:extLst>
              <a:ext uri="{FF2B5EF4-FFF2-40B4-BE49-F238E27FC236}">
                <a16:creationId xmlns:a16="http://schemas.microsoft.com/office/drawing/2014/main" id="{CB54FBEE-A968-732E-CD88-6563EBF350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33468" y="0"/>
            <a:ext cx="291465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close-up of a white background&#10;&#10;Description automatically generated">
            <a:extLst>
              <a:ext uri="{FF2B5EF4-FFF2-40B4-BE49-F238E27FC236}">
                <a16:creationId xmlns:a16="http://schemas.microsoft.com/office/drawing/2014/main" id="{3F2FA23A-5349-14EC-5700-4959411BF6F5}"/>
              </a:ext>
            </a:extLst>
          </p:cNvPr>
          <p:cNvPicPr>
            <a:picLocks noChangeAspect="1"/>
          </p:cNvPicPr>
          <p:nvPr/>
        </p:nvPicPr>
        <p:blipFill rotWithShape="1">
          <a:blip r:embed="rId3">
            <a:extLst>
              <a:ext uri="{28A0092B-C50C-407E-A947-70E740481C1C}">
                <a14:useLocalDpi xmlns:a14="http://schemas.microsoft.com/office/drawing/2010/main" val="0"/>
              </a:ext>
            </a:extLst>
          </a:blip>
          <a:srcRect l="350" r="848"/>
          <a:stretch/>
        </p:blipFill>
        <p:spPr bwMode="auto">
          <a:xfrm>
            <a:off x="6079464" y="5355482"/>
            <a:ext cx="5708966" cy="12371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464068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066799" y="225287"/>
            <a:ext cx="10058400" cy="1371600"/>
          </a:xfrm>
        </p:spPr>
        <p:txBody>
          <a:bodyPr/>
          <a:lstStyle/>
          <a:p>
            <a:pPr algn="ctr"/>
            <a:r>
              <a:rPr lang="en-GB" u="sng" dirty="0">
                <a:latin typeface="SassoonPrimaryInfant" pitchFamily="2" charset="0"/>
              </a:rPr>
              <a:t>Key points </a:t>
            </a: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283716" y="1371600"/>
            <a:ext cx="12173327" cy="5261113"/>
          </a:xfrm>
        </p:spPr>
        <p:txBody>
          <a:bodyPr>
            <a:normAutofit/>
          </a:bodyPr>
          <a:lstStyle/>
          <a:p>
            <a:pPr>
              <a:lnSpc>
                <a:spcPct val="170000"/>
              </a:lnSpc>
            </a:pPr>
            <a:r>
              <a:rPr lang="en-GB" sz="2800" dirty="0">
                <a:latin typeface="SassoonPrimaryInfant" pitchFamily="2" charset="0"/>
              </a:rPr>
              <a:t>Word mats – to help children spell common exception words</a:t>
            </a:r>
          </a:p>
          <a:p>
            <a:pPr>
              <a:lnSpc>
                <a:spcPct val="170000"/>
              </a:lnSpc>
            </a:pPr>
            <a:r>
              <a:rPr lang="en-GB" sz="2800" dirty="0">
                <a:latin typeface="SassoonPrimaryInfant" pitchFamily="2" charset="0"/>
              </a:rPr>
              <a:t>Phonics strips</a:t>
            </a:r>
          </a:p>
          <a:p>
            <a:pPr>
              <a:lnSpc>
                <a:spcPct val="170000"/>
              </a:lnSpc>
            </a:pPr>
            <a:r>
              <a:rPr lang="en-GB" sz="2800" dirty="0">
                <a:latin typeface="SassoonPrimaryInfant" pitchFamily="2" charset="0"/>
              </a:rPr>
              <a:t>Children have time to complete feedback given </a:t>
            </a:r>
          </a:p>
          <a:p>
            <a:pPr>
              <a:lnSpc>
                <a:spcPct val="170000"/>
              </a:lnSpc>
            </a:pPr>
            <a:r>
              <a:rPr lang="en-GB" sz="2800" dirty="0">
                <a:latin typeface="SassoonPrimaryInfant" pitchFamily="2" charset="0"/>
              </a:rPr>
              <a:t>Microphones can be used to help children orally rehearse their writing</a:t>
            </a:r>
          </a:p>
          <a:p>
            <a:pPr marL="0" indent="0">
              <a:lnSpc>
                <a:spcPct val="170000"/>
              </a:lnSpc>
              <a:buNone/>
            </a:pPr>
            <a:endParaRPr lang="en-GB" sz="2800" dirty="0">
              <a:latin typeface="SassoonPrimaryInfant" pitchFamily="2" charset="0"/>
            </a:endParaRPr>
          </a:p>
          <a:p>
            <a:pPr>
              <a:lnSpc>
                <a:spcPct val="170000"/>
              </a:lnSpc>
            </a:pPr>
            <a:endParaRPr lang="en-GB" sz="2800" dirty="0">
              <a:latin typeface="SassoonPrimaryInfant" pitchFamily="2" charset="0"/>
            </a:endParaRPr>
          </a:p>
          <a:p>
            <a:pPr marL="0" indent="0">
              <a:lnSpc>
                <a:spcPct val="170000"/>
              </a:lnSpc>
              <a:buNone/>
            </a:pPr>
            <a:endParaRPr lang="en-GB" sz="2800" dirty="0">
              <a:latin typeface="SassoonPrimaryInfant" pitchFamily="2" charset="0"/>
            </a:endParaRPr>
          </a:p>
        </p:txBody>
      </p:sp>
    </p:spTree>
    <p:extLst>
      <p:ext uri="{BB962C8B-B14F-4D97-AF65-F5344CB8AC3E}">
        <p14:creationId xmlns:p14="http://schemas.microsoft.com/office/powerpoint/2010/main" val="814240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066799" y="225287"/>
            <a:ext cx="10058400" cy="1371600"/>
          </a:xfrm>
        </p:spPr>
        <p:txBody>
          <a:bodyPr/>
          <a:lstStyle/>
          <a:p>
            <a:pPr algn="ctr"/>
            <a:r>
              <a:rPr lang="en-GB" u="sng" dirty="0" err="1">
                <a:latin typeface="SassoonPrimaryInfant" pitchFamily="2" charset="0"/>
              </a:rPr>
              <a:t>SPaG</a:t>
            </a:r>
            <a:endParaRPr lang="en-GB" u="sng" dirty="0">
              <a:latin typeface="SassoonPrimaryInfant" pitchFamily="2" charset="0"/>
            </a:endParaRPr>
          </a:p>
        </p:txBody>
      </p:sp>
      <p:sp>
        <p:nvSpPr>
          <p:cNvPr id="3" name="Content Placeholder 2">
            <a:extLst>
              <a:ext uri="{FF2B5EF4-FFF2-40B4-BE49-F238E27FC236}">
                <a16:creationId xmlns:a16="http://schemas.microsoft.com/office/drawing/2014/main" id="{9DEF03F8-15CA-D5CD-9E49-2F2258DDE870}"/>
              </a:ext>
            </a:extLst>
          </p:cNvPr>
          <p:cNvSpPr>
            <a:spLocks noGrp="1"/>
          </p:cNvSpPr>
          <p:nvPr>
            <p:ph idx="1"/>
          </p:nvPr>
        </p:nvSpPr>
        <p:spPr>
          <a:xfrm>
            <a:off x="455995" y="1245090"/>
            <a:ext cx="11431205" cy="5261113"/>
          </a:xfrm>
        </p:spPr>
        <p:txBody>
          <a:bodyPr>
            <a:normAutofit fontScale="77500" lnSpcReduction="20000"/>
          </a:bodyPr>
          <a:lstStyle/>
          <a:p>
            <a:pPr>
              <a:lnSpc>
                <a:spcPct val="170000"/>
              </a:lnSpc>
            </a:pPr>
            <a:r>
              <a:rPr lang="en-GB" sz="3200" dirty="0">
                <a:latin typeface="SassoonPrimaryInfant" pitchFamily="2" charset="0"/>
              </a:rPr>
              <a:t>Spelling Punctuation and Grammar</a:t>
            </a:r>
          </a:p>
          <a:p>
            <a:pPr>
              <a:lnSpc>
                <a:spcPct val="170000"/>
              </a:lnSpc>
            </a:pPr>
            <a:r>
              <a:rPr lang="en-GB" sz="3200" dirty="0">
                <a:latin typeface="SassoonPrimaryInfant" pitchFamily="2" charset="0"/>
              </a:rPr>
              <a:t>We are ‘frontloading’ our grammar to the beginning of the year for each year group. This should be taught by the end of the Autumn term.</a:t>
            </a:r>
          </a:p>
          <a:p>
            <a:pPr>
              <a:lnSpc>
                <a:spcPct val="170000"/>
              </a:lnSpc>
            </a:pPr>
            <a:r>
              <a:rPr lang="en-GB" sz="3000" dirty="0">
                <a:latin typeface="SassoonPrimaryInfant" pitchFamily="2" charset="0"/>
              </a:rPr>
              <a:t>KS2 follow ‘Sounds and Syllables’ which is a scheme for spelling. Our children will be working towards this, with elements of ‘Sounds and Syllables’ but will primarily be focussing on re-capping their phonics and learning new alternative graphemes until October half term.</a:t>
            </a:r>
          </a:p>
          <a:p>
            <a:pPr lvl="2">
              <a:lnSpc>
                <a:spcPct val="170000"/>
              </a:lnSpc>
            </a:pPr>
            <a:r>
              <a:rPr lang="en-GB" sz="2600" dirty="0">
                <a:latin typeface="SassoonPrimaryInfant" pitchFamily="2" charset="0"/>
              </a:rPr>
              <a:t>This method is a way of using our ‘spelling voice’, counting the syllables in words, and writing the sounds down. </a:t>
            </a:r>
          </a:p>
          <a:p>
            <a:pPr marL="548640" lvl="2" indent="0" algn="ctr">
              <a:lnSpc>
                <a:spcPct val="170000"/>
              </a:lnSpc>
              <a:buNone/>
            </a:pPr>
            <a:r>
              <a:rPr lang="en-GB" sz="2800" b="1" dirty="0">
                <a:latin typeface="SassoonPrimaryInfant" pitchFamily="2" charset="0"/>
              </a:rPr>
              <a:t>We do not have spelling tests at Lyppard Grange Primary.</a:t>
            </a:r>
            <a:endParaRPr lang="en-GB" sz="2800" dirty="0">
              <a:latin typeface="SassoonPrimaryInfant" pitchFamily="2" charset="0"/>
            </a:endParaRPr>
          </a:p>
          <a:p>
            <a:pPr lvl="2">
              <a:lnSpc>
                <a:spcPct val="170000"/>
              </a:lnSpc>
            </a:pPr>
            <a:endParaRPr lang="en-GB" sz="2600" dirty="0">
              <a:latin typeface="SassoonPrimaryInfant" pitchFamily="2" charset="0"/>
            </a:endParaRPr>
          </a:p>
          <a:p>
            <a:pPr lvl="2">
              <a:lnSpc>
                <a:spcPct val="170000"/>
              </a:lnSpc>
            </a:pPr>
            <a:endParaRPr lang="en-GB" sz="2600" dirty="0">
              <a:latin typeface="SassoonPrimaryInfant" pitchFamily="2" charset="0"/>
            </a:endParaRPr>
          </a:p>
        </p:txBody>
      </p:sp>
      <p:pic>
        <p:nvPicPr>
          <p:cNvPr id="1026" name="Picture 2" descr="Copy Of Spag - Lessons - Tes Teach">
            <a:extLst>
              <a:ext uri="{FF2B5EF4-FFF2-40B4-BE49-F238E27FC236}">
                <a16:creationId xmlns:a16="http://schemas.microsoft.com/office/drawing/2014/main" id="{668086E6-67CA-0CEC-545E-100D20257C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12681" y="0"/>
            <a:ext cx="2679319" cy="1896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64523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F29E3-F0EF-E24B-9372-682265191C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77B9C2-DE98-7856-C680-A0FA1838B52F}"/>
              </a:ext>
            </a:extLst>
          </p:cNvPr>
          <p:cNvSpPr>
            <a:spLocks noGrp="1"/>
          </p:cNvSpPr>
          <p:nvPr>
            <p:ph type="title"/>
          </p:nvPr>
        </p:nvSpPr>
        <p:spPr>
          <a:xfrm>
            <a:off x="1066799" y="225287"/>
            <a:ext cx="10058400" cy="1371600"/>
          </a:xfrm>
        </p:spPr>
        <p:txBody>
          <a:bodyPr/>
          <a:lstStyle/>
          <a:p>
            <a:pPr algn="ctr"/>
            <a:r>
              <a:rPr lang="en-GB" u="sng" dirty="0">
                <a:latin typeface="SassoonPrimaryInfant" pitchFamily="2" charset="0"/>
              </a:rPr>
              <a:t>Writing Magic</a:t>
            </a:r>
          </a:p>
        </p:txBody>
      </p:sp>
      <p:sp>
        <p:nvSpPr>
          <p:cNvPr id="3" name="Content Placeholder 2">
            <a:extLst>
              <a:ext uri="{FF2B5EF4-FFF2-40B4-BE49-F238E27FC236}">
                <a16:creationId xmlns:a16="http://schemas.microsoft.com/office/drawing/2014/main" id="{187C307C-1907-5930-DF0B-65496EB19A8E}"/>
              </a:ext>
            </a:extLst>
          </p:cNvPr>
          <p:cNvSpPr>
            <a:spLocks noGrp="1"/>
          </p:cNvSpPr>
          <p:nvPr>
            <p:ph idx="1"/>
          </p:nvPr>
        </p:nvSpPr>
        <p:spPr>
          <a:xfrm>
            <a:off x="252795" y="422926"/>
            <a:ext cx="11431205" cy="2765476"/>
          </a:xfrm>
        </p:spPr>
        <p:txBody>
          <a:bodyPr vert="horz" lIns="91440" tIns="45720" rIns="91440" bIns="45720" rtlCol="0" anchor="t">
            <a:normAutofit fontScale="70000" lnSpcReduction="20000"/>
          </a:bodyPr>
          <a:lstStyle/>
          <a:p>
            <a:pPr lvl="2">
              <a:lnSpc>
                <a:spcPct val="170000"/>
              </a:lnSpc>
            </a:pPr>
            <a:endParaRPr lang="en-GB" sz="2600" dirty="0">
              <a:latin typeface="SassoonPrimaryInfant" pitchFamily="2" charset="0"/>
            </a:endParaRPr>
          </a:p>
          <a:p>
            <a:pPr>
              <a:lnSpc>
                <a:spcPct val="170000"/>
              </a:lnSpc>
            </a:pPr>
            <a:r>
              <a:rPr lang="en-GB" sz="3200" dirty="0">
                <a:latin typeface="SassoonPrimaryInfant"/>
              </a:rPr>
              <a:t>We are teaching </a:t>
            </a:r>
            <a:r>
              <a:rPr lang="en-GB" sz="3200" dirty="0" err="1">
                <a:latin typeface="SassoonPrimaryInfant"/>
              </a:rPr>
              <a:t>SPaG</a:t>
            </a:r>
            <a:r>
              <a:rPr lang="en-GB" sz="3200" dirty="0">
                <a:latin typeface="SassoonPrimaryInfant"/>
              </a:rPr>
              <a:t> knowledge through our new ‘Writing Magic’ lessons. </a:t>
            </a:r>
          </a:p>
          <a:p>
            <a:pPr>
              <a:lnSpc>
                <a:spcPct val="170000"/>
              </a:lnSpc>
              <a:buClr>
                <a:srgbClr val="262626"/>
              </a:buClr>
            </a:pPr>
            <a:r>
              <a:rPr lang="en-GB" sz="3200" dirty="0">
                <a:latin typeface="SassoonPrimaryInfant"/>
              </a:rPr>
              <a:t>This is being used throughout the school and matches the </a:t>
            </a:r>
            <a:r>
              <a:rPr lang="en-GB" sz="3200" dirty="0" err="1">
                <a:latin typeface="SassoonPrimaryInfant"/>
              </a:rPr>
              <a:t>SPaG</a:t>
            </a:r>
            <a:r>
              <a:rPr lang="en-GB" sz="3200" dirty="0">
                <a:latin typeface="SassoonPrimaryInfant"/>
              </a:rPr>
              <a:t> being taught in each year group</a:t>
            </a:r>
          </a:p>
          <a:p>
            <a:pPr>
              <a:lnSpc>
                <a:spcPct val="170000"/>
              </a:lnSpc>
            </a:pPr>
            <a:r>
              <a:rPr lang="en-GB" sz="3200" dirty="0">
                <a:latin typeface="SassoonPrimaryInfant"/>
              </a:rPr>
              <a:t>This is a daily 15-minute lesson</a:t>
            </a:r>
          </a:p>
          <a:p>
            <a:pPr lvl="2">
              <a:lnSpc>
                <a:spcPct val="170000"/>
              </a:lnSpc>
            </a:pPr>
            <a:endParaRPr lang="en-GB" sz="2600" dirty="0">
              <a:latin typeface="SassoonPrimaryInfant" pitchFamily="2" charset="0"/>
            </a:endParaRPr>
          </a:p>
        </p:txBody>
      </p:sp>
      <p:pic>
        <p:nvPicPr>
          <p:cNvPr id="5" name="Picture 4">
            <a:extLst>
              <a:ext uri="{FF2B5EF4-FFF2-40B4-BE49-F238E27FC236}">
                <a16:creationId xmlns:a16="http://schemas.microsoft.com/office/drawing/2014/main" id="{74F6A92C-D51D-CF36-8F14-DE44E915BF2A}"/>
              </a:ext>
            </a:extLst>
          </p:cNvPr>
          <p:cNvPicPr>
            <a:picLocks noChangeAspect="1"/>
          </p:cNvPicPr>
          <p:nvPr/>
        </p:nvPicPr>
        <p:blipFill>
          <a:blip r:embed="rId2"/>
          <a:stretch>
            <a:fillRect/>
          </a:stretch>
        </p:blipFill>
        <p:spPr>
          <a:xfrm>
            <a:off x="5386313" y="2724728"/>
            <a:ext cx="6432819" cy="3676550"/>
          </a:xfrm>
          <a:prstGeom prst="rect">
            <a:avLst/>
          </a:prstGeom>
        </p:spPr>
      </p:pic>
    </p:spTree>
    <p:extLst>
      <p:ext uri="{BB962C8B-B14F-4D97-AF65-F5344CB8AC3E}">
        <p14:creationId xmlns:p14="http://schemas.microsoft.com/office/powerpoint/2010/main" val="1104139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CEF03-B69F-0CE0-C639-9C785C802BFB}"/>
              </a:ext>
            </a:extLst>
          </p:cNvPr>
          <p:cNvSpPr>
            <a:spLocks noGrp="1"/>
          </p:cNvSpPr>
          <p:nvPr>
            <p:ph type="title"/>
          </p:nvPr>
        </p:nvSpPr>
        <p:spPr/>
        <p:txBody>
          <a:bodyPr/>
          <a:lstStyle/>
          <a:p>
            <a:r>
              <a:rPr lang="en-US"/>
              <a:t>Pen pals</a:t>
            </a:r>
          </a:p>
        </p:txBody>
      </p:sp>
      <p:sp>
        <p:nvSpPr>
          <p:cNvPr id="3" name="Content Placeholder 2">
            <a:extLst>
              <a:ext uri="{FF2B5EF4-FFF2-40B4-BE49-F238E27FC236}">
                <a16:creationId xmlns:a16="http://schemas.microsoft.com/office/drawing/2014/main" id="{7BF999E6-B94F-9822-B17A-6C9CB63E1EA7}"/>
              </a:ext>
            </a:extLst>
          </p:cNvPr>
          <p:cNvSpPr>
            <a:spLocks noGrp="1"/>
          </p:cNvSpPr>
          <p:nvPr>
            <p:ph idx="1"/>
          </p:nvPr>
        </p:nvSpPr>
        <p:spPr/>
        <p:txBody>
          <a:bodyPr vert="horz" lIns="91440" tIns="45720" rIns="91440" bIns="45720" rtlCol="0" anchor="t">
            <a:normAutofit/>
          </a:bodyPr>
          <a:lstStyle/>
          <a:p>
            <a:r>
              <a:rPr lang="en-US" sz="2800" dirty="0"/>
              <a:t>We have adopted a new handwriting </a:t>
            </a:r>
            <a:r>
              <a:rPr lang="en-US" sz="2800"/>
              <a:t>scheme,</a:t>
            </a:r>
            <a:r>
              <a:rPr lang="en-US" sz="2800" dirty="0"/>
              <a:t> and we will be teaching children to join their handwriting</a:t>
            </a:r>
          </a:p>
        </p:txBody>
      </p:sp>
    </p:spTree>
    <p:extLst>
      <p:ext uri="{BB962C8B-B14F-4D97-AF65-F5344CB8AC3E}">
        <p14:creationId xmlns:p14="http://schemas.microsoft.com/office/powerpoint/2010/main" val="162381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29946-6610-37F5-6FBB-09A000E996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125CB7-2688-C632-C27D-7276C915C77A}"/>
              </a:ext>
            </a:extLst>
          </p:cNvPr>
          <p:cNvSpPr>
            <a:spLocks noGrp="1"/>
          </p:cNvSpPr>
          <p:nvPr>
            <p:ph type="ctrTitle"/>
          </p:nvPr>
        </p:nvSpPr>
        <p:spPr>
          <a:xfrm>
            <a:off x="2257864" y="1636374"/>
            <a:ext cx="6692827" cy="3892669"/>
          </a:xfrm>
        </p:spPr>
        <p:txBody>
          <a:bodyPr>
            <a:normAutofit/>
          </a:bodyPr>
          <a:lstStyle/>
          <a:p>
            <a:pPr algn="l"/>
            <a:r>
              <a:rPr lang="en-GB" sz="6600" dirty="0">
                <a:latin typeface="SassoonCRInfant" panose="02010503020300020003" pitchFamily="2" charset="0"/>
              </a:rPr>
              <a:t>Maths</a:t>
            </a:r>
          </a:p>
        </p:txBody>
      </p:sp>
      <p:pic>
        <p:nvPicPr>
          <p:cNvPr id="3" name="Picture 3" descr="Numbers and symbols">
            <a:extLst>
              <a:ext uri="{FF2B5EF4-FFF2-40B4-BE49-F238E27FC236}">
                <a16:creationId xmlns:a16="http://schemas.microsoft.com/office/drawing/2014/main" id="{25FD57AB-20A7-51C5-6B3B-1C4282820021}"/>
              </a:ext>
            </a:extLst>
          </p:cNvPr>
          <p:cNvPicPr>
            <a:picLocks noChangeAspect="1"/>
          </p:cNvPicPr>
          <p:nvPr/>
        </p:nvPicPr>
        <p:blipFill rotWithShape="1">
          <a:blip r:embed="rId3"/>
          <a:srcRect l="14156" r="14158" b="-2"/>
          <a:stretch/>
        </p:blipFill>
        <p:spPr>
          <a:xfrm>
            <a:off x="5410200" y="567942"/>
            <a:ext cx="6139484" cy="5716862"/>
          </a:xfrm>
          <a:prstGeom prst="rect">
            <a:avLst/>
          </a:prstGeom>
        </p:spPr>
      </p:pic>
    </p:spTree>
    <p:extLst>
      <p:ext uri="{BB962C8B-B14F-4D97-AF65-F5344CB8AC3E}">
        <p14:creationId xmlns:p14="http://schemas.microsoft.com/office/powerpoint/2010/main" val="3904178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0D4EE150-BF8F-5FDF-9DC6-0E7C39C09D12}"/>
              </a:ext>
            </a:extLst>
          </p:cNvPr>
          <p:cNvSpPr txBox="1">
            <a:spLocks/>
          </p:cNvSpPr>
          <p:nvPr/>
        </p:nvSpPr>
        <p:spPr>
          <a:xfrm>
            <a:off x="1524000" y="4363542"/>
            <a:ext cx="9144000" cy="1655762"/>
          </a:xfrm>
          <a:prstGeom prst="rect">
            <a:avLst/>
          </a:prstGeom>
        </p:spPr>
        <p:txBody>
          <a:bodyPr vert="horz" lIns="91440" tIns="45720" rIns="91440" bIns="45720" rtlCol="0">
            <a:normAutofit/>
          </a:bodyPr>
          <a:lst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GB" sz="3200">
                <a:latin typeface="Comic Sans MS" panose="030F0702030302020204" pitchFamily="66" charset="0"/>
              </a:rPr>
              <a:t>Children must feel positive about maths to be numerate.</a:t>
            </a:r>
            <a:endParaRPr lang="en-GB" sz="3200" dirty="0">
              <a:latin typeface="Comic Sans MS" panose="030F0702030302020204" pitchFamily="66" charset="0"/>
            </a:endParaRPr>
          </a:p>
        </p:txBody>
      </p:sp>
      <p:pic>
        <p:nvPicPr>
          <p:cNvPr id="9" name="Picture 2" descr="Maths is Fun Display Lettering | Fun math, Learning math, Math">
            <a:extLst>
              <a:ext uri="{FF2B5EF4-FFF2-40B4-BE49-F238E27FC236}">
                <a16:creationId xmlns:a16="http://schemas.microsoft.com/office/drawing/2014/main" id="{B1E98A30-3B5C-80A5-9FB8-8C27203B25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1091" y="1338633"/>
            <a:ext cx="6049818" cy="3024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90345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3C211-8571-1749-FB12-F4769B4840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20F1C0-5DB1-7931-20A2-A68DB410DCDB}"/>
              </a:ext>
            </a:extLst>
          </p:cNvPr>
          <p:cNvSpPr>
            <a:spLocks noGrp="1"/>
          </p:cNvSpPr>
          <p:nvPr>
            <p:ph type="title"/>
          </p:nvPr>
        </p:nvSpPr>
        <p:spPr/>
        <p:txBody>
          <a:bodyPr>
            <a:normAutofit fontScale="90000"/>
          </a:bodyPr>
          <a:lstStyle/>
          <a:p>
            <a:r>
              <a:rPr lang="en-GB" sz="5400" dirty="0">
                <a:latin typeface="Sassoon Primary Std" panose="020B0503020103030203" pitchFamily="34" charset="0"/>
              </a:rPr>
              <a:t>Mastery Curriculum in Mathematics</a:t>
            </a:r>
          </a:p>
        </p:txBody>
      </p:sp>
      <p:sp>
        <p:nvSpPr>
          <p:cNvPr id="3" name="Content Placeholder 2">
            <a:extLst>
              <a:ext uri="{FF2B5EF4-FFF2-40B4-BE49-F238E27FC236}">
                <a16:creationId xmlns:a16="http://schemas.microsoft.com/office/drawing/2014/main" id="{4D76CAC0-18BE-8BC9-1EDD-A14EE3E2CE79}"/>
              </a:ext>
            </a:extLst>
          </p:cNvPr>
          <p:cNvSpPr>
            <a:spLocks noGrp="1"/>
          </p:cNvSpPr>
          <p:nvPr>
            <p:ph idx="1"/>
          </p:nvPr>
        </p:nvSpPr>
        <p:spPr>
          <a:xfrm>
            <a:off x="838199" y="1949450"/>
            <a:ext cx="11146277" cy="4195763"/>
          </a:xfrm>
        </p:spPr>
        <p:txBody>
          <a:bodyPr>
            <a:normAutofit/>
          </a:bodyPr>
          <a:lstStyle/>
          <a:p>
            <a:r>
              <a:rPr lang="en-GB" sz="3600" dirty="0">
                <a:effectLst/>
                <a:latin typeface="Sassoon Primary" pitchFamily="50" charset="0"/>
              </a:rPr>
              <a:t>At </a:t>
            </a:r>
            <a:r>
              <a:rPr lang="en-GB" sz="3600" dirty="0" err="1">
                <a:effectLst/>
                <a:latin typeface="Sassoon Primary" pitchFamily="50" charset="0"/>
              </a:rPr>
              <a:t>Lyppard</a:t>
            </a:r>
            <a:r>
              <a:rPr lang="en-GB" sz="3600" dirty="0">
                <a:effectLst/>
                <a:latin typeface="Sassoon Primary" pitchFamily="50" charset="0"/>
              </a:rPr>
              <a:t> Grange, we use the glow project approach to maths. The children are encouraged to build up skills through whole class interactive teaching using concrete</a:t>
            </a:r>
            <a:r>
              <a:rPr lang="en-GB" sz="3600" dirty="0">
                <a:latin typeface="Sassoon Primary" pitchFamily="50" charset="0"/>
              </a:rPr>
              <a:t> </a:t>
            </a:r>
            <a:r>
              <a:rPr lang="en-GB" sz="3600" dirty="0">
                <a:effectLst/>
                <a:latin typeface="Sassoon Primary" pitchFamily="50" charset="0"/>
              </a:rPr>
              <a:t>resources, where the focus is on all working together on the same content at the same time.</a:t>
            </a:r>
            <a:endParaRPr lang="en-GB" sz="4800" dirty="0"/>
          </a:p>
        </p:txBody>
      </p:sp>
    </p:spTree>
    <p:extLst>
      <p:ext uri="{BB962C8B-B14F-4D97-AF65-F5344CB8AC3E}">
        <p14:creationId xmlns:p14="http://schemas.microsoft.com/office/powerpoint/2010/main" val="4285944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551C2-BF32-4F7A-02F0-49512CAECE65}"/>
              </a:ext>
            </a:extLst>
          </p:cNvPr>
          <p:cNvSpPr>
            <a:spLocks noGrp="1"/>
          </p:cNvSpPr>
          <p:nvPr>
            <p:ph type="title"/>
          </p:nvPr>
        </p:nvSpPr>
        <p:spPr/>
        <p:txBody>
          <a:bodyPr/>
          <a:lstStyle/>
          <a:p>
            <a:r>
              <a:rPr lang="en-GB" dirty="0"/>
              <a:t>Concrete Resources </a:t>
            </a:r>
          </a:p>
        </p:txBody>
      </p:sp>
      <p:pic>
        <p:nvPicPr>
          <p:cNvPr id="4" name="Picture 4" descr="Image result for numicon">
            <a:extLst>
              <a:ext uri="{FF2B5EF4-FFF2-40B4-BE49-F238E27FC236}">
                <a16:creationId xmlns:a16="http://schemas.microsoft.com/office/drawing/2014/main" id="{DFD52695-7DB6-41D9-793B-72D5FFA38AA3}"/>
              </a:ext>
            </a:extLst>
          </p:cNvPr>
          <p:cNvPicPr>
            <a:picLocks noGrp="1" noChangeAspect="1" noChangeArrowheads="1"/>
          </p:cNvPicPr>
          <p:nvPr>
            <p:ph idx="1"/>
          </p:nvPr>
        </p:nvPicPr>
        <p:blipFill>
          <a:blip r:embed="rId3" cstate="print"/>
          <a:srcRect/>
          <a:stretch>
            <a:fillRect/>
          </a:stretch>
        </p:blipFill>
        <p:spPr bwMode="auto">
          <a:xfrm>
            <a:off x="577440" y="1719115"/>
            <a:ext cx="3083951" cy="2058537"/>
          </a:xfrm>
          <a:prstGeom prst="rect">
            <a:avLst/>
          </a:prstGeom>
          <a:noFill/>
        </p:spPr>
      </p:pic>
      <p:pic>
        <p:nvPicPr>
          <p:cNvPr id="5" name="Picture 6">
            <a:extLst>
              <a:ext uri="{FF2B5EF4-FFF2-40B4-BE49-F238E27FC236}">
                <a16:creationId xmlns:a16="http://schemas.microsoft.com/office/drawing/2014/main" id="{DF2CF2A8-A06F-AA97-01F6-ED4CF7D48323}"/>
              </a:ext>
            </a:extLst>
          </p:cNvPr>
          <p:cNvPicPr>
            <a:picLocks noChangeAspect="1" noChangeArrowheads="1"/>
          </p:cNvPicPr>
          <p:nvPr/>
        </p:nvPicPr>
        <p:blipFill>
          <a:blip r:embed="rId4" cstate="print"/>
          <a:srcRect/>
          <a:stretch>
            <a:fillRect/>
          </a:stretch>
        </p:blipFill>
        <p:spPr bwMode="auto">
          <a:xfrm>
            <a:off x="9070208" y="334435"/>
            <a:ext cx="2460197" cy="1548731"/>
          </a:xfrm>
          <a:prstGeom prst="rect">
            <a:avLst/>
          </a:prstGeom>
          <a:noFill/>
          <a:ln w="9525">
            <a:noFill/>
            <a:miter lim="800000"/>
            <a:headEnd/>
            <a:tailEnd/>
          </a:ln>
        </p:spPr>
      </p:pic>
      <p:pic>
        <p:nvPicPr>
          <p:cNvPr id="6" name="Picture 2" descr="Image result for unifix">
            <a:extLst>
              <a:ext uri="{FF2B5EF4-FFF2-40B4-BE49-F238E27FC236}">
                <a16:creationId xmlns:a16="http://schemas.microsoft.com/office/drawing/2014/main" id="{C43ADEB1-CFC5-6CCF-41E3-15E3CD103283}"/>
              </a:ext>
            </a:extLst>
          </p:cNvPr>
          <p:cNvPicPr>
            <a:picLocks noChangeAspect="1" noChangeArrowheads="1"/>
          </p:cNvPicPr>
          <p:nvPr/>
        </p:nvPicPr>
        <p:blipFill>
          <a:blip r:embed="rId5" cstate="print"/>
          <a:srcRect/>
          <a:stretch>
            <a:fillRect/>
          </a:stretch>
        </p:blipFill>
        <p:spPr bwMode="auto">
          <a:xfrm>
            <a:off x="3595878" y="4454291"/>
            <a:ext cx="2056938" cy="1018019"/>
          </a:xfrm>
          <a:prstGeom prst="rect">
            <a:avLst/>
          </a:prstGeom>
          <a:noFill/>
        </p:spPr>
      </p:pic>
      <p:pic>
        <p:nvPicPr>
          <p:cNvPr id="7" name="Picture 12" descr="Image result for place value counters">
            <a:extLst>
              <a:ext uri="{FF2B5EF4-FFF2-40B4-BE49-F238E27FC236}">
                <a16:creationId xmlns:a16="http://schemas.microsoft.com/office/drawing/2014/main" id="{122E9E07-D56B-2549-F123-1C74892885C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36814" y="1919848"/>
            <a:ext cx="2338113" cy="20231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Image result for dienes">
            <a:extLst>
              <a:ext uri="{FF2B5EF4-FFF2-40B4-BE49-F238E27FC236}">
                <a16:creationId xmlns:a16="http://schemas.microsoft.com/office/drawing/2014/main" id="{2F162FB5-ACA7-8F73-82FA-0647503D9B9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35753" y="4706070"/>
            <a:ext cx="2178199" cy="109943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7">
            <a:extLst>
              <a:ext uri="{FF2B5EF4-FFF2-40B4-BE49-F238E27FC236}">
                <a16:creationId xmlns:a16="http://schemas.microsoft.com/office/drawing/2014/main" id="{1D0E12D9-AEC0-7925-8443-6EADB7BF5C67}"/>
              </a:ext>
            </a:extLst>
          </p:cNvPr>
          <p:cNvPicPr>
            <a:picLocks noChangeAspect="1" noChangeArrowheads="1"/>
          </p:cNvPicPr>
          <p:nvPr/>
        </p:nvPicPr>
        <p:blipFill>
          <a:blip r:embed="rId8" cstate="print"/>
          <a:srcRect/>
          <a:stretch>
            <a:fillRect/>
          </a:stretch>
        </p:blipFill>
        <p:spPr bwMode="auto">
          <a:xfrm>
            <a:off x="4682089" y="1917539"/>
            <a:ext cx="2338113" cy="1383330"/>
          </a:xfrm>
          <a:prstGeom prst="rect">
            <a:avLst/>
          </a:prstGeom>
          <a:noFill/>
          <a:ln w="9525">
            <a:noFill/>
            <a:miter lim="800000"/>
            <a:headEnd/>
            <a:tailEnd/>
          </a:ln>
        </p:spPr>
      </p:pic>
      <p:pic>
        <p:nvPicPr>
          <p:cNvPr id="10" name="Picture 2">
            <a:extLst>
              <a:ext uri="{FF2B5EF4-FFF2-40B4-BE49-F238E27FC236}">
                <a16:creationId xmlns:a16="http://schemas.microsoft.com/office/drawing/2014/main" id="{15434DBB-7A59-677F-808B-4AFB685D80BF}"/>
              </a:ext>
            </a:extLst>
          </p:cNvPr>
          <p:cNvPicPr>
            <a:picLocks noChangeAspect="1" noChangeArrowheads="1"/>
          </p:cNvPicPr>
          <p:nvPr/>
        </p:nvPicPr>
        <p:blipFill>
          <a:blip r:embed="rId9" cstate="print"/>
          <a:srcRect/>
          <a:stretch>
            <a:fillRect/>
          </a:stretch>
        </p:blipFill>
        <p:spPr bwMode="auto">
          <a:xfrm>
            <a:off x="838200" y="4514721"/>
            <a:ext cx="2032986" cy="1482136"/>
          </a:xfrm>
          <a:prstGeom prst="rect">
            <a:avLst/>
          </a:prstGeom>
          <a:noFill/>
          <a:ln w="9525">
            <a:noFill/>
            <a:miter lim="800000"/>
            <a:headEnd/>
            <a:tailEnd/>
          </a:ln>
        </p:spPr>
      </p:pic>
      <p:pic>
        <p:nvPicPr>
          <p:cNvPr id="1026" name="Picture 2" descr="Rekenrek Abacus - Edx Education - Learning Through Play">
            <a:extLst>
              <a:ext uri="{FF2B5EF4-FFF2-40B4-BE49-F238E27FC236}">
                <a16:creationId xmlns:a16="http://schemas.microsoft.com/office/drawing/2014/main" id="{8574FF21-A05B-DF49-6395-9167310D9F1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275968" y="4194113"/>
            <a:ext cx="2389737" cy="1915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75467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0CCDC-056E-9F31-E35F-4ED54D980685}"/>
              </a:ext>
            </a:extLst>
          </p:cNvPr>
          <p:cNvSpPr>
            <a:spLocks noGrp="1"/>
          </p:cNvSpPr>
          <p:nvPr>
            <p:ph type="title"/>
          </p:nvPr>
        </p:nvSpPr>
        <p:spPr>
          <a:xfrm>
            <a:off x="492395" y="263814"/>
            <a:ext cx="10058400" cy="1371600"/>
          </a:xfrm>
        </p:spPr>
        <p:txBody>
          <a:bodyPr/>
          <a:lstStyle/>
          <a:p>
            <a:r>
              <a:rPr lang="en-GB" dirty="0"/>
              <a:t>Pictorial representations</a:t>
            </a:r>
          </a:p>
        </p:txBody>
      </p:sp>
      <p:pic>
        <p:nvPicPr>
          <p:cNvPr id="4" name="Picture 4" descr="Image result for number line">
            <a:extLst>
              <a:ext uri="{FF2B5EF4-FFF2-40B4-BE49-F238E27FC236}">
                <a16:creationId xmlns:a16="http://schemas.microsoft.com/office/drawing/2014/main" id="{4970128F-3951-2FBC-4228-019D6E04146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395" y="1689431"/>
            <a:ext cx="2943006" cy="12689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93B7FE7-C8F3-5767-3A16-50FC1F1FEA71}"/>
              </a:ext>
            </a:extLst>
          </p:cNvPr>
          <p:cNvPicPr>
            <a:picLocks noGrp="1" noChangeAspect="1" noChangeArrowheads="1"/>
          </p:cNvPicPr>
          <p:nvPr>
            <p:ph idx="1"/>
          </p:nvPr>
        </p:nvPicPr>
        <p:blipFill>
          <a:blip r:embed="rId4" cstate="print"/>
          <a:srcRect/>
          <a:stretch>
            <a:fillRect/>
          </a:stretch>
        </p:blipFill>
        <p:spPr bwMode="auto">
          <a:xfrm>
            <a:off x="4192469" y="1661281"/>
            <a:ext cx="3173317" cy="1325563"/>
          </a:xfrm>
          <a:prstGeom prst="rect">
            <a:avLst/>
          </a:prstGeom>
          <a:noFill/>
          <a:ln w="9525">
            <a:noFill/>
            <a:miter lim="800000"/>
            <a:headEnd/>
            <a:tailEnd/>
          </a:ln>
        </p:spPr>
      </p:pic>
      <p:pic>
        <p:nvPicPr>
          <p:cNvPr id="6" name="Picture 4">
            <a:extLst>
              <a:ext uri="{FF2B5EF4-FFF2-40B4-BE49-F238E27FC236}">
                <a16:creationId xmlns:a16="http://schemas.microsoft.com/office/drawing/2014/main" id="{CA519FCB-A311-6FF0-6E4C-7C8AA6B8D381}"/>
              </a:ext>
            </a:extLst>
          </p:cNvPr>
          <p:cNvPicPr>
            <a:picLocks noChangeAspect="1" noChangeArrowheads="1"/>
          </p:cNvPicPr>
          <p:nvPr/>
        </p:nvPicPr>
        <p:blipFill>
          <a:blip r:embed="rId5" cstate="print"/>
          <a:srcRect/>
          <a:stretch>
            <a:fillRect/>
          </a:stretch>
        </p:blipFill>
        <p:spPr bwMode="auto">
          <a:xfrm>
            <a:off x="7826648" y="803824"/>
            <a:ext cx="4057356" cy="1698849"/>
          </a:xfrm>
          <a:prstGeom prst="rect">
            <a:avLst/>
          </a:prstGeom>
          <a:noFill/>
          <a:ln w="9525">
            <a:noFill/>
            <a:miter lim="800000"/>
            <a:headEnd/>
            <a:tailEnd/>
          </a:ln>
        </p:spPr>
      </p:pic>
      <p:pic>
        <p:nvPicPr>
          <p:cNvPr id="7" name="Picture 10" descr="Image result for bar model">
            <a:extLst>
              <a:ext uri="{FF2B5EF4-FFF2-40B4-BE49-F238E27FC236}">
                <a16:creationId xmlns:a16="http://schemas.microsoft.com/office/drawing/2014/main" id="{79F10287-FFDF-99A2-2379-3F23EFA712F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94668" y="3670064"/>
            <a:ext cx="3656262" cy="213574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Image result for part part whole">
            <a:extLst>
              <a:ext uri="{FF2B5EF4-FFF2-40B4-BE49-F238E27FC236}">
                <a16:creationId xmlns:a16="http://schemas.microsoft.com/office/drawing/2014/main" id="{C975D574-59D4-FDBE-736E-53536B578F88}"/>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30408" y="3615360"/>
            <a:ext cx="1810664" cy="17206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a:extLst>
              <a:ext uri="{FF2B5EF4-FFF2-40B4-BE49-F238E27FC236}">
                <a16:creationId xmlns:a16="http://schemas.microsoft.com/office/drawing/2014/main" id="{9D027DF6-7EA0-D0C0-7B6F-C86A3785055E}"/>
              </a:ext>
            </a:extLst>
          </p:cNvPr>
          <p:cNvPicPr>
            <a:picLocks noChangeAspect="1" noChangeArrowheads="1"/>
          </p:cNvPicPr>
          <p:nvPr/>
        </p:nvPicPr>
        <p:blipFill>
          <a:blip r:embed="rId8" cstate="print"/>
          <a:srcRect/>
          <a:stretch>
            <a:fillRect/>
          </a:stretch>
        </p:blipFill>
        <p:spPr bwMode="auto">
          <a:xfrm>
            <a:off x="8850531" y="2940738"/>
            <a:ext cx="2507331" cy="1275280"/>
          </a:xfrm>
          <a:prstGeom prst="rect">
            <a:avLst/>
          </a:prstGeom>
          <a:noFill/>
          <a:ln w="9525">
            <a:noFill/>
            <a:miter lim="800000"/>
            <a:headEnd/>
            <a:tailEnd/>
          </a:ln>
        </p:spPr>
      </p:pic>
      <p:pic>
        <p:nvPicPr>
          <p:cNvPr id="10" name="Picture 6" descr="Image result for part part whole">
            <a:extLst>
              <a:ext uri="{FF2B5EF4-FFF2-40B4-BE49-F238E27FC236}">
                <a16:creationId xmlns:a16="http://schemas.microsoft.com/office/drawing/2014/main" id="{435EA449-18FF-797C-3734-EF5A7E5E43CB}"/>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01006" y="4654083"/>
            <a:ext cx="3481892" cy="1838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4402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012A0-110D-B36C-0043-1F93D60BB1B0}"/>
              </a:ext>
            </a:extLst>
          </p:cNvPr>
          <p:cNvSpPr>
            <a:spLocks noGrp="1"/>
          </p:cNvSpPr>
          <p:nvPr>
            <p:ph type="title"/>
          </p:nvPr>
        </p:nvSpPr>
        <p:spPr/>
        <p:txBody>
          <a:bodyPr/>
          <a:lstStyle/>
          <a:p>
            <a:r>
              <a:rPr lang="en-GB" dirty="0"/>
              <a:t>Abstract representations</a:t>
            </a:r>
          </a:p>
        </p:txBody>
      </p:sp>
      <p:pic>
        <p:nvPicPr>
          <p:cNvPr id="5" name="Content Placeholder 4">
            <a:extLst>
              <a:ext uri="{FF2B5EF4-FFF2-40B4-BE49-F238E27FC236}">
                <a16:creationId xmlns:a16="http://schemas.microsoft.com/office/drawing/2014/main" id="{3FD21190-BCF5-E852-F526-134309686095}"/>
              </a:ext>
            </a:extLst>
          </p:cNvPr>
          <p:cNvPicPr>
            <a:picLocks noGrp="1" noChangeAspect="1"/>
          </p:cNvPicPr>
          <p:nvPr>
            <p:ph idx="1"/>
          </p:nvPr>
        </p:nvPicPr>
        <p:blipFill>
          <a:blip r:embed="rId3"/>
          <a:stretch>
            <a:fillRect/>
          </a:stretch>
        </p:blipFill>
        <p:spPr>
          <a:xfrm>
            <a:off x="3813533" y="1949450"/>
            <a:ext cx="4564933" cy="4195763"/>
          </a:xfrm>
        </p:spPr>
      </p:pic>
    </p:spTree>
    <p:extLst>
      <p:ext uri="{BB962C8B-B14F-4D97-AF65-F5344CB8AC3E}">
        <p14:creationId xmlns:p14="http://schemas.microsoft.com/office/powerpoint/2010/main" val="8485366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11D809-C8CF-35EE-8510-336F0670A48C}"/>
              </a:ext>
            </a:extLst>
          </p:cNvPr>
          <p:cNvSpPr>
            <a:spLocks noGrp="1"/>
          </p:cNvSpPr>
          <p:nvPr>
            <p:ph type="title"/>
          </p:nvPr>
        </p:nvSpPr>
        <p:spPr>
          <a:xfrm>
            <a:off x="364301" y="-98475"/>
            <a:ext cx="11606025" cy="1325563"/>
          </a:xfrm>
        </p:spPr>
        <p:txBody>
          <a:bodyPr>
            <a:normAutofit fontScale="90000"/>
          </a:bodyPr>
          <a:lstStyle/>
          <a:p>
            <a:r>
              <a:rPr lang="en-GB" dirty="0"/>
              <a:t>Lesson format – teach it- teacher models</a:t>
            </a:r>
          </a:p>
        </p:txBody>
      </p:sp>
      <p:pic>
        <p:nvPicPr>
          <p:cNvPr id="5" name="Content Placeholder 4">
            <a:extLst>
              <a:ext uri="{FF2B5EF4-FFF2-40B4-BE49-F238E27FC236}">
                <a16:creationId xmlns:a16="http://schemas.microsoft.com/office/drawing/2014/main" id="{EB36F448-5EEA-FB1F-7138-A4F9A2F117F1}"/>
              </a:ext>
            </a:extLst>
          </p:cNvPr>
          <p:cNvPicPr>
            <a:picLocks noGrp="1" noChangeAspect="1"/>
          </p:cNvPicPr>
          <p:nvPr>
            <p:ph idx="1"/>
          </p:nvPr>
        </p:nvPicPr>
        <p:blipFill>
          <a:blip r:embed="rId3"/>
          <a:stretch>
            <a:fillRect/>
          </a:stretch>
        </p:blipFill>
        <p:spPr>
          <a:xfrm>
            <a:off x="1794178" y="1227088"/>
            <a:ext cx="9552121" cy="5462100"/>
          </a:xfrm>
        </p:spPr>
      </p:pic>
    </p:spTree>
    <p:extLst>
      <p:ext uri="{BB962C8B-B14F-4D97-AF65-F5344CB8AC3E}">
        <p14:creationId xmlns:p14="http://schemas.microsoft.com/office/powerpoint/2010/main" val="1907060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52756-CCA1-59FD-ACA6-470DC4AA04EB}"/>
              </a:ext>
            </a:extLst>
          </p:cNvPr>
          <p:cNvSpPr>
            <a:spLocks noGrp="1"/>
          </p:cNvSpPr>
          <p:nvPr>
            <p:ph type="title"/>
          </p:nvPr>
        </p:nvSpPr>
        <p:spPr>
          <a:xfrm>
            <a:off x="536770" y="168812"/>
            <a:ext cx="10515600" cy="1325563"/>
          </a:xfrm>
        </p:spPr>
        <p:txBody>
          <a:bodyPr/>
          <a:lstStyle/>
          <a:p>
            <a:r>
              <a:rPr lang="en-GB" dirty="0"/>
              <a:t>Practise it- </a:t>
            </a:r>
            <a:r>
              <a:rPr lang="en-GB" sz="2800" dirty="0"/>
              <a:t>go through questions together using practical resources. </a:t>
            </a:r>
            <a:endParaRPr lang="en-GB" dirty="0"/>
          </a:p>
        </p:txBody>
      </p:sp>
      <p:pic>
        <p:nvPicPr>
          <p:cNvPr id="5" name="Picture 4">
            <a:extLst>
              <a:ext uri="{FF2B5EF4-FFF2-40B4-BE49-F238E27FC236}">
                <a16:creationId xmlns:a16="http://schemas.microsoft.com/office/drawing/2014/main" id="{AC97E029-565E-B760-9AD6-309F3EC65D2C}"/>
              </a:ext>
            </a:extLst>
          </p:cNvPr>
          <p:cNvPicPr>
            <a:picLocks noChangeAspect="1"/>
          </p:cNvPicPr>
          <p:nvPr/>
        </p:nvPicPr>
        <p:blipFill>
          <a:blip r:embed="rId2"/>
          <a:stretch>
            <a:fillRect/>
          </a:stretch>
        </p:blipFill>
        <p:spPr>
          <a:xfrm>
            <a:off x="1685485" y="1494375"/>
            <a:ext cx="8555794" cy="4780283"/>
          </a:xfrm>
          <a:prstGeom prst="rect">
            <a:avLst/>
          </a:prstGeom>
        </p:spPr>
      </p:pic>
    </p:spTree>
    <p:extLst>
      <p:ext uri="{BB962C8B-B14F-4D97-AF65-F5344CB8AC3E}">
        <p14:creationId xmlns:p14="http://schemas.microsoft.com/office/powerpoint/2010/main" val="21787782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3B70B-10EC-C966-C151-5AD95879E674}"/>
              </a:ext>
            </a:extLst>
          </p:cNvPr>
          <p:cNvSpPr>
            <a:spLocks noGrp="1"/>
          </p:cNvSpPr>
          <p:nvPr>
            <p:ph type="title"/>
          </p:nvPr>
        </p:nvSpPr>
        <p:spPr>
          <a:xfrm>
            <a:off x="845127" y="252971"/>
            <a:ext cx="10058400" cy="1371600"/>
          </a:xfrm>
        </p:spPr>
        <p:txBody>
          <a:bodyPr/>
          <a:lstStyle/>
          <a:p>
            <a:r>
              <a:rPr lang="en-GB" dirty="0"/>
              <a:t>Lesson format- do it</a:t>
            </a:r>
          </a:p>
        </p:txBody>
      </p:sp>
      <p:sp>
        <p:nvSpPr>
          <p:cNvPr id="3" name="Content Placeholder 2">
            <a:extLst>
              <a:ext uri="{FF2B5EF4-FFF2-40B4-BE49-F238E27FC236}">
                <a16:creationId xmlns:a16="http://schemas.microsoft.com/office/drawing/2014/main" id="{44899A4F-C0E5-B401-62CD-7ADC451DB80E}"/>
              </a:ext>
            </a:extLst>
          </p:cNvPr>
          <p:cNvSpPr>
            <a:spLocks noGrp="1"/>
          </p:cNvSpPr>
          <p:nvPr>
            <p:ph idx="1"/>
          </p:nvPr>
        </p:nvSpPr>
        <p:spPr>
          <a:xfrm>
            <a:off x="718930" y="1439531"/>
            <a:ext cx="10515600" cy="4195763"/>
          </a:xfrm>
        </p:spPr>
        <p:txBody>
          <a:bodyPr/>
          <a:lstStyle/>
          <a:p>
            <a:r>
              <a:rPr lang="en-GB" dirty="0"/>
              <a:t>Fluency based tasks to rehearse and secure. Small task in books.</a:t>
            </a:r>
          </a:p>
          <a:p>
            <a:endParaRPr lang="en-GB" dirty="0"/>
          </a:p>
        </p:txBody>
      </p:sp>
      <p:pic>
        <p:nvPicPr>
          <p:cNvPr id="5" name="Picture 4">
            <a:extLst>
              <a:ext uri="{FF2B5EF4-FFF2-40B4-BE49-F238E27FC236}">
                <a16:creationId xmlns:a16="http://schemas.microsoft.com/office/drawing/2014/main" id="{18AB7A37-498F-E25A-12B5-AAA077BBB760}"/>
              </a:ext>
            </a:extLst>
          </p:cNvPr>
          <p:cNvPicPr>
            <a:picLocks noChangeAspect="1"/>
          </p:cNvPicPr>
          <p:nvPr/>
        </p:nvPicPr>
        <p:blipFill>
          <a:blip r:embed="rId2"/>
          <a:stretch>
            <a:fillRect/>
          </a:stretch>
        </p:blipFill>
        <p:spPr>
          <a:xfrm>
            <a:off x="308829" y="2488736"/>
            <a:ext cx="4152137" cy="3647318"/>
          </a:xfrm>
          <a:prstGeom prst="rect">
            <a:avLst/>
          </a:prstGeom>
        </p:spPr>
      </p:pic>
      <p:pic>
        <p:nvPicPr>
          <p:cNvPr id="7" name="Picture 6">
            <a:extLst>
              <a:ext uri="{FF2B5EF4-FFF2-40B4-BE49-F238E27FC236}">
                <a16:creationId xmlns:a16="http://schemas.microsoft.com/office/drawing/2014/main" id="{5E381724-1D7F-F1E4-095F-BCB6B5810A35}"/>
              </a:ext>
            </a:extLst>
          </p:cNvPr>
          <p:cNvPicPr>
            <a:picLocks noChangeAspect="1"/>
          </p:cNvPicPr>
          <p:nvPr/>
        </p:nvPicPr>
        <p:blipFill>
          <a:blip r:embed="rId3"/>
          <a:stretch>
            <a:fillRect/>
          </a:stretch>
        </p:blipFill>
        <p:spPr>
          <a:xfrm>
            <a:off x="4613922" y="2296478"/>
            <a:ext cx="2953029" cy="4195762"/>
          </a:xfrm>
          <a:prstGeom prst="rect">
            <a:avLst/>
          </a:prstGeom>
        </p:spPr>
      </p:pic>
      <p:pic>
        <p:nvPicPr>
          <p:cNvPr id="9" name="Picture 8">
            <a:extLst>
              <a:ext uri="{FF2B5EF4-FFF2-40B4-BE49-F238E27FC236}">
                <a16:creationId xmlns:a16="http://schemas.microsoft.com/office/drawing/2014/main" id="{D030FB24-FB7A-8614-E62D-422CE035057C}"/>
              </a:ext>
            </a:extLst>
          </p:cNvPr>
          <p:cNvPicPr>
            <a:picLocks noChangeAspect="1"/>
          </p:cNvPicPr>
          <p:nvPr/>
        </p:nvPicPr>
        <p:blipFill>
          <a:blip r:embed="rId4"/>
          <a:stretch>
            <a:fillRect/>
          </a:stretch>
        </p:blipFill>
        <p:spPr>
          <a:xfrm>
            <a:off x="7899831" y="2517291"/>
            <a:ext cx="3983340" cy="3618763"/>
          </a:xfrm>
          <a:prstGeom prst="rect">
            <a:avLst/>
          </a:prstGeom>
        </p:spPr>
      </p:pic>
    </p:spTree>
    <p:extLst>
      <p:ext uri="{BB962C8B-B14F-4D97-AF65-F5344CB8AC3E}">
        <p14:creationId xmlns:p14="http://schemas.microsoft.com/office/powerpoint/2010/main" val="11577153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7A96B-F59A-8EAD-E84E-D1C6BC410282}"/>
              </a:ext>
            </a:extLst>
          </p:cNvPr>
          <p:cNvSpPr>
            <a:spLocks noGrp="1"/>
          </p:cNvSpPr>
          <p:nvPr>
            <p:ph type="title"/>
          </p:nvPr>
        </p:nvSpPr>
        <p:spPr>
          <a:xfrm>
            <a:off x="613471" y="401786"/>
            <a:ext cx="10058400" cy="1371600"/>
          </a:xfrm>
        </p:spPr>
        <p:txBody>
          <a:bodyPr>
            <a:normAutofit fontScale="90000"/>
          </a:bodyPr>
          <a:lstStyle/>
          <a:p>
            <a:r>
              <a:rPr lang="en-GB" dirty="0"/>
              <a:t>Twist it task- focus on misconceptions</a:t>
            </a:r>
            <a:br>
              <a:rPr lang="en-GB" dirty="0"/>
            </a:br>
            <a:r>
              <a:rPr lang="en-GB" dirty="0"/>
              <a:t>and opportunities to reason. </a:t>
            </a:r>
          </a:p>
        </p:txBody>
      </p:sp>
      <p:pic>
        <p:nvPicPr>
          <p:cNvPr id="4" name="Content Placeholder 3" descr="Diagram&#10;&#10;Description automatically generated">
            <a:extLst>
              <a:ext uri="{FF2B5EF4-FFF2-40B4-BE49-F238E27FC236}">
                <a16:creationId xmlns:a16="http://schemas.microsoft.com/office/drawing/2014/main" id="{F56684DC-0298-ECE6-06D1-EC99E18CDB5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02510" y="1773386"/>
            <a:ext cx="2917465" cy="4718854"/>
          </a:xfrm>
          <a:prstGeom prst="rect">
            <a:avLst/>
          </a:prstGeom>
        </p:spPr>
      </p:pic>
      <p:pic>
        <p:nvPicPr>
          <p:cNvPr id="5" name="Picture 4" descr="Diagram&#10;&#10;Description automatically generated">
            <a:extLst>
              <a:ext uri="{FF2B5EF4-FFF2-40B4-BE49-F238E27FC236}">
                <a16:creationId xmlns:a16="http://schemas.microsoft.com/office/drawing/2014/main" id="{0F3E3603-69DA-F0A9-0DBF-1A576DCA81B2}"/>
              </a:ext>
            </a:extLst>
          </p:cNvPr>
          <p:cNvPicPr>
            <a:picLocks noChangeAspect="1"/>
          </p:cNvPicPr>
          <p:nvPr/>
        </p:nvPicPr>
        <p:blipFill>
          <a:blip r:embed="rId4"/>
          <a:stretch>
            <a:fillRect/>
          </a:stretch>
        </p:blipFill>
        <p:spPr>
          <a:xfrm>
            <a:off x="3562179" y="2101482"/>
            <a:ext cx="4160984" cy="3301326"/>
          </a:xfrm>
          <a:prstGeom prst="rect">
            <a:avLst/>
          </a:prstGeom>
        </p:spPr>
      </p:pic>
      <p:pic>
        <p:nvPicPr>
          <p:cNvPr id="6" name="Picture 5" descr="Diagram&#10;&#10;Description automatically generated">
            <a:extLst>
              <a:ext uri="{FF2B5EF4-FFF2-40B4-BE49-F238E27FC236}">
                <a16:creationId xmlns:a16="http://schemas.microsoft.com/office/drawing/2014/main" id="{CCE1811E-E737-AC94-E873-36AF819066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65367" y="2101482"/>
            <a:ext cx="3707617" cy="2864413"/>
          </a:xfrm>
          <a:prstGeom prst="rect">
            <a:avLst/>
          </a:prstGeom>
        </p:spPr>
      </p:pic>
    </p:spTree>
    <p:extLst>
      <p:ext uri="{BB962C8B-B14F-4D97-AF65-F5344CB8AC3E}">
        <p14:creationId xmlns:p14="http://schemas.microsoft.com/office/powerpoint/2010/main" val="3639937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EE3E4-22A6-EC65-1071-D5F2ACEA0B51}"/>
              </a:ext>
            </a:extLst>
          </p:cNvPr>
          <p:cNvSpPr>
            <a:spLocks noGrp="1"/>
          </p:cNvSpPr>
          <p:nvPr>
            <p:ph type="title"/>
          </p:nvPr>
        </p:nvSpPr>
        <p:spPr>
          <a:xfrm>
            <a:off x="532393" y="358897"/>
            <a:ext cx="10058400" cy="1371600"/>
          </a:xfrm>
        </p:spPr>
        <p:txBody>
          <a:bodyPr>
            <a:normAutofit fontScale="90000"/>
          </a:bodyPr>
          <a:lstStyle/>
          <a:p>
            <a:r>
              <a:rPr lang="en-GB" dirty="0"/>
              <a:t>Deepen it task- apply learning to solve problems. </a:t>
            </a:r>
          </a:p>
        </p:txBody>
      </p:sp>
      <p:pic>
        <p:nvPicPr>
          <p:cNvPr id="4" name="Picture 3" descr="Diagram&#10;&#10;Description automatically generated">
            <a:extLst>
              <a:ext uri="{FF2B5EF4-FFF2-40B4-BE49-F238E27FC236}">
                <a16:creationId xmlns:a16="http://schemas.microsoft.com/office/drawing/2014/main" id="{9D70BA2E-F592-DDCB-E678-4A465991B26A}"/>
              </a:ext>
            </a:extLst>
          </p:cNvPr>
          <p:cNvPicPr>
            <a:picLocks noChangeAspect="1"/>
          </p:cNvPicPr>
          <p:nvPr/>
        </p:nvPicPr>
        <p:blipFill rotWithShape="1">
          <a:blip r:embed="rId3">
            <a:extLst>
              <a:ext uri="{28A0092B-C50C-407E-A947-70E740481C1C}">
                <a14:useLocalDpi xmlns:a14="http://schemas.microsoft.com/office/drawing/2010/main" val="0"/>
              </a:ext>
            </a:extLst>
          </a:blip>
          <a:srcRect t="9926" r="8012" b="8051"/>
          <a:stretch/>
        </p:blipFill>
        <p:spPr bwMode="auto">
          <a:xfrm>
            <a:off x="195584" y="2740341"/>
            <a:ext cx="4618416" cy="3360712"/>
          </a:xfrm>
          <a:prstGeom prst="rect">
            <a:avLst/>
          </a:prstGeom>
          <a:ln>
            <a:noFill/>
          </a:ln>
          <a:extLst>
            <a:ext uri="{53640926-AAD7-44D8-BBD7-CCE9431645EC}">
              <a14:shadowObscured xmlns:a14="http://schemas.microsoft.com/office/drawing/2010/main"/>
            </a:ext>
          </a:extLst>
        </p:spPr>
      </p:pic>
      <p:pic>
        <p:nvPicPr>
          <p:cNvPr id="5" name="Picture 4" descr="Text&#10;&#10;Description automatically generated">
            <a:extLst>
              <a:ext uri="{FF2B5EF4-FFF2-40B4-BE49-F238E27FC236}">
                <a16:creationId xmlns:a16="http://schemas.microsoft.com/office/drawing/2014/main" id="{086E8CD4-9D08-0085-F34B-C8E127DDD0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4688" y="1312052"/>
            <a:ext cx="3992696" cy="2768258"/>
          </a:xfrm>
          <a:prstGeom prst="rect">
            <a:avLst/>
          </a:prstGeom>
        </p:spPr>
      </p:pic>
      <p:pic>
        <p:nvPicPr>
          <p:cNvPr id="6" name="Picture 5" descr="Text&#10;&#10;Description automatically generated">
            <a:extLst>
              <a:ext uri="{FF2B5EF4-FFF2-40B4-BE49-F238E27FC236}">
                <a16:creationId xmlns:a16="http://schemas.microsoft.com/office/drawing/2014/main" id="{4F280306-4E07-D598-AE0D-4B974538C077}"/>
              </a:ext>
            </a:extLst>
          </p:cNvPr>
          <p:cNvPicPr>
            <a:picLocks noChangeAspect="1"/>
          </p:cNvPicPr>
          <p:nvPr/>
        </p:nvPicPr>
        <p:blipFill rotWithShape="1">
          <a:blip r:embed="rId5">
            <a:extLst>
              <a:ext uri="{28A0092B-C50C-407E-A947-70E740481C1C}">
                <a14:useLocalDpi xmlns:a14="http://schemas.microsoft.com/office/drawing/2010/main" val="0"/>
              </a:ext>
            </a:extLst>
          </a:blip>
          <a:srcRect t="3616" r="14269" b="5999"/>
          <a:stretch/>
        </p:blipFill>
        <p:spPr bwMode="auto">
          <a:xfrm>
            <a:off x="9108072" y="2049951"/>
            <a:ext cx="2965442" cy="444915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661547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F0F26-3A78-C043-2DCA-6BBF375C907E}"/>
              </a:ext>
            </a:extLst>
          </p:cNvPr>
          <p:cNvSpPr>
            <a:spLocks noGrp="1"/>
          </p:cNvSpPr>
          <p:nvPr>
            <p:ph type="title"/>
          </p:nvPr>
        </p:nvSpPr>
        <p:spPr>
          <a:xfrm>
            <a:off x="773906" y="135572"/>
            <a:ext cx="10515600" cy="755016"/>
          </a:xfrm>
        </p:spPr>
        <p:txBody>
          <a:bodyPr>
            <a:normAutofit/>
          </a:bodyPr>
          <a:lstStyle/>
          <a:p>
            <a:pPr algn="ctr"/>
            <a:r>
              <a:rPr lang="en-GB" sz="3600" dirty="0"/>
              <a:t>KIRFS- </a:t>
            </a:r>
          </a:p>
        </p:txBody>
      </p:sp>
      <p:sp>
        <p:nvSpPr>
          <p:cNvPr id="3" name="Content Placeholder 2">
            <a:extLst>
              <a:ext uri="{FF2B5EF4-FFF2-40B4-BE49-F238E27FC236}">
                <a16:creationId xmlns:a16="http://schemas.microsoft.com/office/drawing/2014/main" id="{F23A7BAE-0AD3-0692-0B06-49D2B1D19150}"/>
              </a:ext>
            </a:extLst>
          </p:cNvPr>
          <p:cNvSpPr>
            <a:spLocks noGrp="1"/>
          </p:cNvSpPr>
          <p:nvPr>
            <p:ph idx="1"/>
          </p:nvPr>
        </p:nvSpPr>
        <p:spPr/>
        <p:txBody>
          <a:bodyPr/>
          <a:lstStyle/>
          <a:p>
            <a:endParaRPr lang="en-GB" dirty="0"/>
          </a:p>
        </p:txBody>
      </p:sp>
      <p:pic>
        <p:nvPicPr>
          <p:cNvPr id="6" name="Picture 5">
            <a:extLst>
              <a:ext uri="{FF2B5EF4-FFF2-40B4-BE49-F238E27FC236}">
                <a16:creationId xmlns:a16="http://schemas.microsoft.com/office/drawing/2014/main" id="{C5F64E63-BA24-F5D2-0EF1-FAC3D01A2774}"/>
              </a:ext>
            </a:extLst>
          </p:cNvPr>
          <p:cNvPicPr>
            <a:picLocks noChangeAspect="1"/>
          </p:cNvPicPr>
          <p:nvPr/>
        </p:nvPicPr>
        <p:blipFill>
          <a:blip r:embed="rId3"/>
          <a:stretch>
            <a:fillRect/>
          </a:stretch>
        </p:blipFill>
        <p:spPr>
          <a:xfrm>
            <a:off x="4733" y="920751"/>
            <a:ext cx="6215243" cy="5578387"/>
          </a:xfrm>
          <a:prstGeom prst="rect">
            <a:avLst/>
          </a:prstGeom>
        </p:spPr>
      </p:pic>
      <p:pic>
        <p:nvPicPr>
          <p:cNvPr id="8" name="Picture 7">
            <a:extLst>
              <a:ext uri="{FF2B5EF4-FFF2-40B4-BE49-F238E27FC236}">
                <a16:creationId xmlns:a16="http://schemas.microsoft.com/office/drawing/2014/main" id="{863939D2-29A3-E288-6E9D-B9315E267F85}"/>
              </a:ext>
            </a:extLst>
          </p:cNvPr>
          <p:cNvPicPr>
            <a:picLocks noChangeAspect="1"/>
          </p:cNvPicPr>
          <p:nvPr/>
        </p:nvPicPr>
        <p:blipFill>
          <a:blip r:embed="rId4"/>
          <a:stretch>
            <a:fillRect/>
          </a:stretch>
        </p:blipFill>
        <p:spPr>
          <a:xfrm>
            <a:off x="6096000" y="1949450"/>
            <a:ext cx="6539890" cy="2387184"/>
          </a:xfrm>
          <a:prstGeom prst="rect">
            <a:avLst/>
          </a:prstGeom>
        </p:spPr>
      </p:pic>
    </p:spTree>
    <p:extLst>
      <p:ext uri="{BB962C8B-B14F-4D97-AF65-F5344CB8AC3E}">
        <p14:creationId xmlns:p14="http://schemas.microsoft.com/office/powerpoint/2010/main" val="33441719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E921-7463-D1A7-B934-726BB1662509}"/>
              </a:ext>
            </a:extLst>
          </p:cNvPr>
          <p:cNvSpPr>
            <a:spLocks noGrp="1"/>
          </p:cNvSpPr>
          <p:nvPr>
            <p:ph type="title"/>
          </p:nvPr>
        </p:nvSpPr>
        <p:spPr>
          <a:xfrm>
            <a:off x="996275" y="163351"/>
            <a:ext cx="5996619" cy="1979884"/>
          </a:xfrm>
        </p:spPr>
        <p:txBody>
          <a:bodyPr vert="horz" lIns="91440" tIns="45720" rIns="91440" bIns="45720" rtlCol="0" anchor="ctr">
            <a:normAutofit/>
          </a:bodyPr>
          <a:lstStyle/>
          <a:p>
            <a:r>
              <a:rPr lang="en-US">
                <a:solidFill>
                  <a:schemeClr val="tx2"/>
                </a:solidFill>
              </a:rPr>
              <a:t>Parent guides</a:t>
            </a:r>
          </a:p>
        </p:txBody>
      </p:sp>
      <p:pic>
        <p:nvPicPr>
          <p:cNvPr id="5" name="Content Placeholder 4">
            <a:extLst>
              <a:ext uri="{FF2B5EF4-FFF2-40B4-BE49-F238E27FC236}">
                <a16:creationId xmlns:a16="http://schemas.microsoft.com/office/drawing/2014/main" id="{2BD02EA0-7ED5-9C77-B230-DCD6FAA9DD1D}"/>
              </a:ext>
            </a:extLst>
          </p:cNvPr>
          <p:cNvPicPr>
            <a:picLocks noGrp="1" noChangeAspect="1"/>
          </p:cNvPicPr>
          <p:nvPr>
            <p:ph idx="1"/>
          </p:nvPr>
        </p:nvPicPr>
        <p:blipFill>
          <a:blip r:embed="rId3"/>
          <a:stretch>
            <a:fillRect/>
          </a:stretch>
        </p:blipFill>
        <p:spPr>
          <a:xfrm>
            <a:off x="1689500" y="1555752"/>
            <a:ext cx="3343389" cy="4774809"/>
          </a:xfrm>
          <a:prstGeom prst="rect">
            <a:avLst/>
          </a:prstGeom>
        </p:spPr>
      </p:pic>
      <p:pic>
        <p:nvPicPr>
          <p:cNvPr id="7" name="Picture 6">
            <a:extLst>
              <a:ext uri="{FF2B5EF4-FFF2-40B4-BE49-F238E27FC236}">
                <a16:creationId xmlns:a16="http://schemas.microsoft.com/office/drawing/2014/main" id="{AAA0C6A9-AA85-8F7D-7578-A84ECC9C4414}"/>
              </a:ext>
            </a:extLst>
          </p:cNvPr>
          <p:cNvPicPr>
            <a:picLocks noChangeAspect="1"/>
          </p:cNvPicPr>
          <p:nvPr/>
        </p:nvPicPr>
        <p:blipFill>
          <a:blip r:embed="rId4"/>
          <a:stretch>
            <a:fillRect/>
          </a:stretch>
        </p:blipFill>
        <p:spPr>
          <a:xfrm>
            <a:off x="6092943" y="1498591"/>
            <a:ext cx="3520917" cy="4980036"/>
          </a:xfrm>
          <a:prstGeom prst="rect">
            <a:avLst/>
          </a:prstGeom>
        </p:spPr>
      </p:pic>
    </p:spTree>
    <p:extLst>
      <p:ext uri="{BB962C8B-B14F-4D97-AF65-F5344CB8AC3E}">
        <p14:creationId xmlns:p14="http://schemas.microsoft.com/office/powerpoint/2010/main" val="2715224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7CDE9-9311-76D7-4EBB-6C2EF317B80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3B2C7D-6B11-373F-AE2F-3B97507E2CCA}"/>
              </a:ext>
            </a:extLst>
          </p:cNvPr>
          <p:cNvSpPr>
            <a:spLocks noGrp="1"/>
          </p:cNvSpPr>
          <p:nvPr>
            <p:ph type="title"/>
          </p:nvPr>
        </p:nvSpPr>
        <p:spPr>
          <a:xfrm>
            <a:off x="1066800" y="171539"/>
            <a:ext cx="10058400" cy="1371600"/>
          </a:xfrm>
        </p:spPr>
        <p:txBody>
          <a:bodyPr>
            <a:normAutofit/>
          </a:bodyPr>
          <a:lstStyle/>
          <a:p>
            <a:r>
              <a:rPr lang="en-GB" dirty="0"/>
              <a:t>Mastering Number </a:t>
            </a:r>
          </a:p>
        </p:txBody>
      </p:sp>
      <p:pic>
        <p:nvPicPr>
          <p:cNvPr id="7" name="Picture 6">
            <a:extLst>
              <a:ext uri="{FF2B5EF4-FFF2-40B4-BE49-F238E27FC236}">
                <a16:creationId xmlns:a16="http://schemas.microsoft.com/office/drawing/2014/main" id="{FD07228A-10A2-64F1-3FF2-4D42AF5DF39F}"/>
              </a:ext>
            </a:extLst>
          </p:cNvPr>
          <p:cNvPicPr>
            <a:picLocks noChangeAspect="1"/>
          </p:cNvPicPr>
          <p:nvPr/>
        </p:nvPicPr>
        <p:blipFill>
          <a:blip r:embed="rId3"/>
          <a:stretch>
            <a:fillRect/>
          </a:stretch>
        </p:blipFill>
        <p:spPr>
          <a:xfrm>
            <a:off x="5720286" y="3521424"/>
            <a:ext cx="5872163" cy="2962275"/>
          </a:xfrm>
          <a:prstGeom prst="rect">
            <a:avLst/>
          </a:prstGeom>
        </p:spPr>
      </p:pic>
      <p:pic>
        <p:nvPicPr>
          <p:cNvPr id="8" name="Picture 2" descr="Rekenrek Abacus - Edx Education - Learning Through Play">
            <a:extLst>
              <a:ext uri="{FF2B5EF4-FFF2-40B4-BE49-F238E27FC236}">
                <a16:creationId xmlns:a16="http://schemas.microsoft.com/office/drawing/2014/main" id="{A342B78B-568E-60E0-5BAD-CCB49EA6C5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8012" y="3190454"/>
            <a:ext cx="2389737" cy="1915179"/>
          </a:xfrm>
          <a:prstGeom prst="rect">
            <a:avLst/>
          </a:prstGeom>
          <a:noFill/>
          <a:extLst>
            <a:ext uri="{909E8E84-426E-40DD-AFC4-6F175D3DCCD1}">
              <a14:hiddenFill xmlns:a14="http://schemas.microsoft.com/office/drawing/2010/main">
                <a:solidFill>
                  <a:srgbClr val="FFFFFF"/>
                </a:solidFill>
              </a14:hiddenFill>
            </a:ext>
          </a:extLst>
        </p:spPr>
      </p:pic>
      <p:sp>
        <p:nvSpPr>
          <p:cNvPr id="9" name="Title 1">
            <a:extLst>
              <a:ext uri="{FF2B5EF4-FFF2-40B4-BE49-F238E27FC236}">
                <a16:creationId xmlns:a16="http://schemas.microsoft.com/office/drawing/2014/main" id="{A900793E-F6FF-FFEA-83F7-CAB19E78667D}"/>
              </a:ext>
            </a:extLst>
          </p:cNvPr>
          <p:cNvSpPr txBox="1">
            <a:spLocks/>
          </p:cNvSpPr>
          <p:nvPr/>
        </p:nvSpPr>
        <p:spPr>
          <a:xfrm>
            <a:off x="1263975" y="4685592"/>
            <a:ext cx="10058400" cy="137160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r>
              <a:rPr lang="en-GB" dirty="0" err="1"/>
              <a:t>rekenrek</a:t>
            </a:r>
            <a:endParaRPr lang="en-GB" dirty="0"/>
          </a:p>
        </p:txBody>
      </p:sp>
      <p:sp>
        <p:nvSpPr>
          <p:cNvPr id="10" name="Title 1">
            <a:extLst>
              <a:ext uri="{FF2B5EF4-FFF2-40B4-BE49-F238E27FC236}">
                <a16:creationId xmlns:a16="http://schemas.microsoft.com/office/drawing/2014/main" id="{03B89BEA-2A70-9D5D-0F1F-9ACDB81629E5}"/>
              </a:ext>
            </a:extLst>
          </p:cNvPr>
          <p:cNvSpPr txBox="1">
            <a:spLocks/>
          </p:cNvSpPr>
          <p:nvPr/>
        </p:nvSpPr>
        <p:spPr>
          <a:xfrm>
            <a:off x="2270986" y="1225050"/>
            <a:ext cx="8044377" cy="1813227"/>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marL="685800" indent="-685800">
              <a:buFont typeface="Arial" panose="020B0604020202020204" pitchFamily="34" charset="0"/>
              <a:buChar char="•"/>
            </a:pPr>
            <a:r>
              <a:rPr lang="en-GB" dirty="0"/>
              <a:t>This will progress into ‘Number Magic’ lessons from January. </a:t>
            </a:r>
          </a:p>
          <a:p>
            <a:pPr marL="685800" indent="-685800">
              <a:buFont typeface="Arial" panose="020B0604020202020204" pitchFamily="34" charset="0"/>
              <a:buChar char="•"/>
            </a:pPr>
            <a:r>
              <a:rPr lang="en-GB" dirty="0"/>
              <a:t>Mastering number is about subitising (recognising a number without counting) and using this skill to solve problems. </a:t>
            </a:r>
          </a:p>
        </p:txBody>
      </p:sp>
    </p:spTree>
    <p:extLst>
      <p:ext uri="{BB962C8B-B14F-4D97-AF65-F5344CB8AC3E}">
        <p14:creationId xmlns:p14="http://schemas.microsoft.com/office/powerpoint/2010/main" val="3557728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FBF87C-09A9-A0FB-0456-F8FEBC0FD6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38C540-F75B-FE35-7551-6CD609A166E5}"/>
              </a:ext>
            </a:extLst>
          </p:cNvPr>
          <p:cNvSpPr>
            <a:spLocks noGrp="1"/>
          </p:cNvSpPr>
          <p:nvPr>
            <p:ph type="title"/>
          </p:nvPr>
        </p:nvSpPr>
        <p:spPr>
          <a:xfrm>
            <a:off x="1066800" y="171539"/>
            <a:ext cx="10058400" cy="1371600"/>
          </a:xfrm>
        </p:spPr>
        <p:txBody>
          <a:bodyPr>
            <a:normAutofit/>
          </a:bodyPr>
          <a:lstStyle/>
          <a:p>
            <a:r>
              <a:rPr lang="en-GB" dirty="0"/>
              <a:t>Number Magic</a:t>
            </a:r>
          </a:p>
        </p:txBody>
      </p:sp>
      <p:sp>
        <p:nvSpPr>
          <p:cNvPr id="10" name="Title 1">
            <a:extLst>
              <a:ext uri="{FF2B5EF4-FFF2-40B4-BE49-F238E27FC236}">
                <a16:creationId xmlns:a16="http://schemas.microsoft.com/office/drawing/2014/main" id="{E1718D30-200C-503F-9B64-B9CDCB1419D4}"/>
              </a:ext>
            </a:extLst>
          </p:cNvPr>
          <p:cNvSpPr txBox="1">
            <a:spLocks/>
          </p:cNvSpPr>
          <p:nvPr/>
        </p:nvSpPr>
        <p:spPr>
          <a:xfrm>
            <a:off x="654623" y="1308177"/>
            <a:ext cx="10941175" cy="1813227"/>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marL="685800" indent="-685800">
              <a:buFont typeface="Arial" panose="020B0604020202020204" pitchFamily="34" charset="0"/>
              <a:buChar char="•"/>
            </a:pPr>
            <a:r>
              <a:rPr lang="en-GB" dirty="0"/>
              <a:t>Number Magic will begin in January and this start with a five minute practise of that term’s ‘KIRF’. </a:t>
            </a:r>
          </a:p>
          <a:p>
            <a:pPr marL="685800" indent="-685800">
              <a:buFont typeface="Arial" panose="020B0604020202020204" pitchFamily="34" charset="0"/>
              <a:buChar char="•"/>
            </a:pPr>
            <a:r>
              <a:rPr lang="en-GB" dirty="0"/>
              <a:t>Then children will have 5 questions to complete – there are three different levels: bronze, silver or gold </a:t>
            </a:r>
          </a:p>
          <a:p>
            <a:pPr marL="685800" indent="-685800">
              <a:buFont typeface="Arial" panose="020B0604020202020204" pitchFamily="34" charset="0"/>
              <a:buChar char="•"/>
            </a:pPr>
            <a:r>
              <a:rPr lang="en-GB" dirty="0"/>
              <a:t>The lesson concludes with a re-cap of previous learning called a ‘Flashback 4’</a:t>
            </a:r>
          </a:p>
        </p:txBody>
      </p:sp>
      <p:pic>
        <p:nvPicPr>
          <p:cNvPr id="6" name="Picture 5">
            <a:extLst>
              <a:ext uri="{FF2B5EF4-FFF2-40B4-BE49-F238E27FC236}">
                <a16:creationId xmlns:a16="http://schemas.microsoft.com/office/drawing/2014/main" id="{12B984AF-A0F9-1BFA-4668-920682010F7D}"/>
              </a:ext>
            </a:extLst>
          </p:cNvPr>
          <p:cNvPicPr>
            <a:picLocks noChangeAspect="1"/>
          </p:cNvPicPr>
          <p:nvPr/>
        </p:nvPicPr>
        <p:blipFill>
          <a:blip r:embed="rId3"/>
          <a:stretch>
            <a:fillRect/>
          </a:stretch>
        </p:blipFill>
        <p:spPr>
          <a:xfrm>
            <a:off x="2421653" y="3139853"/>
            <a:ext cx="8523540" cy="3340050"/>
          </a:xfrm>
          <a:prstGeom prst="rect">
            <a:avLst/>
          </a:prstGeom>
        </p:spPr>
      </p:pic>
    </p:spTree>
    <p:extLst>
      <p:ext uri="{BB962C8B-B14F-4D97-AF65-F5344CB8AC3E}">
        <p14:creationId xmlns:p14="http://schemas.microsoft.com/office/powerpoint/2010/main" val="3454491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hade val="92000"/>
                <a:satMod val="160000"/>
              </a:schemeClr>
            </a:gs>
            <a:gs pos="77000">
              <a:schemeClr val="bg2">
                <a:tint val="100000"/>
                <a:shade val="73000"/>
                <a:satMod val="155000"/>
              </a:schemeClr>
            </a:gs>
            <a:gs pos="100000">
              <a:schemeClr val="bg2">
                <a:tint val="100000"/>
                <a:shade val="67000"/>
                <a:satMod val="145000"/>
              </a:schemeClr>
            </a:gs>
          </a:gsLst>
          <a:lin ang="5400000" scaled="0"/>
        </a:gradFill>
        <a:effectLst/>
      </p:bgPr>
    </p:bg>
    <p:spTree>
      <p:nvGrpSpPr>
        <p:cNvPr id="1" name=""/>
        <p:cNvGrpSpPr/>
        <p:nvPr/>
      </p:nvGrpSpPr>
      <p:grpSpPr>
        <a:xfrm>
          <a:off x="0" y="0"/>
          <a:ext cx="0" cy="0"/>
          <a:chOff x="0" y="0"/>
          <a:chExt cx="0" cy="0"/>
        </a:xfrm>
      </p:grpSpPr>
      <p:pic>
        <p:nvPicPr>
          <p:cNvPr id="6" name="Picture 5" descr="Rubberized numbers on the wall">
            <a:extLst>
              <a:ext uri="{FF2B5EF4-FFF2-40B4-BE49-F238E27FC236}">
                <a16:creationId xmlns:a16="http://schemas.microsoft.com/office/drawing/2014/main" id="{3FF28E3A-D718-F111-C87B-9AB87544FBA7}"/>
              </a:ext>
            </a:extLst>
          </p:cNvPr>
          <p:cNvPicPr>
            <a:picLocks noChangeAspect="1"/>
          </p:cNvPicPr>
          <p:nvPr/>
        </p:nvPicPr>
        <p:blipFill>
          <a:blip r:embed="rId3">
            <a:alphaModFix amt="85000"/>
          </a:blip>
          <a:srcRect t="3400" b="12330"/>
          <a:stretch>
            <a:fillRect/>
          </a:stretch>
        </p:blipFill>
        <p:spPr>
          <a:xfrm>
            <a:off x="1" y="10"/>
            <a:ext cx="12191999" cy="6857989"/>
          </a:xfrm>
          <a:prstGeom prst="rect">
            <a:avLst/>
          </a:prstGeom>
        </p:spPr>
      </p:pic>
      <p:sp>
        <p:nvSpPr>
          <p:cNvPr id="16" name="Rectangle 15">
            <a:extLst>
              <a:ext uri="{FF2B5EF4-FFF2-40B4-BE49-F238E27FC236}">
                <a16:creationId xmlns:a16="http://schemas.microsoft.com/office/drawing/2014/main" id="{8A3844E6-D96A-41C1-870D-EE39760D72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solidFill>
            <a:schemeClr val="bg1">
              <a:alpha val="94000"/>
            </a:schemeClr>
          </a:solidFill>
          <a:ln w="6350" cap="flat" cmpd="sng" algn="ctr">
            <a:noFill/>
            <a:prstDash val="solid"/>
          </a:ln>
          <a:effectLst>
            <a:softEdge rad="0"/>
          </a:effectLst>
        </p:spPr>
        <p:txBody>
          <a:bodyPr/>
          <a:lstStyle/>
          <a:p>
            <a:endParaRPr lang="en-GB"/>
          </a:p>
        </p:txBody>
      </p:sp>
      <p:sp>
        <p:nvSpPr>
          <p:cNvPr id="18" name="Rectangle 17">
            <a:extLst>
              <a:ext uri="{FF2B5EF4-FFF2-40B4-BE49-F238E27FC236}">
                <a16:creationId xmlns:a16="http://schemas.microsoft.com/office/drawing/2014/main" id="{F2A92315-CB5C-4EB8-992E-4AA0C5DBC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7B2676D6-1C84-1B69-9A4B-CBC6A8A56C39}"/>
              </a:ext>
            </a:extLst>
          </p:cNvPr>
          <p:cNvSpPr>
            <a:spLocks noGrp="1"/>
          </p:cNvSpPr>
          <p:nvPr>
            <p:ph type="ctrTitle"/>
          </p:nvPr>
        </p:nvSpPr>
        <p:spPr>
          <a:xfrm>
            <a:off x="1561708" y="2091263"/>
            <a:ext cx="9068586" cy="2590800"/>
          </a:xfrm>
        </p:spPr>
        <p:txBody>
          <a:bodyPr>
            <a:normAutofit/>
          </a:bodyPr>
          <a:lstStyle/>
          <a:p>
            <a:pPr algn="l"/>
            <a:br>
              <a:rPr lang="en-GB" sz="2300" dirty="0">
                <a:latin typeface="Sassoon Primary"/>
              </a:rPr>
            </a:br>
            <a:r>
              <a:rPr lang="en-GB" sz="2300" dirty="0">
                <a:latin typeface="Sassoon Primary"/>
              </a:rPr>
              <a:t>- Number bonds</a:t>
            </a:r>
            <a:br>
              <a:rPr lang="en-GB" sz="2300" dirty="0">
                <a:latin typeface="Sassoon Primary"/>
              </a:rPr>
            </a:br>
            <a:r>
              <a:rPr lang="en-GB" sz="2300" dirty="0">
                <a:latin typeface="Sassoon Primary"/>
              </a:rPr>
              <a:t>- Quick fire maths! (Such as addition and subtraction questions)</a:t>
            </a:r>
            <a:br>
              <a:rPr lang="en-GB" sz="2300" dirty="0">
                <a:latin typeface="Sassoon Primary"/>
              </a:rPr>
            </a:br>
            <a:r>
              <a:rPr lang="en-GB" sz="2300" dirty="0">
                <a:latin typeface="Sassoon Primary"/>
              </a:rPr>
              <a:t>- Counting in 2s, 3s, 5s, and 10s</a:t>
            </a:r>
            <a:br>
              <a:rPr lang="en-GB" sz="2300" dirty="0">
                <a:latin typeface="Sassoon Primary"/>
              </a:rPr>
            </a:br>
            <a:r>
              <a:rPr lang="en-GB" sz="2300" dirty="0">
                <a:latin typeface="Sassoon Primary"/>
              </a:rPr>
              <a:t>- 10, 2, 5 and 3 times tables</a:t>
            </a:r>
            <a:br>
              <a:rPr lang="en-GB" sz="2300" dirty="0">
                <a:latin typeface="Sassoon Primary"/>
              </a:rPr>
            </a:br>
            <a:r>
              <a:rPr lang="en-GB" sz="2300" dirty="0">
                <a:latin typeface="Sassoon Primary"/>
              </a:rPr>
              <a:t>- </a:t>
            </a:r>
            <a:r>
              <a:rPr lang="en-GB" sz="2300" dirty="0" err="1">
                <a:latin typeface="Sassoon Primary"/>
              </a:rPr>
              <a:t>TTRockstars</a:t>
            </a:r>
            <a:r>
              <a:rPr lang="en-GB" sz="2300" dirty="0">
                <a:latin typeface="Sassoon Primary"/>
              </a:rPr>
              <a:t> (Beginning in January 2026)</a:t>
            </a:r>
            <a:br>
              <a:rPr lang="en-GB" sz="2300" dirty="0">
                <a:latin typeface="Sassoon Primary"/>
              </a:rPr>
            </a:br>
            <a:r>
              <a:rPr lang="en-GB" sz="2300" dirty="0">
                <a:latin typeface="Sassoon Primary"/>
              </a:rPr>
              <a:t> </a:t>
            </a:r>
          </a:p>
        </p:txBody>
      </p:sp>
      <p:sp>
        <p:nvSpPr>
          <p:cNvPr id="20" name="Rectangle 19">
            <a:extLst>
              <a:ext uri="{FF2B5EF4-FFF2-40B4-BE49-F238E27FC236}">
                <a16:creationId xmlns:a16="http://schemas.microsoft.com/office/drawing/2014/main" id="{79FECA57-A5E2-44A8-96B6-A95724F800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2" name="Straight Connector 21">
            <a:extLst>
              <a:ext uri="{FF2B5EF4-FFF2-40B4-BE49-F238E27FC236}">
                <a16:creationId xmlns:a16="http://schemas.microsoft.com/office/drawing/2014/main" id="{BD4DE04D-ED96-4A1A-AA20-E4BBEECBFCF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6D8CE3E-8596-4FB7-A9A6-0B18C146B9F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3D78D154-D736-4782-853A-1EC344B8E8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4E547B6-BB1D-D835-53C4-523E842F4D2A}"/>
              </a:ext>
            </a:extLst>
          </p:cNvPr>
          <p:cNvSpPr txBox="1"/>
          <p:nvPr/>
        </p:nvSpPr>
        <p:spPr>
          <a:xfrm>
            <a:off x="4429021" y="1496329"/>
            <a:ext cx="9070848" cy="457201"/>
          </a:xfrm>
          <a:prstGeom prst="rect">
            <a:avLst/>
          </a:prstGeom>
        </p:spPr>
        <p:txBody>
          <a:bodyPr>
            <a:normAutofit/>
          </a:bodyPr>
          <a:lstStyle/>
          <a:p>
            <a:pPr>
              <a:lnSpc>
                <a:spcPct val="90000"/>
              </a:lnSpc>
              <a:spcAft>
                <a:spcPts val="600"/>
              </a:spcAft>
            </a:pPr>
            <a:r>
              <a:rPr lang="en-GB" sz="2600" b="1" u="sng" dirty="0">
                <a:latin typeface="Sassoon Primary" pitchFamily="50" charset="0"/>
              </a:rPr>
              <a:t>How to help at home:</a:t>
            </a:r>
            <a:endParaRPr lang="en-GB" sz="2600" b="1" dirty="0"/>
          </a:p>
        </p:txBody>
      </p:sp>
    </p:spTree>
    <p:extLst>
      <p:ext uri="{BB962C8B-B14F-4D97-AF65-F5344CB8AC3E}">
        <p14:creationId xmlns:p14="http://schemas.microsoft.com/office/powerpoint/2010/main" val="1078126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484FA-086F-6DF3-17CE-D3F719B6925D}"/>
              </a:ext>
            </a:extLst>
          </p:cNvPr>
          <p:cNvSpPr>
            <a:spLocks noGrp="1"/>
          </p:cNvSpPr>
          <p:nvPr>
            <p:ph type="title"/>
          </p:nvPr>
        </p:nvSpPr>
        <p:spPr>
          <a:xfrm>
            <a:off x="1032164" y="279790"/>
            <a:ext cx="10515600" cy="1325563"/>
          </a:xfrm>
        </p:spPr>
        <p:txBody>
          <a:bodyPr>
            <a:normAutofit/>
          </a:bodyPr>
          <a:lstStyle/>
          <a:p>
            <a:r>
              <a:rPr lang="en-GB" dirty="0"/>
              <a:t>Times Table Challenge-January</a:t>
            </a:r>
          </a:p>
        </p:txBody>
      </p:sp>
      <p:sp>
        <p:nvSpPr>
          <p:cNvPr id="3" name="Content Placeholder 2">
            <a:extLst>
              <a:ext uri="{FF2B5EF4-FFF2-40B4-BE49-F238E27FC236}">
                <a16:creationId xmlns:a16="http://schemas.microsoft.com/office/drawing/2014/main" id="{ECD32B4B-0650-AA6D-AD04-6CB52134D0FC}"/>
              </a:ext>
            </a:extLst>
          </p:cNvPr>
          <p:cNvSpPr>
            <a:spLocks noGrp="1"/>
          </p:cNvSpPr>
          <p:nvPr>
            <p:ph idx="1"/>
          </p:nvPr>
        </p:nvSpPr>
        <p:spPr>
          <a:xfrm>
            <a:off x="708891" y="2211695"/>
            <a:ext cx="10515600" cy="5488733"/>
          </a:xfrm>
        </p:spPr>
        <p:txBody>
          <a:bodyPr>
            <a:normAutofit/>
          </a:bodyPr>
          <a:lstStyle/>
          <a:p>
            <a:r>
              <a:rPr lang="en-GB" dirty="0"/>
              <a:t>The times tables challenge will take place weekly. </a:t>
            </a:r>
          </a:p>
          <a:p>
            <a:r>
              <a:rPr lang="en-GB" dirty="0"/>
              <a:t>In year 2, we cover the 2x, 5x, 10x and 3x tables. (The KIRFs later in the year all have a times table focus)</a:t>
            </a:r>
          </a:p>
          <a:p>
            <a:r>
              <a:rPr lang="en-GB" dirty="0"/>
              <a:t>Children need to score 20 in two consecutive weeks to move onto the next challenge. A slip will be sent home explaining which challenge they are currently working on. </a:t>
            </a:r>
          </a:p>
          <a:p>
            <a:pPr marL="0" indent="0">
              <a:buNone/>
            </a:pPr>
            <a:r>
              <a:rPr lang="en-GB" b="1" dirty="0"/>
              <a:t>   All children will begin on the 10 times table.   </a:t>
            </a:r>
          </a:p>
          <a:p>
            <a:r>
              <a:rPr lang="en-GB" dirty="0"/>
              <a:t>We will also set times tables rockstars homework and termly battles between classes. </a:t>
            </a:r>
          </a:p>
          <a:p>
            <a:r>
              <a:rPr lang="en-GB" dirty="0"/>
              <a:t>Children will receive 2 tokens for completing their TTRS homework, another token if they get 95% accuracy or more and 4 tokens if they achieve 100% accuracy. </a:t>
            </a:r>
          </a:p>
          <a:p>
            <a:r>
              <a:rPr lang="en-GB" dirty="0"/>
              <a:t>The more children can practise the better!</a:t>
            </a:r>
          </a:p>
          <a:p>
            <a:pPr marL="0" indent="0">
              <a:buNone/>
            </a:pPr>
            <a:endParaRPr lang="en-GB" dirty="0"/>
          </a:p>
        </p:txBody>
      </p:sp>
    </p:spTree>
    <p:extLst>
      <p:ext uri="{BB962C8B-B14F-4D97-AF65-F5344CB8AC3E}">
        <p14:creationId xmlns:p14="http://schemas.microsoft.com/office/powerpoint/2010/main" val="42515001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463B9A0-C42E-402C-9AD1-9DAE533613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12" name="Rectangle 11">
            <a:extLst>
              <a:ext uri="{FF2B5EF4-FFF2-40B4-BE49-F238E27FC236}">
                <a16:creationId xmlns:a16="http://schemas.microsoft.com/office/drawing/2014/main" id="{A069235B-22DB-4231-8291-D64DA2CDEB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E40DA-1F5A-4A1A-89CA-2BC620DCDB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5" name="Picture 4">
            <a:extLst>
              <a:ext uri="{FF2B5EF4-FFF2-40B4-BE49-F238E27FC236}">
                <a16:creationId xmlns:a16="http://schemas.microsoft.com/office/drawing/2014/main" id="{4F0A73A6-7077-8872-88B7-B3E5C8FF6AC5}"/>
              </a:ext>
            </a:extLst>
          </p:cNvPr>
          <p:cNvPicPr>
            <a:picLocks noChangeAspect="1"/>
          </p:cNvPicPr>
          <p:nvPr/>
        </p:nvPicPr>
        <p:blipFill>
          <a:blip r:embed="rId2"/>
          <a:stretch>
            <a:fillRect/>
          </a:stretch>
        </p:blipFill>
        <p:spPr>
          <a:xfrm>
            <a:off x="807128" y="1525007"/>
            <a:ext cx="10577744" cy="3807986"/>
          </a:xfrm>
          <a:prstGeom prst="rect">
            <a:avLst/>
          </a:prstGeom>
        </p:spPr>
      </p:pic>
    </p:spTree>
    <p:extLst>
      <p:ext uri="{BB962C8B-B14F-4D97-AF65-F5344CB8AC3E}">
        <p14:creationId xmlns:p14="http://schemas.microsoft.com/office/powerpoint/2010/main" val="13356022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E2892-F0F7-E2B4-F066-BB3B51C604D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F3590C4-6E4B-3522-18E0-E6ECBD68B40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A0472302-2FB3-8268-324F-1DB44AF369A2}"/>
              </a:ext>
            </a:extLst>
          </p:cNvPr>
          <p:cNvPicPr>
            <a:picLocks noChangeAspect="1"/>
          </p:cNvPicPr>
          <p:nvPr/>
        </p:nvPicPr>
        <p:blipFill>
          <a:blip r:embed="rId2"/>
          <a:stretch>
            <a:fillRect/>
          </a:stretch>
        </p:blipFill>
        <p:spPr>
          <a:xfrm>
            <a:off x="690562" y="1028541"/>
            <a:ext cx="10810875" cy="4238625"/>
          </a:xfrm>
          <a:prstGeom prst="rect">
            <a:avLst/>
          </a:prstGeom>
        </p:spPr>
      </p:pic>
    </p:spTree>
    <p:extLst>
      <p:ext uri="{BB962C8B-B14F-4D97-AF65-F5344CB8AC3E}">
        <p14:creationId xmlns:p14="http://schemas.microsoft.com/office/powerpoint/2010/main" val="15536390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A55FD-E0B3-B65E-7F7C-E49B8168C85F}"/>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2C4C29C-7B8F-01BB-97C7-E13153712A64}"/>
              </a:ext>
            </a:extLst>
          </p:cNvPr>
          <p:cNvPicPr>
            <a:picLocks noChangeAspect="1"/>
          </p:cNvPicPr>
          <p:nvPr/>
        </p:nvPicPr>
        <p:blipFill>
          <a:blip r:embed="rId2"/>
          <a:stretch>
            <a:fillRect/>
          </a:stretch>
        </p:blipFill>
        <p:spPr>
          <a:xfrm>
            <a:off x="768335" y="1493766"/>
            <a:ext cx="4054873" cy="2972780"/>
          </a:xfrm>
          <a:prstGeom prst="rect">
            <a:avLst/>
          </a:prstGeom>
        </p:spPr>
      </p:pic>
      <p:pic>
        <p:nvPicPr>
          <p:cNvPr id="6" name="Picture 5">
            <a:extLst>
              <a:ext uri="{FF2B5EF4-FFF2-40B4-BE49-F238E27FC236}">
                <a16:creationId xmlns:a16="http://schemas.microsoft.com/office/drawing/2014/main" id="{E337F835-4AAA-B178-9082-360071DDD082}"/>
              </a:ext>
            </a:extLst>
          </p:cNvPr>
          <p:cNvPicPr>
            <a:picLocks noChangeAspect="1"/>
          </p:cNvPicPr>
          <p:nvPr/>
        </p:nvPicPr>
        <p:blipFill>
          <a:blip r:embed="rId3"/>
          <a:stretch>
            <a:fillRect/>
          </a:stretch>
        </p:blipFill>
        <p:spPr>
          <a:xfrm>
            <a:off x="6213337" y="635595"/>
            <a:ext cx="4830858" cy="2198040"/>
          </a:xfrm>
          <a:prstGeom prst="rect">
            <a:avLst/>
          </a:prstGeom>
        </p:spPr>
      </p:pic>
      <p:pic>
        <p:nvPicPr>
          <p:cNvPr id="7" name="Picture 6">
            <a:extLst>
              <a:ext uri="{FF2B5EF4-FFF2-40B4-BE49-F238E27FC236}">
                <a16:creationId xmlns:a16="http://schemas.microsoft.com/office/drawing/2014/main" id="{2358D4BE-3F2E-FAFF-49A6-0A03C623D991}"/>
              </a:ext>
            </a:extLst>
          </p:cNvPr>
          <p:cNvPicPr>
            <a:picLocks noChangeAspect="1"/>
          </p:cNvPicPr>
          <p:nvPr/>
        </p:nvPicPr>
        <p:blipFill>
          <a:blip r:embed="rId4"/>
          <a:stretch>
            <a:fillRect/>
          </a:stretch>
        </p:blipFill>
        <p:spPr>
          <a:xfrm>
            <a:off x="5509951" y="3835516"/>
            <a:ext cx="5534243" cy="2518080"/>
          </a:xfrm>
          <a:prstGeom prst="rect">
            <a:avLst/>
          </a:prstGeom>
        </p:spPr>
      </p:pic>
    </p:spTree>
    <p:extLst>
      <p:ext uri="{BB962C8B-B14F-4D97-AF65-F5344CB8AC3E}">
        <p14:creationId xmlns:p14="http://schemas.microsoft.com/office/powerpoint/2010/main" val="7176344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FA86A31-4779-CC7A-5BF0-D650D023757C}"/>
              </a:ext>
            </a:extLst>
          </p:cNvPr>
          <p:cNvPicPr>
            <a:picLocks noChangeAspect="1"/>
          </p:cNvPicPr>
          <p:nvPr/>
        </p:nvPicPr>
        <p:blipFill>
          <a:blip r:embed="rId3"/>
          <a:stretch>
            <a:fillRect/>
          </a:stretch>
        </p:blipFill>
        <p:spPr>
          <a:xfrm>
            <a:off x="1691420" y="528637"/>
            <a:ext cx="8105775" cy="5800725"/>
          </a:xfrm>
          <a:prstGeom prst="rect">
            <a:avLst/>
          </a:prstGeom>
        </p:spPr>
      </p:pic>
    </p:spTree>
    <p:extLst>
      <p:ext uri="{BB962C8B-B14F-4D97-AF65-F5344CB8AC3E}">
        <p14:creationId xmlns:p14="http://schemas.microsoft.com/office/powerpoint/2010/main" val="32319347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62A23-DB83-4844-EA71-CE8ABC97168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E2F57805-2D57-4404-F435-52865AD02B01}"/>
              </a:ext>
            </a:extLst>
          </p:cNvPr>
          <p:cNvPicPr>
            <a:picLocks noChangeAspect="1"/>
          </p:cNvPicPr>
          <p:nvPr/>
        </p:nvPicPr>
        <p:blipFill>
          <a:blip r:embed="rId3"/>
          <a:stretch>
            <a:fillRect/>
          </a:stretch>
        </p:blipFill>
        <p:spPr>
          <a:xfrm>
            <a:off x="962025" y="904875"/>
            <a:ext cx="10267950" cy="5048250"/>
          </a:xfrm>
          <a:prstGeom prst="rect">
            <a:avLst/>
          </a:prstGeom>
        </p:spPr>
      </p:pic>
    </p:spTree>
    <p:extLst>
      <p:ext uri="{BB962C8B-B14F-4D97-AF65-F5344CB8AC3E}">
        <p14:creationId xmlns:p14="http://schemas.microsoft.com/office/powerpoint/2010/main" val="11754969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E1E319E-FE0A-586E-EB66-BEE8FE4EB19D}"/>
              </a:ext>
            </a:extLst>
          </p:cNvPr>
          <p:cNvPicPr>
            <a:picLocks noGrp="1" noChangeAspect="1"/>
          </p:cNvPicPr>
          <p:nvPr>
            <p:ph idx="1"/>
          </p:nvPr>
        </p:nvPicPr>
        <p:blipFill>
          <a:blip r:embed="rId3"/>
          <a:stretch>
            <a:fillRect/>
          </a:stretch>
        </p:blipFill>
        <p:spPr>
          <a:xfrm>
            <a:off x="1317519" y="1087529"/>
            <a:ext cx="9818779" cy="4682942"/>
          </a:xfrm>
        </p:spPr>
      </p:pic>
    </p:spTree>
    <p:extLst>
      <p:ext uri="{BB962C8B-B14F-4D97-AF65-F5344CB8AC3E}">
        <p14:creationId xmlns:p14="http://schemas.microsoft.com/office/powerpoint/2010/main" val="34375481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C3E02-DCF9-BDA4-D2EB-49147381804D}"/>
              </a:ext>
            </a:extLst>
          </p:cNvPr>
          <p:cNvSpPr>
            <a:spLocks noGrp="1"/>
          </p:cNvSpPr>
          <p:nvPr>
            <p:ph type="title"/>
          </p:nvPr>
        </p:nvSpPr>
        <p:spPr/>
        <p:txBody>
          <a:bodyPr>
            <a:normAutofit fontScale="90000"/>
          </a:bodyPr>
          <a:lstStyle/>
          <a:p>
            <a:r>
              <a:rPr lang="en-GB" dirty="0"/>
              <a:t>Subtraction (exchanging)- using base ten </a:t>
            </a:r>
          </a:p>
        </p:txBody>
      </p:sp>
      <p:pic>
        <p:nvPicPr>
          <p:cNvPr id="5" name="Content Placeholder 4">
            <a:extLst>
              <a:ext uri="{FF2B5EF4-FFF2-40B4-BE49-F238E27FC236}">
                <a16:creationId xmlns:a16="http://schemas.microsoft.com/office/drawing/2014/main" id="{023EA2EF-B192-8F80-783F-9D2A738D0DD8}"/>
              </a:ext>
            </a:extLst>
          </p:cNvPr>
          <p:cNvPicPr>
            <a:picLocks noGrp="1" noChangeAspect="1"/>
          </p:cNvPicPr>
          <p:nvPr>
            <p:ph idx="1"/>
          </p:nvPr>
        </p:nvPicPr>
        <p:blipFill>
          <a:blip r:embed="rId3"/>
          <a:srcRect r="49642"/>
          <a:stretch>
            <a:fillRect/>
          </a:stretch>
        </p:blipFill>
        <p:spPr>
          <a:xfrm>
            <a:off x="361545" y="1972524"/>
            <a:ext cx="3082047" cy="3871291"/>
          </a:xfrm>
        </p:spPr>
      </p:pic>
      <p:sp>
        <p:nvSpPr>
          <p:cNvPr id="3" name="Title 1">
            <a:extLst>
              <a:ext uri="{FF2B5EF4-FFF2-40B4-BE49-F238E27FC236}">
                <a16:creationId xmlns:a16="http://schemas.microsoft.com/office/drawing/2014/main" id="{172835D5-51ED-58F8-6617-FB253675767A}"/>
              </a:ext>
            </a:extLst>
          </p:cNvPr>
          <p:cNvSpPr txBox="1">
            <a:spLocks/>
          </p:cNvSpPr>
          <p:nvPr/>
        </p:nvSpPr>
        <p:spPr>
          <a:xfrm>
            <a:off x="3941323" y="1802211"/>
            <a:ext cx="10515600" cy="1325563"/>
          </a:xfrm>
          <a:prstGeom prst="rect">
            <a:avLst/>
          </a:prstGeom>
        </p:spPr>
        <p:txBody>
          <a:bodyPr vert="horz" lIns="91440" tIns="45720" rIns="91440" bIns="45720" rtlCol="0" anchor="ctr">
            <a:normAutofit fontScale="97500"/>
          </a:bodyPr>
          <a:lstStyle>
            <a:lvl1pPr algn="l" defTabSz="914400" rtl="0" eaLnBrk="1" latinLnBrk="0" hangingPunct="1">
              <a:lnSpc>
                <a:spcPct val="100000"/>
              </a:lnSpc>
              <a:spcBef>
                <a:spcPct val="0"/>
              </a:spcBef>
              <a:buNone/>
              <a:defRPr sz="4400" b="1" kern="1200">
                <a:solidFill>
                  <a:schemeClr val="bg1"/>
                </a:solidFill>
                <a:latin typeface="+mj-lt"/>
                <a:ea typeface="+mj-ea"/>
                <a:cs typeface="+mj-cs"/>
              </a:defRPr>
            </a:lvl1pPr>
          </a:lstStyle>
          <a:p>
            <a:r>
              <a:rPr lang="en-GB" dirty="0"/>
              <a:t>45 – 27 =</a:t>
            </a:r>
          </a:p>
        </p:txBody>
      </p:sp>
    </p:spTree>
    <p:extLst>
      <p:ext uri="{BB962C8B-B14F-4D97-AF65-F5344CB8AC3E}">
        <p14:creationId xmlns:p14="http://schemas.microsoft.com/office/powerpoint/2010/main" val="24315673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4AB01-1B9C-85C4-AAC6-63E261E1CAB0}"/>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2966679C-582C-20E5-901A-21932668EA2A}"/>
              </a:ext>
            </a:extLst>
          </p:cNvPr>
          <p:cNvSpPr txBox="1">
            <a:spLocks/>
          </p:cNvSpPr>
          <p:nvPr/>
        </p:nvSpPr>
        <p:spPr>
          <a:xfrm>
            <a:off x="1369254" y="801858"/>
            <a:ext cx="9505071" cy="298235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a:lstStyle>
          <a:p>
            <a:pPr algn="ctr"/>
            <a:r>
              <a:rPr lang="en-GB" dirty="0">
                <a:solidFill>
                  <a:schemeClr val="tx1"/>
                </a:solidFill>
                <a:highlight>
                  <a:srgbClr val="FFFF00"/>
                </a:highlight>
              </a:rPr>
              <a:t>Multiplication</a:t>
            </a:r>
            <a:br>
              <a:rPr lang="en-GB" dirty="0">
                <a:solidFill>
                  <a:schemeClr val="tx1"/>
                </a:solidFill>
                <a:highlight>
                  <a:srgbClr val="FFFF00"/>
                </a:highlight>
              </a:rPr>
            </a:br>
            <a:r>
              <a:rPr lang="en-GB" sz="4000" dirty="0">
                <a:solidFill>
                  <a:schemeClr val="tx1"/>
                </a:solidFill>
                <a:latin typeface="SassoonCRInfant" panose="02010503020300020003" pitchFamily="2" charset="0"/>
              </a:rPr>
              <a:t>We introduce multiplication by talking about equal groups so that </a:t>
            </a:r>
            <a:br>
              <a:rPr lang="en-GB" sz="4000" dirty="0">
                <a:solidFill>
                  <a:schemeClr val="tx1"/>
                </a:solidFill>
                <a:latin typeface="SassoonCRInfant" panose="02010503020300020003" pitchFamily="2" charset="0"/>
              </a:rPr>
            </a:br>
            <a:r>
              <a:rPr lang="en-GB" sz="4000" dirty="0">
                <a:solidFill>
                  <a:schemeClr val="tx1"/>
                </a:solidFill>
                <a:latin typeface="SassoonCRInfant" panose="02010503020300020003" pitchFamily="2" charset="0"/>
              </a:rPr>
              <a:t>children begin to make the connection between repeated addition and multiplication.   </a:t>
            </a:r>
            <a:endParaRPr lang="en-GB" dirty="0">
              <a:solidFill>
                <a:schemeClr val="tx1"/>
              </a:solidFill>
              <a:latin typeface="SassoonCRInfant" panose="02010503020300020003" pitchFamily="2" charset="0"/>
            </a:endParaRPr>
          </a:p>
        </p:txBody>
      </p:sp>
      <p:pic>
        <p:nvPicPr>
          <p:cNvPr id="10" name="Picture 9">
            <a:extLst>
              <a:ext uri="{FF2B5EF4-FFF2-40B4-BE49-F238E27FC236}">
                <a16:creationId xmlns:a16="http://schemas.microsoft.com/office/drawing/2014/main" id="{E2D2EA0C-4ACD-D904-384D-DCD0040A68FC}"/>
              </a:ext>
            </a:extLst>
          </p:cNvPr>
          <p:cNvPicPr>
            <a:picLocks noChangeAspect="1"/>
          </p:cNvPicPr>
          <p:nvPr/>
        </p:nvPicPr>
        <p:blipFill>
          <a:blip r:embed="rId3"/>
          <a:stretch>
            <a:fillRect/>
          </a:stretch>
        </p:blipFill>
        <p:spPr>
          <a:xfrm>
            <a:off x="660246" y="4193270"/>
            <a:ext cx="5252307" cy="1672957"/>
          </a:xfrm>
          <a:prstGeom prst="rect">
            <a:avLst/>
          </a:prstGeom>
        </p:spPr>
      </p:pic>
      <p:pic>
        <p:nvPicPr>
          <p:cNvPr id="11" name="Picture 10">
            <a:extLst>
              <a:ext uri="{FF2B5EF4-FFF2-40B4-BE49-F238E27FC236}">
                <a16:creationId xmlns:a16="http://schemas.microsoft.com/office/drawing/2014/main" id="{EF2ABBEE-77AB-0047-52A7-F2D526EC8886}"/>
              </a:ext>
            </a:extLst>
          </p:cNvPr>
          <p:cNvPicPr>
            <a:picLocks noChangeAspect="1"/>
          </p:cNvPicPr>
          <p:nvPr/>
        </p:nvPicPr>
        <p:blipFill>
          <a:blip r:embed="rId4"/>
          <a:stretch>
            <a:fillRect/>
          </a:stretch>
        </p:blipFill>
        <p:spPr>
          <a:xfrm>
            <a:off x="6559098" y="4010390"/>
            <a:ext cx="4544692" cy="1855837"/>
          </a:xfrm>
          <a:prstGeom prst="rect">
            <a:avLst/>
          </a:prstGeom>
        </p:spPr>
      </p:pic>
    </p:spTree>
    <p:extLst>
      <p:ext uri="{BB962C8B-B14F-4D97-AF65-F5344CB8AC3E}">
        <p14:creationId xmlns:p14="http://schemas.microsoft.com/office/powerpoint/2010/main" val="4063471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AB8E403-DFD4-7A47-BDC7-8314FBB8F1DB}"/>
              </a:ext>
            </a:extLst>
          </p:cNvPr>
          <p:cNvPicPr>
            <a:picLocks noChangeAspect="1"/>
          </p:cNvPicPr>
          <p:nvPr/>
        </p:nvPicPr>
        <p:blipFill>
          <a:blip r:embed="rId3"/>
          <a:stretch>
            <a:fillRect/>
          </a:stretch>
        </p:blipFill>
        <p:spPr>
          <a:xfrm>
            <a:off x="1581150" y="500063"/>
            <a:ext cx="8772672" cy="5691132"/>
          </a:xfrm>
          <a:prstGeom prst="rect">
            <a:avLst/>
          </a:prstGeom>
        </p:spPr>
      </p:pic>
    </p:spTree>
    <p:extLst>
      <p:ext uri="{BB962C8B-B14F-4D97-AF65-F5344CB8AC3E}">
        <p14:creationId xmlns:p14="http://schemas.microsoft.com/office/powerpoint/2010/main" val="39203560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08AEC-5069-0F18-5920-17FF599DF64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AB6996A8-1441-592A-0E4D-3BABE3BB7ABA}"/>
              </a:ext>
            </a:extLst>
          </p:cNvPr>
          <p:cNvPicPr>
            <a:picLocks noChangeAspect="1"/>
          </p:cNvPicPr>
          <p:nvPr/>
        </p:nvPicPr>
        <p:blipFill>
          <a:blip r:embed="rId3"/>
          <a:stretch>
            <a:fillRect/>
          </a:stretch>
        </p:blipFill>
        <p:spPr>
          <a:xfrm>
            <a:off x="1538287" y="1119187"/>
            <a:ext cx="9115425" cy="4619625"/>
          </a:xfrm>
          <a:prstGeom prst="rect">
            <a:avLst/>
          </a:prstGeom>
        </p:spPr>
      </p:pic>
    </p:spTree>
    <p:extLst>
      <p:ext uri="{BB962C8B-B14F-4D97-AF65-F5344CB8AC3E}">
        <p14:creationId xmlns:p14="http://schemas.microsoft.com/office/powerpoint/2010/main" val="35736699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6F159C-6786-89E6-2349-04A21134F0E3}"/>
              </a:ext>
            </a:extLst>
          </p:cNvPr>
          <p:cNvPicPr>
            <a:picLocks noChangeAspect="1"/>
          </p:cNvPicPr>
          <p:nvPr/>
        </p:nvPicPr>
        <p:blipFill>
          <a:blip r:embed="rId2"/>
          <a:stretch>
            <a:fillRect/>
          </a:stretch>
        </p:blipFill>
        <p:spPr>
          <a:xfrm>
            <a:off x="1843087" y="995362"/>
            <a:ext cx="8505825" cy="4867275"/>
          </a:xfrm>
          <a:prstGeom prst="rect">
            <a:avLst/>
          </a:prstGeom>
        </p:spPr>
      </p:pic>
    </p:spTree>
    <p:extLst>
      <p:ext uri="{BB962C8B-B14F-4D97-AF65-F5344CB8AC3E}">
        <p14:creationId xmlns:p14="http://schemas.microsoft.com/office/powerpoint/2010/main" val="40669015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883D6-12C9-3EE1-C862-3D2BD9279876}"/>
              </a:ext>
            </a:extLst>
          </p:cNvPr>
          <p:cNvSpPr>
            <a:spLocks noGrp="1"/>
          </p:cNvSpPr>
          <p:nvPr>
            <p:ph type="title"/>
          </p:nvPr>
        </p:nvSpPr>
        <p:spPr/>
        <p:txBody>
          <a:bodyPr/>
          <a:lstStyle/>
          <a:p>
            <a:r>
              <a:rPr lang="en-GB" dirty="0"/>
              <a:t>Division </a:t>
            </a:r>
          </a:p>
        </p:txBody>
      </p:sp>
      <p:sp>
        <p:nvSpPr>
          <p:cNvPr id="3" name="Content Placeholder 2">
            <a:extLst>
              <a:ext uri="{FF2B5EF4-FFF2-40B4-BE49-F238E27FC236}">
                <a16:creationId xmlns:a16="http://schemas.microsoft.com/office/drawing/2014/main" id="{5C0A0465-EBE7-D182-F48A-E57F2A03C1E1}"/>
              </a:ext>
            </a:extLst>
          </p:cNvPr>
          <p:cNvSpPr>
            <a:spLocks noGrp="1"/>
          </p:cNvSpPr>
          <p:nvPr>
            <p:ph idx="1"/>
          </p:nvPr>
        </p:nvSpPr>
        <p:spPr>
          <a:xfrm>
            <a:off x="838200" y="1457080"/>
            <a:ext cx="10515600" cy="4195763"/>
          </a:xfrm>
        </p:spPr>
        <p:txBody>
          <a:bodyPr/>
          <a:lstStyle/>
          <a:p>
            <a:pPr marL="0" indent="0">
              <a:buNone/>
            </a:pPr>
            <a:r>
              <a:rPr lang="en-GB" dirty="0"/>
              <a:t>We introduce division by applying their knowledge of equal groups and sharing. </a:t>
            </a:r>
          </a:p>
          <a:p>
            <a:pPr marL="0" indent="0">
              <a:buNone/>
            </a:pPr>
            <a:r>
              <a:rPr lang="en-GB" dirty="0"/>
              <a:t>For example, take 15 counters and share them into groups of 3. </a:t>
            </a:r>
          </a:p>
          <a:p>
            <a:pPr marL="0" indent="0">
              <a:buNone/>
            </a:pPr>
            <a:r>
              <a:rPr lang="en-GB" dirty="0"/>
              <a:t>We encourage the use of both concrete and pictorial resources to support their understanding. </a:t>
            </a:r>
          </a:p>
          <a:p>
            <a:endParaRPr lang="en-GB" dirty="0"/>
          </a:p>
        </p:txBody>
      </p:sp>
      <p:pic>
        <p:nvPicPr>
          <p:cNvPr id="5" name="Picture 4">
            <a:extLst>
              <a:ext uri="{FF2B5EF4-FFF2-40B4-BE49-F238E27FC236}">
                <a16:creationId xmlns:a16="http://schemas.microsoft.com/office/drawing/2014/main" id="{EA70269F-7407-D64D-BB5C-A02D9C4BA2F4}"/>
              </a:ext>
            </a:extLst>
          </p:cNvPr>
          <p:cNvPicPr>
            <a:picLocks noChangeAspect="1"/>
          </p:cNvPicPr>
          <p:nvPr/>
        </p:nvPicPr>
        <p:blipFill>
          <a:blip r:embed="rId2"/>
          <a:stretch>
            <a:fillRect/>
          </a:stretch>
        </p:blipFill>
        <p:spPr>
          <a:xfrm>
            <a:off x="677521" y="4356341"/>
            <a:ext cx="3448050" cy="2371725"/>
          </a:xfrm>
          <a:prstGeom prst="rect">
            <a:avLst/>
          </a:prstGeom>
        </p:spPr>
      </p:pic>
      <p:pic>
        <p:nvPicPr>
          <p:cNvPr id="7" name="Picture 6">
            <a:extLst>
              <a:ext uri="{FF2B5EF4-FFF2-40B4-BE49-F238E27FC236}">
                <a16:creationId xmlns:a16="http://schemas.microsoft.com/office/drawing/2014/main" id="{47AADA79-4BEB-E9C9-6DA1-EE50C44DFB60}"/>
              </a:ext>
            </a:extLst>
          </p:cNvPr>
          <p:cNvPicPr>
            <a:picLocks noChangeAspect="1"/>
          </p:cNvPicPr>
          <p:nvPr/>
        </p:nvPicPr>
        <p:blipFill>
          <a:blip r:embed="rId3"/>
          <a:stretch>
            <a:fillRect/>
          </a:stretch>
        </p:blipFill>
        <p:spPr>
          <a:xfrm>
            <a:off x="4778325" y="4388535"/>
            <a:ext cx="7228229" cy="2355628"/>
          </a:xfrm>
          <a:prstGeom prst="rect">
            <a:avLst/>
          </a:prstGeom>
        </p:spPr>
      </p:pic>
    </p:spTree>
    <p:extLst>
      <p:ext uri="{BB962C8B-B14F-4D97-AF65-F5344CB8AC3E}">
        <p14:creationId xmlns:p14="http://schemas.microsoft.com/office/powerpoint/2010/main" val="22703198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17E4C7-4D71-D5BB-CD27-949AC4FC94EF}"/>
              </a:ext>
            </a:extLst>
          </p:cNvPr>
          <p:cNvPicPr>
            <a:picLocks noChangeAspect="1"/>
          </p:cNvPicPr>
          <p:nvPr/>
        </p:nvPicPr>
        <p:blipFill>
          <a:blip r:embed="rId2"/>
          <a:stretch>
            <a:fillRect/>
          </a:stretch>
        </p:blipFill>
        <p:spPr>
          <a:xfrm>
            <a:off x="681037" y="1085850"/>
            <a:ext cx="10829925" cy="4686300"/>
          </a:xfrm>
          <a:prstGeom prst="rect">
            <a:avLst/>
          </a:prstGeom>
        </p:spPr>
      </p:pic>
    </p:spTree>
    <p:extLst>
      <p:ext uri="{BB962C8B-B14F-4D97-AF65-F5344CB8AC3E}">
        <p14:creationId xmlns:p14="http://schemas.microsoft.com/office/powerpoint/2010/main" val="8371388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0EA6E0A-3B19-AC69-4623-058A4C9EB6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18553" y="1266091"/>
            <a:ext cx="5973755" cy="3616333"/>
          </a:xfrm>
          <a:prstGeom prst="rect">
            <a:avLst/>
          </a:prstGeom>
        </p:spPr>
      </p:pic>
    </p:spTree>
    <p:extLst>
      <p:ext uri="{BB962C8B-B14F-4D97-AF65-F5344CB8AC3E}">
        <p14:creationId xmlns:p14="http://schemas.microsoft.com/office/powerpoint/2010/main" val="34727109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7C0DE-62DB-4309-90F5-0A1376D67588}"/>
              </a:ext>
            </a:extLst>
          </p:cNvPr>
          <p:cNvSpPr>
            <a:spLocks noGrp="1"/>
          </p:cNvSpPr>
          <p:nvPr>
            <p:ph type="ctrTitle"/>
          </p:nvPr>
        </p:nvSpPr>
        <p:spPr>
          <a:xfrm>
            <a:off x="2257864" y="1636374"/>
            <a:ext cx="6692827" cy="3892669"/>
          </a:xfrm>
        </p:spPr>
        <p:txBody>
          <a:bodyPr>
            <a:normAutofit/>
          </a:bodyPr>
          <a:lstStyle/>
          <a:p>
            <a:pPr algn="l"/>
            <a:r>
              <a:rPr lang="en-GB" sz="6600" dirty="0">
                <a:latin typeface="SassoonCRInfant" panose="02010503020300020003" pitchFamily="2" charset="0"/>
              </a:rPr>
              <a:t>Reading </a:t>
            </a:r>
          </a:p>
        </p:txBody>
      </p:sp>
      <p:pic>
        <p:nvPicPr>
          <p:cNvPr id="1026" name="Picture 2" descr="Get Free Printable Posters for Your Classroom or Library | Reading quotes  kids, Reading quotes, Library quotes">
            <a:extLst>
              <a:ext uri="{FF2B5EF4-FFF2-40B4-BE49-F238E27FC236}">
                <a16:creationId xmlns:a16="http://schemas.microsoft.com/office/drawing/2014/main" id="{66062149-851A-4515-B919-9E14EBF80BB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94195" y="76200"/>
            <a:ext cx="5297805"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EBC5DB80-2A15-D703-C37B-FBA6EBAA80E4}"/>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709521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391378" y="320675"/>
            <a:ext cx="11407487" cy="1325563"/>
          </a:xfrm>
        </p:spPr>
        <p:txBody>
          <a:bodyPr>
            <a:normAutofit/>
          </a:bodyPr>
          <a:lstStyle/>
          <a:p>
            <a:r>
              <a:rPr lang="en-GB" sz="5400" b="1" dirty="0">
                <a:latin typeface="SassoonCRInfant" panose="02010503020300020003" pitchFamily="2" charset="0"/>
              </a:rPr>
              <a:t>Reading in Year 2</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31790" y="5252156"/>
            <a:ext cx="2133600" cy="12851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2" name="Content Placeholder 2">
            <a:extLst>
              <a:ext uri="{FF2B5EF4-FFF2-40B4-BE49-F238E27FC236}">
                <a16:creationId xmlns:a16="http://schemas.microsoft.com/office/drawing/2014/main" id="{DC552AEC-CD46-8961-6D78-FA58980958C1}"/>
              </a:ext>
            </a:extLst>
          </p:cNvPr>
          <p:cNvGraphicFramePr>
            <a:graphicFrameLocks noGrp="1"/>
          </p:cNvGraphicFramePr>
          <p:nvPr>
            <p:ph idx="1"/>
            <p:extLst>
              <p:ext uri="{D42A27DB-BD31-4B8C-83A1-F6EECF244321}">
                <p14:modId xmlns:p14="http://schemas.microsoft.com/office/powerpoint/2010/main" val="669508903"/>
              </p:ext>
            </p:extLst>
          </p:nvPr>
        </p:nvGraphicFramePr>
        <p:xfrm>
          <a:off x="391380" y="1484243"/>
          <a:ext cx="11407486" cy="46927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16695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13B9E-8777-C39C-F981-B72AE286CA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9BD55C-6CDC-23B3-529A-DD57D479362E}"/>
              </a:ext>
            </a:extLst>
          </p:cNvPr>
          <p:cNvSpPr>
            <a:spLocks noGrp="1"/>
          </p:cNvSpPr>
          <p:nvPr>
            <p:ph type="title"/>
          </p:nvPr>
        </p:nvSpPr>
        <p:spPr>
          <a:xfrm>
            <a:off x="391378" y="320675"/>
            <a:ext cx="11407487" cy="1325563"/>
          </a:xfrm>
        </p:spPr>
        <p:txBody>
          <a:bodyPr>
            <a:normAutofit/>
          </a:bodyPr>
          <a:lstStyle/>
          <a:p>
            <a:r>
              <a:rPr lang="en-GB" sz="5400" b="1" dirty="0">
                <a:latin typeface="SassoonCRInfant" panose="02010503020300020003" pitchFamily="2" charset="0"/>
              </a:rPr>
              <a:t>Book Bands</a:t>
            </a:r>
          </a:p>
        </p:txBody>
      </p:sp>
      <p:pic>
        <p:nvPicPr>
          <p:cNvPr id="4" name="Picture 4" descr="The Book Nook (Read Alouds)">
            <a:extLst>
              <a:ext uri="{FF2B5EF4-FFF2-40B4-BE49-F238E27FC236}">
                <a16:creationId xmlns:a16="http://schemas.microsoft.com/office/drawing/2014/main" id="{E577C170-56D1-0B88-2AEE-4BA0CC9F98E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31790" y="5252156"/>
            <a:ext cx="2133600" cy="128516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0B23927C-C669-2577-30E8-FB3039A75B26}"/>
              </a:ext>
            </a:extLst>
          </p:cNvPr>
          <p:cNvSpPr>
            <a:spLocks noGrp="1"/>
          </p:cNvSpPr>
          <p:nvPr>
            <p:ph idx="1"/>
          </p:nvPr>
        </p:nvSpPr>
        <p:spPr>
          <a:xfrm>
            <a:off x="6330462" y="1646238"/>
            <a:ext cx="4852516" cy="4351338"/>
          </a:xfrm>
        </p:spPr>
        <p:txBody>
          <a:bodyPr/>
          <a:lstStyle/>
          <a:p>
            <a:r>
              <a:rPr lang="en-GB" dirty="0"/>
              <a:t>We are aiming for children to be on ‘White’ level books by the end of Year 2 for them to be at the expected standard. </a:t>
            </a:r>
          </a:p>
          <a:p>
            <a:r>
              <a:rPr lang="en-GB" dirty="0"/>
              <a:t>If children reach the end of the reading scheme books they move onto ‘Reading Explorer’ books which are more challenging chapter books.</a:t>
            </a:r>
          </a:p>
        </p:txBody>
      </p:sp>
      <p:pic>
        <p:nvPicPr>
          <p:cNvPr id="6" name="Picture 5" descr="Chart&#10;&#10;Description automatically generated with medium confidence">
            <a:extLst>
              <a:ext uri="{FF2B5EF4-FFF2-40B4-BE49-F238E27FC236}">
                <a16:creationId xmlns:a16="http://schemas.microsoft.com/office/drawing/2014/main" id="{8B0BA3CB-88E8-75A4-5155-8F7030794894}"/>
              </a:ext>
            </a:extLst>
          </p:cNvPr>
          <p:cNvPicPr>
            <a:picLocks noChangeAspect="1"/>
          </p:cNvPicPr>
          <p:nvPr/>
        </p:nvPicPr>
        <p:blipFill>
          <a:blip r:embed="rId4">
            <a:extLst>
              <a:ext uri="{28A0092B-C50C-407E-A947-70E740481C1C}">
                <a14:useLocalDpi xmlns:a14="http://schemas.microsoft.com/office/drawing/2010/main" val="0"/>
              </a:ext>
            </a:extLst>
          </a:blip>
          <a:srcRect l="26526"/>
          <a:stretch>
            <a:fillRect/>
          </a:stretch>
        </p:blipFill>
        <p:spPr>
          <a:xfrm>
            <a:off x="391378" y="1678418"/>
            <a:ext cx="5677319" cy="4645751"/>
          </a:xfrm>
          <a:prstGeom prst="rect">
            <a:avLst/>
          </a:prstGeom>
        </p:spPr>
      </p:pic>
    </p:spTree>
    <p:extLst>
      <p:ext uri="{BB962C8B-B14F-4D97-AF65-F5344CB8AC3E}">
        <p14:creationId xmlns:p14="http://schemas.microsoft.com/office/powerpoint/2010/main" val="4212405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0FF21-F873-7F55-8B2B-58DD42B974F4}"/>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latin typeface="SassoonCRInfantMedium" panose="02000603020000020003" pitchFamily="2" charset="0"/>
              </a:rPr>
              <a:t>What is Whole Class Reading? </a:t>
            </a:r>
          </a:p>
        </p:txBody>
      </p:sp>
      <p:graphicFrame>
        <p:nvGraphicFramePr>
          <p:cNvPr id="5" name="Content Placeholder 2">
            <a:extLst>
              <a:ext uri="{FF2B5EF4-FFF2-40B4-BE49-F238E27FC236}">
                <a16:creationId xmlns:a16="http://schemas.microsoft.com/office/drawing/2014/main" id="{2F690D6E-E964-7919-944F-D417DA0A4E9C}"/>
              </a:ext>
            </a:extLst>
          </p:cNvPr>
          <p:cNvGraphicFramePr>
            <a:graphicFrameLocks noGrp="1"/>
          </p:cNvGraphicFramePr>
          <p:nvPr>
            <p:ph idx="1"/>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712050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endParaRPr lang="en-GB" dirty="0"/>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7343334" y="1856934"/>
            <a:ext cx="4614203" cy="3446585"/>
          </a:xfrm>
        </p:spPr>
        <p:txBody>
          <a:bodyPr>
            <a:normAutofit/>
          </a:bodyPr>
          <a:lstStyle/>
          <a:p>
            <a:pPr marL="0" indent="0">
              <a:buNone/>
            </a:pPr>
            <a:r>
              <a:rPr lang="en-GB" sz="2600" b="1" dirty="0">
                <a:latin typeface="SassoonCRInfant" panose="02010503020300020003" pitchFamily="2" charset="0"/>
              </a:rPr>
              <a:t>Reading for understanding</a:t>
            </a:r>
          </a:p>
          <a:p>
            <a:endParaRPr lang="en-GB" sz="2600" dirty="0">
              <a:latin typeface="SassoonCRInfant" panose="02010503020300020003" pitchFamily="2" charset="0"/>
            </a:endParaRPr>
          </a:p>
          <a:p>
            <a:r>
              <a:rPr lang="en-GB" sz="2600" dirty="0">
                <a:latin typeface="SassoonCRInfant" panose="02010503020300020003" pitchFamily="2" charset="0"/>
              </a:rPr>
              <a:t>Class Teacher reads </a:t>
            </a:r>
          </a:p>
          <a:p>
            <a:r>
              <a:rPr lang="en-GB" sz="2600" dirty="0">
                <a:latin typeface="SassoonCRInfant" panose="02010503020300020003" pitchFamily="2" charset="0"/>
              </a:rPr>
              <a:t>Modelled intonation, expression.</a:t>
            </a:r>
          </a:p>
          <a:p>
            <a:r>
              <a:rPr lang="en-GB" sz="2600" dirty="0">
                <a:latin typeface="SassoonCRInfant" panose="02010503020300020003" pitchFamily="2" charset="0"/>
              </a:rPr>
              <a:t>Introduce our WOW Words </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0"/>
            <a:ext cx="2200662" cy="1325564"/>
          </a:xfrm>
          <a:prstGeom prst="rect">
            <a:avLst/>
          </a:prstGeom>
          <a:noFill/>
          <a:extLst>
            <a:ext uri="{909E8E84-426E-40DD-AFC4-6F175D3DCCD1}">
              <a14:hiddenFill xmlns:a14="http://schemas.microsoft.com/office/drawing/2010/main">
                <a:solidFill>
                  <a:srgbClr val="FFFFFF"/>
                </a:solidFill>
              </a14:hiddenFill>
            </a:ext>
          </a:extLst>
        </p:spPr>
      </p:pic>
      <p:pic>
        <p:nvPicPr>
          <p:cNvPr id="5" name="Content Placeholder 5">
            <a:extLst>
              <a:ext uri="{FF2B5EF4-FFF2-40B4-BE49-F238E27FC236}">
                <a16:creationId xmlns:a16="http://schemas.microsoft.com/office/drawing/2014/main" id="{C0D4C16E-5CAD-4FDE-9830-1C4C983C2B0C}"/>
              </a:ext>
            </a:extLst>
          </p:cNvPr>
          <p:cNvPicPr>
            <a:picLocks noChangeAspect="1"/>
          </p:cNvPicPr>
          <p:nvPr/>
        </p:nvPicPr>
        <p:blipFill>
          <a:blip r:embed="rId4"/>
          <a:stretch>
            <a:fillRect/>
          </a:stretch>
        </p:blipFill>
        <p:spPr>
          <a:xfrm>
            <a:off x="371752" y="133520"/>
            <a:ext cx="6830905" cy="7211811"/>
          </a:xfrm>
          <a:prstGeom prst="rect">
            <a:avLst/>
          </a:prstGeom>
        </p:spPr>
      </p:pic>
    </p:spTree>
    <p:extLst>
      <p:ext uri="{BB962C8B-B14F-4D97-AF65-F5344CB8AC3E}">
        <p14:creationId xmlns:p14="http://schemas.microsoft.com/office/powerpoint/2010/main" val="40566145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The Circus Ship : Van Dusen, Chris, Van Dusen, Chris: Amazon.co.uk: Books">
            <a:extLst>
              <a:ext uri="{FF2B5EF4-FFF2-40B4-BE49-F238E27FC236}">
                <a16:creationId xmlns:a16="http://schemas.microsoft.com/office/drawing/2014/main" id="{7CA2CA14-E30A-430D-A63E-96CEF7470F1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53" r="-1" b="2854"/>
          <a:stretch/>
        </p:blipFill>
        <p:spPr bwMode="auto">
          <a:xfrm>
            <a:off x="20" y="10"/>
            <a:ext cx="6901711" cy="6857990"/>
          </a:xfrm>
          <a:custGeom>
            <a:avLst/>
            <a:gdLst/>
            <a:ahLst/>
            <a:cxnLst/>
            <a:rect l="l" t="t" r="r" b="b"/>
            <a:pathLst>
              <a:path w="6901731" h="6858000">
                <a:moveTo>
                  <a:pt x="0" y="0"/>
                </a:moveTo>
                <a:lnTo>
                  <a:pt x="6897896" y="5958"/>
                </a:lnTo>
                <a:lnTo>
                  <a:pt x="6866823" y="62592"/>
                </a:lnTo>
                <a:lnTo>
                  <a:pt x="6901731" y="89476"/>
                </a:lnTo>
                <a:lnTo>
                  <a:pt x="6901731" y="103833"/>
                </a:lnTo>
                <a:lnTo>
                  <a:pt x="6900034" y="110092"/>
                </a:lnTo>
                <a:lnTo>
                  <a:pt x="6901731" y="113679"/>
                </a:lnTo>
                <a:lnTo>
                  <a:pt x="6901731" y="405560"/>
                </a:lnTo>
                <a:lnTo>
                  <a:pt x="6900456" y="429509"/>
                </a:lnTo>
                <a:cubicBezTo>
                  <a:pt x="6892773" y="535647"/>
                  <a:pt x="6878314" y="537918"/>
                  <a:pt x="6886342" y="636808"/>
                </a:cubicBezTo>
                <a:cubicBezTo>
                  <a:pt x="6892506" y="756883"/>
                  <a:pt x="6864504" y="771443"/>
                  <a:pt x="6851784" y="839073"/>
                </a:cubicBezTo>
                <a:cubicBezTo>
                  <a:pt x="6838675" y="892655"/>
                  <a:pt x="6864124" y="961738"/>
                  <a:pt x="6845760" y="994930"/>
                </a:cubicBezTo>
                <a:cubicBezTo>
                  <a:pt x="6833572" y="1024166"/>
                  <a:pt x="6859282" y="1058905"/>
                  <a:pt x="6845601" y="1112932"/>
                </a:cubicBezTo>
                <a:cubicBezTo>
                  <a:pt x="6838700" y="1149910"/>
                  <a:pt x="6829138" y="1151035"/>
                  <a:pt x="6820235" y="1187433"/>
                </a:cubicBezTo>
                <a:cubicBezTo>
                  <a:pt x="6815504" y="1196464"/>
                  <a:pt x="6777707" y="1338549"/>
                  <a:pt x="6759643" y="1337010"/>
                </a:cubicBezTo>
                <a:cubicBezTo>
                  <a:pt x="6737660" y="1337296"/>
                  <a:pt x="6760650" y="1396341"/>
                  <a:pt x="6736375" y="1382272"/>
                </a:cubicBezTo>
                <a:cubicBezTo>
                  <a:pt x="6755741" y="1415836"/>
                  <a:pt x="6714675" y="1414567"/>
                  <a:pt x="6701292" y="1432111"/>
                </a:cubicBezTo>
                <a:cubicBezTo>
                  <a:pt x="6721110" y="1460185"/>
                  <a:pt x="6692106" y="1490815"/>
                  <a:pt x="6686578" y="1518624"/>
                </a:cubicBezTo>
                <a:cubicBezTo>
                  <a:pt x="6682512" y="1567002"/>
                  <a:pt x="6679579" y="1571443"/>
                  <a:pt x="6670824" y="1607743"/>
                </a:cubicBezTo>
                <a:cubicBezTo>
                  <a:pt x="6671133" y="1629590"/>
                  <a:pt x="6663161" y="1656870"/>
                  <a:pt x="6664392" y="1696405"/>
                </a:cubicBezTo>
                <a:cubicBezTo>
                  <a:pt x="6655686" y="1770486"/>
                  <a:pt x="6641938" y="1757082"/>
                  <a:pt x="6642880" y="1812372"/>
                </a:cubicBezTo>
                <a:cubicBezTo>
                  <a:pt x="6638579" y="1872475"/>
                  <a:pt x="6619231" y="1825476"/>
                  <a:pt x="6612547" y="1876437"/>
                </a:cubicBezTo>
                <a:cubicBezTo>
                  <a:pt x="6600695" y="1913834"/>
                  <a:pt x="6591061" y="1923231"/>
                  <a:pt x="6571760" y="1953331"/>
                </a:cubicBezTo>
                <a:cubicBezTo>
                  <a:pt x="6561039" y="1989021"/>
                  <a:pt x="6544090" y="2087896"/>
                  <a:pt x="6520213" y="2096455"/>
                </a:cubicBezTo>
                <a:lnTo>
                  <a:pt x="6492461" y="2188148"/>
                </a:lnTo>
                <a:cubicBezTo>
                  <a:pt x="6504372" y="2211333"/>
                  <a:pt x="6489131" y="2253220"/>
                  <a:pt x="6471854" y="2259117"/>
                </a:cubicBezTo>
                <a:cubicBezTo>
                  <a:pt x="6466151" y="2287829"/>
                  <a:pt x="6440452" y="2301346"/>
                  <a:pt x="6439832" y="2328334"/>
                </a:cubicBezTo>
                <a:cubicBezTo>
                  <a:pt x="6431013" y="2351201"/>
                  <a:pt x="6444250" y="2396409"/>
                  <a:pt x="6425162" y="2408211"/>
                </a:cubicBezTo>
                <a:lnTo>
                  <a:pt x="6417221" y="2427382"/>
                </a:lnTo>
                <a:lnTo>
                  <a:pt x="6425030" y="2464387"/>
                </a:lnTo>
                <a:lnTo>
                  <a:pt x="6406293" y="2472223"/>
                </a:lnTo>
                <a:cubicBezTo>
                  <a:pt x="6406862" y="2477277"/>
                  <a:pt x="6406486" y="2491723"/>
                  <a:pt x="6405400" y="2493547"/>
                </a:cubicBezTo>
                <a:lnTo>
                  <a:pt x="6374829" y="2532070"/>
                </a:lnTo>
                <a:cubicBezTo>
                  <a:pt x="6374597" y="2545374"/>
                  <a:pt x="6360976" y="2563797"/>
                  <a:pt x="6350864" y="2577422"/>
                </a:cubicBezTo>
                <a:cubicBezTo>
                  <a:pt x="6327056" y="2632768"/>
                  <a:pt x="6341262" y="2616275"/>
                  <a:pt x="6329174" y="2663854"/>
                </a:cubicBezTo>
                <a:cubicBezTo>
                  <a:pt x="6326303" y="2703642"/>
                  <a:pt x="6332854" y="2709643"/>
                  <a:pt x="6315095" y="2741507"/>
                </a:cubicBezTo>
                <a:cubicBezTo>
                  <a:pt x="6319921" y="2740191"/>
                  <a:pt x="6321925" y="2742004"/>
                  <a:pt x="6322463" y="2745641"/>
                </a:cubicBezTo>
                <a:cubicBezTo>
                  <a:pt x="6322245" y="2747982"/>
                  <a:pt x="6322027" y="2750323"/>
                  <a:pt x="6321808" y="2752663"/>
                </a:cubicBezTo>
                <a:lnTo>
                  <a:pt x="6314569" y="2756718"/>
                </a:lnTo>
                <a:cubicBezTo>
                  <a:pt x="6289324" y="2773686"/>
                  <a:pt x="6317551" y="2780051"/>
                  <a:pt x="6315211" y="2811618"/>
                </a:cubicBezTo>
                <a:cubicBezTo>
                  <a:pt x="6315620" y="2826627"/>
                  <a:pt x="6296047" y="2885298"/>
                  <a:pt x="6302211" y="2882314"/>
                </a:cubicBezTo>
                <a:lnTo>
                  <a:pt x="6286167" y="2949597"/>
                </a:lnTo>
                <a:cubicBezTo>
                  <a:pt x="6286401" y="2994618"/>
                  <a:pt x="6286615" y="2971464"/>
                  <a:pt x="6287037" y="3008578"/>
                </a:cubicBezTo>
                <a:cubicBezTo>
                  <a:pt x="6293795" y="3029535"/>
                  <a:pt x="6274405" y="3114154"/>
                  <a:pt x="6259150" y="3123139"/>
                </a:cubicBezTo>
                <a:cubicBezTo>
                  <a:pt x="6250085" y="3189063"/>
                  <a:pt x="6269067" y="3151280"/>
                  <a:pt x="6272249" y="3227854"/>
                </a:cubicBezTo>
                <a:cubicBezTo>
                  <a:pt x="6278775" y="3295842"/>
                  <a:pt x="6289216" y="3303765"/>
                  <a:pt x="6292288" y="3378383"/>
                </a:cubicBezTo>
                <a:cubicBezTo>
                  <a:pt x="6303894" y="3395995"/>
                  <a:pt x="6287498" y="3432581"/>
                  <a:pt x="6288328" y="3459618"/>
                </a:cubicBezTo>
                <a:cubicBezTo>
                  <a:pt x="6289158" y="3486653"/>
                  <a:pt x="6299937" y="3538735"/>
                  <a:pt x="6297272" y="3540603"/>
                </a:cubicBezTo>
                <a:cubicBezTo>
                  <a:pt x="6296849" y="3577379"/>
                  <a:pt x="6294184" y="3587943"/>
                  <a:pt x="6291001" y="3638374"/>
                </a:cubicBezTo>
                <a:cubicBezTo>
                  <a:pt x="6283026" y="3666794"/>
                  <a:pt x="6265833" y="3731744"/>
                  <a:pt x="6283592" y="3763609"/>
                </a:cubicBezTo>
                <a:cubicBezTo>
                  <a:pt x="6264286" y="3758340"/>
                  <a:pt x="6290177" y="3803150"/>
                  <a:pt x="6274068" y="3814506"/>
                </a:cubicBezTo>
                <a:cubicBezTo>
                  <a:pt x="6260645" y="3821643"/>
                  <a:pt x="6265372" y="3836902"/>
                  <a:pt x="6262850" y="3850454"/>
                </a:cubicBezTo>
                <a:cubicBezTo>
                  <a:pt x="6250418" y="3863479"/>
                  <a:pt x="6250660" y="3955243"/>
                  <a:pt x="6257357" y="3975474"/>
                </a:cubicBezTo>
                <a:cubicBezTo>
                  <a:pt x="6245091" y="4036737"/>
                  <a:pt x="6237535" y="4029237"/>
                  <a:pt x="6257889" y="4073155"/>
                </a:cubicBezTo>
                <a:cubicBezTo>
                  <a:pt x="6259272" y="4085906"/>
                  <a:pt x="6239882" y="4116397"/>
                  <a:pt x="6237441" y="4126638"/>
                </a:cubicBezTo>
                <a:lnTo>
                  <a:pt x="6245587" y="4172738"/>
                </a:lnTo>
                <a:lnTo>
                  <a:pt x="6235772" y="4176721"/>
                </a:lnTo>
                <a:lnTo>
                  <a:pt x="6233287" y="4195136"/>
                </a:lnTo>
                <a:lnTo>
                  <a:pt x="6234619" y="4280850"/>
                </a:lnTo>
                <a:cubicBezTo>
                  <a:pt x="6239453" y="4320763"/>
                  <a:pt x="6223309" y="4337596"/>
                  <a:pt x="6219318" y="4402526"/>
                </a:cubicBezTo>
                <a:cubicBezTo>
                  <a:pt x="6205466" y="4516209"/>
                  <a:pt x="6216183" y="4588729"/>
                  <a:pt x="6216810" y="4651172"/>
                </a:cubicBezTo>
                <a:cubicBezTo>
                  <a:pt x="6217673" y="4756959"/>
                  <a:pt x="6228654" y="4824005"/>
                  <a:pt x="6225945" y="4916779"/>
                </a:cubicBezTo>
                <a:cubicBezTo>
                  <a:pt x="6217032" y="4993010"/>
                  <a:pt x="6264271" y="4984591"/>
                  <a:pt x="6230174" y="5051379"/>
                </a:cubicBezTo>
                <a:cubicBezTo>
                  <a:pt x="6235713" y="5056951"/>
                  <a:pt x="6239420" y="5163714"/>
                  <a:pt x="6242600" y="5170879"/>
                </a:cubicBezTo>
                <a:lnTo>
                  <a:pt x="6235996" y="5216428"/>
                </a:lnTo>
                <a:lnTo>
                  <a:pt x="6214638" y="5285298"/>
                </a:lnTo>
                <a:cubicBezTo>
                  <a:pt x="6211392" y="5297492"/>
                  <a:pt x="6225576" y="5312063"/>
                  <a:pt x="6228432" y="5317696"/>
                </a:cubicBezTo>
                <a:lnTo>
                  <a:pt x="6246496" y="5398787"/>
                </a:lnTo>
                <a:lnTo>
                  <a:pt x="6244793" y="5399530"/>
                </a:lnTo>
                <a:lnTo>
                  <a:pt x="6241695" y="5406948"/>
                </a:lnTo>
                <a:lnTo>
                  <a:pt x="6267461" y="5499413"/>
                </a:lnTo>
                <a:cubicBezTo>
                  <a:pt x="6285387" y="5533848"/>
                  <a:pt x="6284888" y="5550029"/>
                  <a:pt x="6295987" y="5582659"/>
                </a:cubicBezTo>
                <a:cubicBezTo>
                  <a:pt x="6311253" y="5681724"/>
                  <a:pt x="6295439" y="5695558"/>
                  <a:pt x="6364803" y="5784263"/>
                </a:cubicBezTo>
                <a:cubicBezTo>
                  <a:pt x="6379348" y="5818651"/>
                  <a:pt x="6412475" y="5906802"/>
                  <a:pt x="6423050" y="5922637"/>
                </a:cubicBezTo>
                <a:cubicBezTo>
                  <a:pt x="6445210" y="5973612"/>
                  <a:pt x="6468179" y="6023873"/>
                  <a:pt x="6497767" y="6090108"/>
                </a:cubicBezTo>
                <a:cubicBezTo>
                  <a:pt x="6571895" y="6150548"/>
                  <a:pt x="6572491" y="6236583"/>
                  <a:pt x="6606710" y="6281543"/>
                </a:cubicBezTo>
                <a:cubicBezTo>
                  <a:pt x="6633675" y="6335892"/>
                  <a:pt x="6654357" y="6388782"/>
                  <a:pt x="6667540" y="6443715"/>
                </a:cubicBezTo>
                <a:cubicBezTo>
                  <a:pt x="6685192" y="6466826"/>
                  <a:pt x="6650500" y="6508701"/>
                  <a:pt x="6659722" y="6550105"/>
                </a:cubicBezTo>
                <a:cubicBezTo>
                  <a:pt x="6665926" y="6645044"/>
                  <a:pt x="6669126" y="6627536"/>
                  <a:pt x="6671805" y="6687397"/>
                </a:cubicBezTo>
                <a:cubicBezTo>
                  <a:pt x="6682671" y="6733683"/>
                  <a:pt x="6665210" y="6772117"/>
                  <a:pt x="6669658" y="6806602"/>
                </a:cubicBezTo>
                <a:cubicBezTo>
                  <a:pt x="6661174" y="6812658"/>
                  <a:pt x="6667097" y="6831470"/>
                  <a:pt x="6675783" y="6850325"/>
                </a:cubicBezTo>
                <a:lnTo>
                  <a:pt x="6679704" y="6858000"/>
                </a:lnTo>
                <a:lnTo>
                  <a:pt x="4532241" y="6858000"/>
                </a:lnTo>
                <a:lnTo>
                  <a:pt x="1208596"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21AD58B-01CB-4D4F-8C03-AF2FC84C133A}"/>
              </a:ext>
            </a:extLst>
          </p:cNvPr>
          <p:cNvSpPr>
            <a:spLocks noGrp="1"/>
          </p:cNvSpPr>
          <p:nvPr>
            <p:ph idx="1"/>
          </p:nvPr>
        </p:nvSpPr>
        <p:spPr>
          <a:xfrm>
            <a:off x="6901731" y="2067339"/>
            <a:ext cx="4972217" cy="4022096"/>
          </a:xfrm>
        </p:spPr>
        <p:txBody>
          <a:bodyPr>
            <a:normAutofit lnSpcReduction="10000"/>
          </a:bodyPr>
          <a:lstStyle/>
          <a:p>
            <a:pPr marL="0" indent="0">
              <a:buNone/>
            </a:pPr>
            <a:endParaRPr lang="en-GB" sz="2000" dirty="0">
              <a:latin typeface="SassoonCRInfant" panose="02010503020300020003" pitchFamily="2" charset="0"/>
            </a:endParaRPr>
          </a:p>
          <a:p>
            <a:r>
              <a:rPr lang="en-GB" sz="2000" dirty="0">
                <a:solidFill>
                  <a:schemeClr val="accent1"/>
                </a:solidFill>
                <a:latin typeface="SassoonCRInfant" panose="02010503020300020003" pitchFamily="2" charset="0"/>
              </a:rPr>
              <a:t>The next day at the crack of dawn, </a:t>
            </a:r>
          </a:p>
          <a:p>
            <a:r>
              <a:rPr lang="en-GB" sz="2000" dirty="0">
                <a:solidFill>
                  <a:schemeClr val="accent1"/>
                </a:solidFill>
                <a:latin typeface="SassoonCRInfant" panose="02010503020300020003" pitchFamily="2" charset="0"/>
              </a:rPr>
              <a:t>a ship was at the pier</a:t>
            </a:r>
          </a:p>
          <a:p>
            <a:r>
              <a:rPr lang="en-GB" sz="2000" dirty="0">
                <a:solidFill>
                  <a:schemeClr val="accent1"/>
                </a:solidFill>
                <a:latin typeface="SassoonCRInfant" panose="02010503020300020003" pitchFamily="2" charset="0"/>
              </a:rPr>
              <a:t>and up the lane marched Mr Paine, </a:t>
            </a:r>
          </a:p>
          <a:p>
            <a:r>
              <a:rPr lang="en-GB" sz="2000" dirty="0">
                <a:solidFill>
                  <a:schemeClr val="accent1"/>
                </a:solidFill>
                <a:latin typeface="SassoonCRInfant" panose="02010503020300020003" pitchFamily="2" charset="0"/>
              </a:rPr>
              <a:t>whose voice was loud and clear. </a:t>
            </a:r>
          </a:p>
          <a:p>
            <a:endParaRPr lang="en-GB" sz="2000" dirty="0">
              <a:solidFill>
                <a:schemeClr val="accent1"/>
              </a:solidFill>
              <a:latin typeface="SassoonCRInfant" panose="02010503020300020003" pitchFamily="2" charset="0"/>
            </a:endParaRPr>
          </a:p>
          <a:p>
            <a:r>
              <a:rPr lang="en-GB" sz="2000" dirty="0">
                <a:solidFill>
                  <a:schemeClr val="accent1"/>
                </a:solidFill>
                <a:latin typeface="SassoonCRInfant" panose="02010503020300020003" pitchFamily="2" charset="0"/>
              </a:rPr>
              <a:t>“I am the circus owner</a:t>
            </a:r>
          </a:p>
          <a:p>
            <a:r>
              <a:rPr lang="en-GB" sz="2000" dirty="0">
                <a:solidFill>
                  <a:schemeClr val="accent1"/>
                </a:solidFill>
                <a:latin typeface="SassoonCRInfant" panose="02010503020300020003" pitchFamily="2" charset="0"/>
              </a:rPr>
              <a:t>My ship sank in the murk. </a:t>
            </a:r>
          </a:p>
          <a:p>
            <a:r>
              <a:rPr lang="en-GB" sz="2000" dirty="0">
                <a:solidFill>
                  <a:schemeClr val="accent1"/>
                </a:solidFill>
                <a:latin typeface="SassoonCRInfant" panose="02010503020300020003" pitchFamily="2" charset="0"/>
              </a:rPr>
              <a:t>I’ve come to find my animals </a:t>
            </a:r>
          </a:p>
          <a:p>
            <a:r>
              <a:rPr lang="en-GB" sz="2000" dirty="0">
                <a:solidFill>
                  <a:schemeClr val="accent1"/>
                </a:solidFill>
                <a:latin typeface="SassoonCRInfant" panose="02010503020300020003" pitchFamily="2" charset="0"/>
              </a:rPr>
              <a:t>And put them back to work”. </a:t>
            </a:r>
          </a:p>
        </p:txBody>
      </p:sp>
      <p:sp>
        <p:nvSpPr>
          <p:cNvPr id="6" name="Content Placeholder 2">
            <a:extLst>
              <a:ext uri="{FF2B5EF4-FFF2-40B4-BE49-F238E27FC236}">
                <a16:creationId xmlns:a16="http://schemas.microsoft.com/office/drawing/2014/main" id="{ED566F83-362D-48D4-9A5D-BEE3300EA0E8}"/>
              </a:ext>
            </a:extLst>
          </p:cNvPr>
          <p:cNvSpPr txBox="1">
            <a:spLocks/>
          </p:cNvSpPr>
          <p:nvPr/>
        </p:nvSpPr>
        <p:spPr>
          <a:xfrm>
            <a:off x="7095213" y="318114"/>
            <a:ext cx="4972217" cy="15041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000" b="1" dirty="0">
                <a:latin typeface="SassoonCRInfant" panose="02010503020300020003" pitchFamily="2" charset="0"/>
              </a:rPr>
              <a:t>Line by line</a:t>
            </a:r>
          </a:p>
          <a:p>
            <a:r>
              <a:rPr lang="en-GB" sz="2000" dirty="0">
                <a:latin typeface="SassoonCRInfant" panose="02010503020300020003" pitchFamily="2" charset="0"/>
              </a:rPr>
              <a:t>Questions asked by Class Teacher</a:t>
            </a:r>
          </a:p>
          <a:p>
            <a:pPr marL="0" indent="0">
              <a:buFont typeface="Arial" panose="020B0604020202020204" pitchFamily="34" charset="0"/>
              <a:buNone/>
            </a:pPr>
            <a:endParaRPr lang="en-GB" sz="2000" dirty="0">
              <a:latin typeface="Sassoon Primary" pitchFamily="50" charset="0"/>
            </a:endParaRPr>
          </a:p>
        </p:txBody>
      </p:sp>
    </p:spTree>
    <p:extLst>
      <p:ext uri="{BB962C8B-B14F-4D97-AF65-F5344CB8AC3E}">
        <p14:creationId xmlns:p14="http://schemas.microsoft.com/office/powerpoint/2010/main" val="3328799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655320" y="215966"/>
            <a:ext cx="4701209" cy="1325563"/>
          </a:xfrm>
        </p:spPr>
        <p:txBody>
          <a:bodyPr/>
          <a:lstStyle/>
          <a:p>
            <a:r>
              <a:rPr lang="en-GB" b="1" dirty="0">
                <a:latin typeface="SassoonCRInfant" panose="02010503020300020003" pitchFamily="2" charset="0"/>
              </a:rPr>
              <a:t>Leapfrog </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9159532" y="1611299"/>
            <a:ext cx="2638572" cy="4397455"/>
          </a:xfrm>
        </p:spPr>
        <p:txBody>
          <a:bodyPr>
            <a:normAutofit/>
          </a:bodyPr>
          <a:lstStyle/>
          <a:p>
            <a:r>
              <a:rPr lang="en-GB" dirty="0">
                <a:latin typeface="SassoonCRInfant" panose="02010503020300020003" pitchFamily="2" charset="0"/>
              </a:rPr>
              <a:t>The class are given examples that are linked to the task.</a:t>
            </a:r>
          </a:p>
          <a:p>
            <a:r>
              <a:rPr lang="en-GB" dirty="0">
                <a:latin typeface="SassoonCRInfant" panose="02010503020300020003" pitchFamily="2" charset="0"/>
              </a:rPr>
              <a:t>Whiteboard work with lots of discussion. </a:t>
            </a:r>
          </a:p>
          <a:p>
            <a:r>
              <a:rPr lang="en-GB" dirty="0">
                <a:latin typeface="SassoonCRInfant" panose="02010503020300020003" pitchFamily="2" charset="0"/>
              </a:rPr>
              <a:t>Support for the task the following day. </a:t>
            </a:r>
          </a:p>
        </p:txBody>
      </p:sp>
      <p:pic>
        <p:nvPicPr>
          <p:cNvPr id="6" name="Picture 5">
            <a:extLst>
              <a:ext uri="{FF2B5EF4-FFF2-40B4-BE49-F238E27FC236}">
                <a16:creationId xmlns:a16="http://schemas.microsoft.com/office/drawing/2014/main" id="{B7BD011D-1DFE-4E8D-BC5C-9A74E4F5681C}"/>
              </a:ext>
            </a:extLst>
          </p:cNvPr>
          <p:cNvPicPr>
            <a:picLocks noChangeAspect="1"/>
          </p:cNvPicPr>
          <p:nvPr/>
        </p:nvPicPr>
        <p:blipFill>
          <a:blip r:embed="rId3"/>
          <a:stretch>
            <a:fillRect/>
          </a:stretch>
        </p:blipFill>
        <p:spPr>
          <a:xfrm>
            <a:off x="393896" y="1611299"/>
            <a:ext cx="8385810" cy="4716012"/>
          </a:xfrm>
          <a:prstGeom prst="rect">
            <a:avLst/>
          </a:prstGeom>
        </p:spPr>
      </p:pic>
    </p:spTree>
    <p:extLst>
      <p:ext uri="{BB962C8B-B14F-4D97-AF65-F5344CB8AC3E}">
        <p14:creationId xmlns:p14="http://schemas.microsoft.com/office/powerpoint/2010/main" val="23040099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r>
              <a:rPr lang="en-GB" b="1" dirty="0">
                <a:latin typeface="SassoonCRInfant" panose="02010503020300020003" pitchFamily="2" charset="0"/>
              </a:rPr>
              <a:t>Task</a:t>
            </a:r>
            <a:r>
              <a:rPr lang="en-GB" dirty="0">
                <a:latin typeface="Sassoon Primary" pitchFamily="50" charset="0"/>
              </a:rPr>
              <a:t> </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614289" y="1494925"/>
            <a:ext cx="11577711" cy="4320028"/>
          </a:xfrm>
        </p:spPr>
        <p:txBody>
          <a:bodyPr/>
          <a:lstStyle/>
          <a:p>
            <a:pPr marL="0" indent="0">
              <a:buNone/>
            </a:pPr>
            <a:endParaRPr lang="en-GB" dirty="0">
              <a:latin typeface="SassoonCRInfant" panose="02010503020300020003" pitchFamily="2" charset="0"/>
            </a:endParaRPr>
          </a:p>
          <a:p>
            <a:r>
              <a:rPr lang="en-GB" dirty="0">
                <a:latin typeface="SassoonCRInfant" panose="02010503020300020003" pitchFamily="2" charset="0"/>
              </a:rPr>
              <a:t>Activity for the children to show their understanding. </a:t>
            </a:r>
          </a:p>
        </p:txBody>
      </p:sp>
      <p:pic>
        <p:nvPicPr>
          <p:cNvPr id="8" name="Picture 7">
            <a:extLst>
              <a:ext uri="{FF2B5EF4-FFF2-40B4-BE49-F238E27FC236}">
                <a16:creationId xmlns:a16="http://schemas.microsoft.com/office/drawing/2014/main" id="{CEEABB92-2F39-42F0-9B98-D1A08CE604B9}"/>
              </a:ext>
            </a:extLst>
          </p:cNvPr>
          <p:cNvPicPr>
            <a:picLocks noChangeAspect="1"/>
          </p:cNvPicPr>
          <p:nvPr/>
        </p:nvPicPr>
        <p:blipFill>
          <a:blip r:embed="rId3"/>
          <a:srcRect l="68001"/>
          <a:stretch>
            <a:fillRect/>
          </a:stretch>
        </p:blipFill>
        <p:spPr>
          <a:xfrm>
            <a:off x="3629891" y="2598545"/>
            <a:ext cx="3135985" cy="4045696"/>
          </a:xfrm>
          <a:prstGeom prst="rect">
            <a:avLst/>
          </a:prstGeom>
        </p:spPr>
      </p:pic>
    </p:spTree>
    <p:extLst>
      <p:ext uri="{BB962C8B-B14F-4D97-AF65-F5344CB8AC3E}">
        <p14:creationId xmlns:p14="http://schemas.microsoft.com/office/powerpoint/2010/main" val="291185362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5854148" cy="1325563"/>
          </a:xfrm>
        </p:spPr>
        <p:txBody>
          <a:bodyPr/>
          <a:lstStyle/>
          <a:p>
            <a:r>
              <a:rPr lang="en-GB" b="1" dirty="0">
                <a:latin typeface="SassoonCRInfant" panose="02010503020300020003" pitchFamily="2" charset="0"/>
              </a:rPr>
              <a:t>Phonics in Year 2</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838200" y="1856935"/>
            <a:ext cx="10515600" cy="4320028"/>
          </a:xfrm>
        </p:spPr>
        <p:txBody>
          <a:bodyPr>
            <a:normAutofit/>
          </a:bodyPr>
          <a:lstStyle/>
          <a:p>
            <a:r>
              <a:rPr lang="en-GB" dirty="0">
                <a:latin typeface="SassoonCRInfant" panose="02010503020300020003" pitchFamily="2" charset="0"/>
              </a:rPr>
              <a:t>Continue to practise Year 1 phonemes.</a:t>
            </a:r>
          </a:p>
          <a:p>
            <a:endParaRPr lang="en-GB" dirty="0">
              <a:latin typeface="SassoonCRInfant" panose="02010503020300020003" pitchFamily="2" charset="0"/>
            </a:endParaRPr>
          </a:p>
          <a:p>
            <a:r>
              <a:rPr lang="en-GB" dirty="0">
                <a:latin typeface="SassoonCRInfant" panose="02010503020300020003" pitchFamily="2" charset="0"/>
              </a:rPr>
              <a:t>Additional Year 2 graphemes.</a:t>
            </a:r>
          </a:p>
          <a:p>
            <a:endParaRPr lang="en-GB" dirty="0">
              <a:latin typeface="SassoonCRInfant" panose="02010503020300020003" pitchFamily="2" charset="0"/>
            </a:endParaRPr>
          </a:p>
          <a:p>
            <a:r>
              <a:rPr lang="en-GB" dirty="0">
                <a:latin typeface="SassoonCRInfant" panose="02010503020300020003" pitchFamily="2" charset="0"/>
              </a:rPr>
              <a:t>‘Does it look right’  for home and school, this is vital in supporting your child when using new graphemes and improving their spelling.</a:t>
            </a:r>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47830"/>
            <a:ext cx="2200662" cy="13255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F226CFD-1497-4853-8155-536DAF3F2A38}"/>
              </a:ext>
            </a:extLst>
          </p:cNvPr>
          <p:cNvPicPr>
            <a:picLocks noChangeAspect="1"/>
          </p:cNvPicPr>
          <p:nvPr/>
        </p:nvPicPr>
        <p:blipFill>
          <a:blip r:embed="rId4"/>
          <a:stretch>
            <a:fillRect/>
          </a:stretch>
        </p:blipFill>
        <p:spPr>
          <a:xfrm>
            <a:off x="10694448" y="5417286"/>
            <a:ext cx="1497552" cy="1392884"/>
          </a:xfrm>
          <a:prstGeom prst="rect">
            <a:avLst/>
          </a:prstGeom>
        </p:spPr>
      </p:pic>
      <p:pic>
        <p:nvPicPr>
          <p:cNvPr id="8" name="Picture 7">
            <a:extLst>
              <a:ext uri="{FF2B5EF4-FFF2-40B4-BE49-F238E27FC236}">
                <a16:creationId xmlns:a16="http://schemas.microsoft.com/office/drawing/2014/main" id="{FB09D10E-6C5C-4F1D-A148-46F3922CE937}"/>
              </a:ext>
            </a:extLst>
          </p:cNvPr>
          <p:cNvPicPr>
            <a:picLocks noChangeAspect="1"/>
          </p:cNvPicPr>
          <p:nvPr/>
        </p:nvPicPr>
        <p:blipFill>
          <a:blip r:embed="rId5"/>
          <a:stretch>
            <a:fillRect/>
          </a:stretch>
        </p:blipFill>
        <p:spPr>
          <a:xfrm>
            <a:off x="7740817" y="192300"/>
            <a:ext cx="1584821" cy="1497697"/>
          </a:xfrm>
          <a:prstGeom prst="rect">
            <a:avLst/>
          </a:prstGeom>
        </p:spPr>
      </p:pic>
      <p:sp>
        <p:nvSpPr>
          <p:cNvPr id="5" name="Content Placeholder 2">
            <a:extLst>
              <a:ext uri="{FF2B5EF4-FFF2-40B4-BE49-F238E27FC236}">
                <a16:creationId xmlns:a16="http://schemas.microsoft.com/office/drawing/2014/main" id="{C57064CB-B3CA-423B-BF5B-3A0AAE811218}"/>
              </a:ext>
            </a:extLst>
          </p:cNvPr>
          <p:cNvSpPr txBox="1">
            <a:spLocks/>
          </p:cNvSpPr>
          <p:nvPr/>
        </p:nvSpPr>
        <p:spPr>
          <a:xfrm>
            <a:off x="3252275" y="4942303"/>
            <a:ext cx="3832059" cy="171820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dirty="0">
                <a:latin typeface="SassoonCRInfant" panose="02010503020300020003" pitchFamily="2" charset="0"/>
              </a:rPr>
              <a:t>phoneme </a:t>
            </a:r>
            <a:r>
              <a:rPr lang="en-GB" dirty="0">
                <a:latin typeface="SassoonCRInfant" panose="02010503020300020003" pitchFamily="2" charset="0"/>
              </a:rPr>
              <a:t>– a sound</a:t>
            </a:r>
          </a:p>
          <a:p>
            <a:r>
              <a:rPr lang="en-GB" b="1" dirty="0">
                <a:latin typeface="SassoonCRInfant" panose="02010503020300020003" pitchFamily="2" charset="0"/>
              </a:rPr>
              <a:t>grapheme – </a:t>
            </a:r>
            <a:r>
              <a:rPr lang="en-GB" dirty="0">
                <a:latin typeface="SassoonCRInfant" panose="02010503020300020003" pitchFamily="2" charset="0"/>
              </a:rPr>
              <a:t>group of letters that make up a sound</a:t>
            </a:r>
            <a:endParaRPr lang="en-GB" b="1" dirty="0">
              <a:latin typeface="SassoonCRInfant" panose="02010503020300020003" pitchFamily="2" charset="0"/>
            </a:endParaRPr>
          </a:p>
          <a:p>
            <a:endParaRPr lang="en-GB" dirty="0">
              <a:latin typeface="SassoonCRInfant" panose="02010503020300020003" pitchFamily="2" charset="0"/>
            </a:endParaRPr>
          </a:p>
        </p:txBody>
      </p:sp>
    </p:spTree>
    <p:extLst>
      <p:ext uri="{BB962C8B-B14F-4D97-AF65-F5344CB8AC3E}">
        <p14:creationId xmlns:p14="http://schemas.microsoft.com/office/powerpoint/2010/main" val="18154572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0E55A-F5CB-493D-A67C-A23C70FB6F53}"/>
              </a:ext>
            </a:extLst>
          </p:cNvPr>
          <p:cNvSpPr>
            <a:spLocks noGrp="1"/>
          </p:cNvSpPr>
          <p:nvPr>
            <p:ph type="title"/>
          </p:nvPr>
        </p:nvSpPr>
        <p:spPr/>
        <p:txBody>
          <a:bodyPr/>
          <a:lstStyle/>
          <a:p>
            <a:r>
              <a:rPr lang="en-GB" i="1" dirty="0">
                <a:latin typeface="SassoonCRInfant" panose="02010503020300020003" pitchFamily="2" charset="0"/>
              </a:rPr>
              <a:t>Does it look right? </a:t>
            </a:r>
          </a:p>
        </p:txBody>
      </p:sp>
      <p:sp>
        <p:nvSpPr>
          <p:cNvPr id="3" name="Content Placeholder 2">
            <a:extLst>
              <a:ext uri="{FF2B5EF4-FFF2-40B4-BE49-F238E27FC236}">
                <a16:creationId xmlns:a16="http://schemas.microsoft.com/office/drawing/2014/main" id="{6F06FE8A-6019-47C2-ADEF-A4E5CD6E76EE}"/>
              </a:ext>
            </a:extLst>
          </p:cNvPr>
          <p:cNvSpPr>
            <a:spLocks noGrp="1"/>
          </p:cNvSpPr>
          <p:nvPr>
            <p:ph idx="1"/>
          </p:nvPr>
        </p:nvSpPr>
        <p:spPr/>
        <p:txBody>
          <a:bodyPr>
            <a:normAutofit/>
          </a:bodyPr>
          <a:lstStyle/>
          <a:p>
            <a:r>
              <a:rPr lang="en-GB" dirty="0">
                <a:latin typeface="SassoonCRInfant" panose="02010503020300020003" pitchFamily="2" charset="0"/>
              </a:rPr>
              <a:t>chair</a:t>
            </a:r>
          </a:p>
          <a:p>
            <a:endParaRPr lang="en-GB" dirty="0">
              <a:latin typeface="SassoonCRInfant" panose="02010503020300020003" pitchFamily="2" charset="0"/>
            </a:endParaRPr>
          </a:p>
          <a:p>
            <a:pPr marL="0" indent="0">
              <a:buNone/>
            </a:pPr>
            <a:r>
              <a:rPr lang="en-GB" dirty="0">
                <a:latin typeface="SassoonCRInfant" panose="02010503020300020003" pitchFamily="2" charset="0"/>
              </a:rPr>
              <a:t>               </a:t>
            </a:r>
            <a:r>
              <a:rPr lang="en-GB" b="1" dirty="0">
                <a:latin typeface="SassoonCRInfant" panose="02010503020300020003" pitchFamily="2" charset="0"/>
              </a:rPr>
              <a:t>air                       ear                        are  </a:t>
            </a:r>
          </a:p>
          <a:p>
            <a:pPr marL="0" indent="0">
              <a:buNone/>
            </a:pPr>
            <a:endParaRPr lang="en-GB" dirty="0">
              <a:latin typeface="SassoonCRInfant" panose="02010503020300020003" pitchFamily="2" charset="0"/>
            </a:endParaRPr>
          </a:p>
          <a:p>
            <a:pPr marL="0" indent="0">
              <a:buNone/>
            </a:pPr>
            <a:r>
              <a:rPr lang="en-GB" dirty="0">
                <a:latin typeface="SassoonCRInfant" panose="02010503020300020003" pitchFamily="2" charset="0"/>
              </a:rPr>
              <a:t>             </a:t>
            </a:r>
            <a:r>
              <a:rPr lang="en-GB" dirty="0">
                <a:latin typeface="AbcKids" panose="00000400000000000000" pitchFamily="2" charset="0"/>
              </a:rPr>
              <a:t>chair</a:t>
            </a:r>
            <a:r>
              <a:rPr lang="en-GB" dirty="0">
                <a:latin typeface="SassoonCRInfant" panose="02010503020300020003" pitchFamily="2" charset="0"/>
              </a:rPr>
              <a:t>                   </a:t>
            </a:r>
            <a:r>
              <a:rPr lang="en-GB" dirty="0">
                <a:latin typeface="AbcKids" panose="00000400000000000000" pitchFamily="2" charset="0"/>
              </a:rPr>
              <a:t>chear           chare   </a:t>
            </a:r>
          </a:p>
          <a:p>
            <a:pPr marL="0" indent="0">
              <a:buNone/>
            </a:pPr>
            <a:endParaRPr lang="en-GB" dirty="0">
              <a:latin typeface="AbcKids" panose="00000400000000000000" pitchFamily="2" charset="0"/>
            </a:endParaRPr>
          </a:p>
          <a:p>
            <a:pPr marL="0" indent="0">
              <a:buNone/>
            </a:pPr>
            <a:endParaRPr lang="en-GB" dirty="0">
              <a:latin typeface="AbcKids" panose="00000400000000000000" pitchFamily="2" charset="0"/>
            </a:endParaRPr>
          </a:p>
          <a:p>
            <a:pPr marL="0" indent="0">
              <a:buNone/>
            </a:pPr>
            <a:r>
              <a:rPr lang="en-GB" dirty="0">
                <a:latin typeface="SassoonCRInfant" panose="02010503020300020003" pitchFamily="2" charset="0"/>
              </a:rPr>
              <a:t>Which one looks right?</a:t>
            </a:r>
          </a:p>
          <a:p>
            <a:pPr marL="0" indent="0">
              <a:buNone/>
            </a:pPr>
            <a:r>
              <a:rPr lang="en-GB" dirty="0">
                <a:latin typeface="SassoonCRInfant" panose="02010503020300020003" pitchFamily="2" charset="0"/>
              </a:rPr>
              <a:t>It’s okay if they do not select the correct one at this stage, they will in time become more familiar.           </a:t>
            </a:r>
          </a:p>
        </p:txBody>
      </p:sp>
    </p:spTree>
    <p:extLst>
      <p:ext uri="{BB962C8B-B14F-4D97-AF65-F5344CB8AC3E}">
        <p14:creationId xmlns:p14="http://schemas.microsoft.com/office/powerpoint/2010/main" val="7318193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838200" y="365125"/>
            <a:ext cx="4701209" cy="1325563"/>
          </a:xfrm>
        </p:spPr>
        <p:txBody>
          <a:bodyPr/>
          <a:lstStyle/>
          <a:p>
            <a:r>
              <a:rPr lang="en-GB" dirty="0">
                <a:latin typeface="SassoonCRInfant" panose="02010503020300020003" pitchFamily="2" charset="0"/>
              </a:rPr>
              <a:t>SATs</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838200" y="1856935"/>
            <a:ext cx="10515600" cy="4320028"/>
          </a:xfrm>
        </p:spPr>
        <p:txBody>
          <a:bodyPr>
            <a:normAutofit/>
          </a:bodyPr>
          <a:lstStyle/>
          <a:p>
            <a:r>
              <a:rPr lang="en-GB" dirty="0">
                <a:effectLst/>
                <a:latin typeface="SassoonCRInfant" panose="02010503020300020003" pitchFamily="2" charset="0"/>
                <a:ea typeface="Calibri" panose="020F0502020204030204" pitchFamily="34" charset="0"/>
                <a:cs typeface="Times New Roman" panose="02020603050405020304" pitchFamily="18" charset="0"/>
              </a:rPr>
              <a:t>In previous years, the government has required schools to complete statutory assessments in Year 2</a:t>
            </a:r>
            <a:r>
              <a:rPr lang="en-GB" dirty="0">
                <a:latin typeface="SassoonCRInfant" panose="02010503020300020003" pitchFamily="2" charset="0"/>
                <a:ea typeface="Calibri" panose="020F0502020204030204" pitchFamily="34" charset="0"/>
                <a:cs typeface="Times New Roman" panose="02020603050405020304" pitchFamily="18" charset="0"/>
              </a:rPr>
              <a:t> during </a:t>
            </a:r>
            <a:r>
              <a:rPr lang="en-GB" dirty="0">
                <a:effectLst/>
                <a:latin typeface="SassoonCRInfant" panose="02010503020300020003" pitchFamily="2" charset="0"/>
                <a:ea typeface="Calibri" panose="020F0502020204030204" pitchFamily="34" charset="0"/>
                <a:cs typeface="Times New Roman" panose="02020603050405020304" pitchFamily="18" charset="0"/>
              </a:rPr>
              <a:t>the month of May. These assessments were used alongside teacher judgement to formulate children’s end of year assessment. </a:t>
            </a:r>
          </a:p>
          <a:p>
            <a:r>
              <a:rPr lang="en-GB" dirty="0">
                <a:latin typeface="SassoonCRInfant" panose="02010503020300020003" pitchFamily="2" charset="0"/>
                <a:ea typeface="Calibri" panose="020F0502020204030204" pitchFamily="34" charset="0"/>
                <a:cs typeface="Times New Roman" panose="02020603050405020304" pitchFamily="18" charset="0"/>
              </a:rPr>
              <a:t>The Year 2 SATs are now optional and we choose not to administer them at Lyppard Grange. </a:t>
            </a:r>
            <a:endParaRPr lang="en-GB" dirty="0">
              <a:effectLst/>
              <a:latin typeface="SassoonCRInfant" panose="02010503020300020003" pitchFamily="2" charset="0"/>
              <a:ea typeface="Calibri" panose="020F0502020204030204" pitchFamily="34" charset="0"/>
              <a:cs typeface="Times New Roman" panose="02020603050405020304" pitchFamily="18" charset="0"/>
            </a:endParaRPr>
          </a:p>
          <a:p>
            <a:pPr marL="0" indent="0">
              <a:buNone/>
            </a:pPr>
            <a:endParaRPr lang="en-GB" dirty="0"/>
          </a:p>
          <a:p>
            <a:endParaRPr lang="en-GB" dirty="0"/>
          </a:p>
        </p:txBody>
      </p:sp>
      <p:pic>
        <p:nvPicPr>
          <p:cNvPr id="4" name="Picture 4" descr="The Book Nook (Read Alouds)">
            <a:extLst>
              <a:ext uri="{FF2B5EF4-FFF2-40B4-BE49-F238E27FC236}">
                <a16:creationId xmlns:a16="http://schemas.microsoft.com/office/drawing/2014/main" id="{530D7CB3-AD56-4708-8FFD-E480AF673B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991338" y="0"/>
            <a:ext cx="2200662" cy="132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74841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EB4D9-3989-438B-9811-991FC75AE565}"/>
              </a:ext>
            </a:extLst>
          </p:cNvPr>
          <p:cNvSpPr>
            <a:spLocks noGrp="1"/>
          </p:cNvSpPr>
          <p:nvPr>
            <p:ph type="title"/>
          </p:nvPr>
        </p:nvSpPr>
        <p:spPr>
          <a:xfrm>
            <a:off x="572493" y="238539"/>
            <a:ext cx="11018520" cy="1434415"/>
          </a:xfrm>
        </p:spPr>
        <p:txBody>
          <a:bodyPr anchor="b">
            <a:normAutofit/>
          </a:bodyPr>
          <a:lstStyle/>
          <a:p>
            <a:r>
              <a:rPr lang="en-GB" sz="4600" b="1">
                <a:latin typeface="Sassoon Primary" pitchFamily="50" charset="0"/>
              </a:rPr>
              <a:t>RSE </a:t>
            </a:r>
            <a:br>
              <a:rPr lang="en-GB" sz="4600" b="1">
                <a:latin typeface="Sassoon Primary" pitchFamily="50" charset="0"/>
              </a:rPr>
            </a:br>
            <a:r>
              <a:rPr lang="en-GB" sz="4600" b="1">
                <a:latin typeface="Sassoon Primary" pitchFamily="50" charset="0"/>
              </a:rPr>
              <a:t>(Relationships and Sex Education)</a:t>
            </a:r>
          </a:p>
        </p:txBody>
      </p:sp>
      <p:sp>
        <p:nvSpPr>
          <p:cNvPr id="3" name="Content Placeholder 2">
            <a:extLst>
              <a:ext uri="{FF2B5EF4-FFF2-40B4-BE49-F238E27FC236}">
                <a16:creationId xmlns:a16="http://schemas.microsoft.com/office/drawing/2014/main" id="{8EA71686-5897-4E99-9A23-9119DF6E7B97}"/>
              </a:ext>
            </a:extLst>
          </p:cNvPr>
          <p:cNvSpPr>
            <a:spLocks noGrp="1"/>
          </p:cNvSpPr>
          <p:nvPr>
            <p:ph idx="1"/>
          </p:nvPr>
        </p:nvSpPr>
        <p:spPr>
          <a:xfrm>
            <a:off x="572493" y="2071316"/>
            <a:ext cx="6713552" cy="4119172"/>
          </a:xfrm>
        </p:spPr>
        <p:txBody>
          <a:bodyPr anchor="t">
            <a:normAutofit/>
          </a:bodyPr>
          <a:lstStyle/>
          <a:p>
            <a:r>
              <a:rPr lang="en-GB" sz="1500" dirty="0">
                <a:latin typeface="SassoonCRInfant" panose="02010503020300020003" pitchFamily="2" charset="0"/>
              </a:rPr>
              <a:t>RSE will be taught during the Summer Term (Jigsaw scheme). </a:t>
            </a:r>
          </a:p>
          <a:p>
            <a:r>
              <a:rPr lang="en-GB" sz="1500" dirty="0">
                <a:latin typeface="SassoonCRInfant" panose="02010503020300020003" pitchFamily="2" charset="0"/>
              </a:rPr>
              <a:t>In Year 2 children will learn that; </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life cycles exist in nature. </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To know how their bodies have changed from when they were a baby and that they will continue to change as they age. </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To know the physical differences between male and female bodies.</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To know the correct names for private body parts. </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To know who to ask for help if they are worried or frightened. </a:t>
            </a:r>
          </a:p>
          <a:p>
            <a:pPr>
              <a:buFont typeface="Wingdings" panose="05000000000000000000" pitchFamily="2" charset="2"/>
              <a:buChar char="v"/>
            </a:pPr>
            <a:r>
              <a:rPr lang="en-GB" sz="1500" i="1" dirty="0">
                <a:effectLst/>
                <a:latin typeface="SassoonCRInfant" panose="02010503020300020003" pitchFamily="2" charset="0"/>
                <a:ea typeface="Times New Roman" panose="02020603050405020304" pitchFamily="18" charset="0"/>
                <a:cs typeface="Times New Roman" panose="02020603050405020304" pitchFamily="18" charset="0"/>
              </a:rPr>
              <a:t>To be able to confidently ask someone to stop if they are being hurt or frightened. </a:t>
            </a:r>
            <a:endParaRPr lang="en-GB" sz="1500" i="1" dirty="0">
              <a:latin typeface="SassoonCRInfant" panose="02010503020300020003" pitchFamily="2" charset="0"/>
            </a:endParaRPr>
          </a:p>
          <a:p>
            <a:endParaRPr lang="en-GB" sz="1500" dirty="0">
              <a:latin typeface="Sassoon Primary" pitchFamily="50" charset="0"/>
            </a:endParaRPr>
          </a:p>
        </p:txBody>
      </p:sp>
      <p:pic>
        <p:nvPicPr>
          <p:cNvPr id="3074" name="Picture 2" descr="Primary and Secondary PSHE lessons fulfilling RSE | Jigsaw PSHE Ltd">
            <a:extLst>
              <a:ext uri="{FF2B5EF4-FFF2-40B4-BE49-F238E27FC236}">
                <a16:creationId xmlns:a16="http://schemas.microsoft.com/office/drawing/2014/main" id="{9CA48A47-35B6-4995-B9EB-6F716A69DC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169" r="18020"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4629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9A56-777D-4EC0-98AC-86C0D40AD976}"/>
              </a:ext>
            </a:extLst>
          </p:cNvPr>
          <p:cNvSpPr>
            <a:spLocks noGrp="1"/>
          </p:cNvSpPr>
          <p:nvPr>
            <p:ph type="title"/>
          </p:nvPr>
        </p:nvSpPr>
        <p:spPr>
          <a:xfrm>
            <a:off x="1206284" y="1131938"/>
            <a:ext cx="10058400" cy="1371600"/>
          </a:xfrm>
        </p:spPr>
        <p:txBody>
          <a:bodyPr/>
          <a:lstStyle/>
          <a:p>
            <a:pPr algn="ctr"/>
            <a:r>
              <a:rPr lang="en-GB" b="1" dirty="0">
                <a:latin typeface="SassoonPrimaryInfant" pitchFamily="2" charset="0"/>
              </a:rPr>
              <a:t>Any questions ?</a:t>
            </a:r>
          </a:p>
        </p:txBody>
      </p:sp>
      <p:pic>
        <p:nvPicPr>
          <p:cNvPr id="1026" name="Picture 2" descr="Right. Any questions?">
            <a:extLst>
              <a:ext uri="{FF2B5EF4-FFF2-40B4-BE49-F238E27FC236}">
                <a16:creationId xmlns:a16="http://schemas.microsoft.com/office/drawing/2014/main" id="{E65D475C-4C6F-EA06-32AC-AC60798F20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2171" y="2776139"/>
            <a:ext cx="5266625" cy="3511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8034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fd8d383-41ae-46df-9fe2-10c7f32fdd6d" xsi:nil="true"/>
    <lcf76f155ced4ddcb4097134ff3c332f xmlns="d45d65a5-5bd9-4068-b913-37d7fa7065b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3ECBEC12CDD848A002182338FBE868" ma:contentTypeVersion="13" ma:contentTypeDescription="Create a new document." ma:contentTypeScope="" ma:versionID="df13a495dfbdc2a668a5eaea79c23ab6">
  <xsd:schema xmlns:xsd="http://www.w3.org/2001/XMLSchema" xmlns:xs="http://www.w3.org/2001/XMLSchema" xmlns:p="http://schemas.microsoft.com/office/2006/metadata/properties" xmlns:ns2="d45d65a5-5bd9-4068-b913-37d7fa7065b5" xmlns:ns3="0fd8d383-41ae-46df-9fe2-10c7f32fdd6d" targetNamespace="http://schemas.microsoft.com/office/2006/metadata/properties" ma:root="true" ma:fieldsID="8843e2fd1584d4964ba0d6d01d253cf4" ns2:_="" ns3:_="">
    <xsd:import namespace="d45d65a5-5bd9-4068-b913-37d7fa7065b5"/>
    <xsd:import namespace="0fd8d383-41ae-46df-9fe2-10c7f32fdd6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5d65a5-5bd9-4068-b913-37d7fa7065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a2f4d993-dddb-4863-8c03-19f66211311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fd8d383-41ae-46df-9fe2-10c7f32fdd6d"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ccbd9c9-8f5e-4964-8f67-61ba3ffcd65b}" ma:internalName="TaxCatchAll" ma:showField="CatchAllData" ma:web="0fd8d383-41ae-46df-9fe2-10c7f32fdd6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1E43B7-1897-4BF9-BF50-5EB48685A5AE}">
  <ds:schemaRef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terms/"/>
    <ds:schemaRef ds:uri="http://purl.org/dc/elements/1.1/"/>
    <ds:schemaRef ds:uri="http://schemas.microsoft.com/office/infopath/2007/PartnerControls"/>
    <ds:schemaRef ds:uri="0fd8d383-41ae-46df-9fe2-10c7f32fdd6d"/>
    <ds:schemaRef ds:uri="d45d65a5-5bd9-4068-b913-37d7fa7065b5"/>
    <ds:schemaRef ds:uri="http://purl.org/dc/dcmitype/"/>
  </ds:schemaRefs>
</ds:datastoreItem>
</file>

<file path=customXml/itemProps2.xml><?xml version="1.0" encoding="utf-8"?>
<ds:datastoreItem xmlns:ds="http://schemas.openxmlformats.org/officeDocument/2006/customXml" ds:itemID="{DD97D4F8-DCD6-4485-9F36-1740A32C8B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45d65a5-5bd9-4068-b913-37d7fa7065b5"/>
    <ds:schemaRef ds:uri="0fd8d383-41ae-46df-9fe2-10c7f32fdd6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F444FD-3457-4B6E-8363-0994D3E7D25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TM03457510[[fn=Savon]]</Template>
  <TotalTime>345</TotalTime>
  <Words>2653</Words>
  <Application>Microsoft Office PowerPoint</Application>
  <PresentationFormat>Widescreen</PresentationFormat>
  <Paragraphs>244</Paragraphs>
  <Slides>53</Slides>
  <Notes>33</Notes>
  <HiddenSlides>1</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53</vt:i4>
      </vt:variant>
    </vt:vector>
  </HeadingPairs>
  <TitlesOfParts>
    <vt:vector size="66" baseType="lpstr">
      <vt:lpstr>AbcKids</vt:lpstr>
      <vt:lpstr>Aptos</vt:lpstr>
      <vt:lpstr>Arial</vt:lpstr>
      <vt:lpstr>Century Gothic</vt:lpstr>
      <vt:lpstr>Comic Sans MS</vt:lpstr>
      <vt:lpstr>Garamond</vt:lpstr>
      <vt:lpstr>Sassoon Primary</vt:lpstr>
      <vt:lpstr>Sassoon Primary Std</vt:lpstr>
      <vt:lpstr>SassoonCRInfant</vt:lpstr>
      <vt:lpstr>SassoonCRInfantMedium</vt:lpstr>
      <vt:lpstr>SassoonPrimaryInfant</vt:lpstr>
      <vt:lpstr>Wingdings</vt:lpstr>
      <vt:lpstr>Savon</vt:lpstr>
      <vt:lpstr>PowerPoint Presentation</vt:lpstr>
      <vt:lpstr>Writing</vt:lpstr>
      <vt:lpstr>Writing in Year 2 – Talk for Writing</vt:lpstr>
      <vt:lpstr>Talk for Writing examples</vt:lpstr>
      <vt:lpstr>Writing in Year 2</vt:lpstr>
      <vt:lpstr>Key points </vt:lpstr>
      <vt:lpstr>SPaG</vt:lpstr>
      <vt:lpstr>Writing Magic</vt:lpstr>
      <vt:lpstr>Pen pals</vt:lpstr>
      <vt:lpstr>Maths</vt:lpstr>
      <vt:lpstr>PowerPoint Presentation</vt:lpstr>
      <vt:lpstr>Mastery Curriculum in Mathematics</vt:lpstr>
      <vt:lpstr>Concrete Resources </vt:lpstr>
      <vt:lpstr>Pictorial representations</vt:lpstr>
      <vt:lpstr>Abstract representations</vt:lpstr>
      <vt:lpstr>Lesson format – teach it- teacher models</vt:lpstr>
      <vt:lpstr>Practise it- go through questions together using practical resources. </vt:lpstr>
      <vt:lpstr>Lesson format- do it</vt:lpstr>
      <vt:lpstr>Twist it task- focus on misconceptions and opportunities to reason. </vt:lpstr>
      <vt:lpstr>Deepen it task- apply learning to solve problems. </vt:lpstr>
      <vt:lpstr>KIRFS- </vt:lpstr>
      <vt:lpstr>Parent guides</vt:lpstr>
      <vt:lpstr>Mastering Number </vt:lpstr>
      <vt:lpstr>Number Magic</vt:lpstr>
      <vt:lpstr> - Number bonds - Quick fire maths! (Such as addition and subtraction questions) - Counting in 2s, 3s, 5s, and 10s - 10, 2, 5 and 3 times tables - TTRockstars (Beginning in January 2026)  </vt:lpstr>
      <vt:lpstr>Times Table Challenge-January</vt:lpstr>
      <vt:lpstr>PowerPoint Presentation</vt:lpstr>
      <vt:lpstr>PowerPoint Presentation</vt:lpstr>
      <vt:lpstr>PowerPoint Presentation</vt:lpstr>
      <vt:lpstr>PowerPoint Presentation</vt:lpstr>
      <vt:lpstr>PowerPoint Presentation</vt:lpstr>
      <vt:lpstr>PowerPoint Presentation</vt:lpstr>
      <vt:lpstr>Subtraction (exchanging)- using base ten </vt:lpstr>
      <vt:lpstr>PowerPoint Presentation</vt:lpstr>
      <vt:lpstr>PowerPoint Presentation</vt:lpstr>
      <vt:lpstr>PowerPoint Presentation</vt:lpstr>
      <vt:lpstr>PowerPoint Presentation</vt:lpstr>
      <vt:lpstr>Division </vt:lpstr>
      <vt:lpstr>PowerPoint Presentation</vt:lpstr>
      <vt:lpstr>PowerPoint Presentation</vt:lpstr>
      <vt:lpstr>Reading </vt:lpstr>
      <vt:lpstr>Reading in Year 2</vt:lpstr>
      <vt:lpstr>Book Bands</vt:lpstr>
      <vt:lpstr>What is Whole Class Reading? </vt:lpstr>
      <vt:lpstr>PowerPoint Presentation</vt:lpstr>
      <vt:lpstr>PowerPoint Presentation</vt:lpstr>
      <vt:lpstr>Leapfrog </vt:lpstr>
      <vt:lpstr>Task </vt:lpstr>
      <vt:lpstr>Phonics in Year 2</vt:lpstr>
      <vt:lpstr>Does it look right? </vt:lpstr>
      <vt:lpstr>SATs</vt:lpstr>
      <vt:lpstr>RSE  (Relationships and Sex Education)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in Year 2</dc:title>
  <dc:creator>Rupi Johnson</dc:creator>
  <cp:lastModifiedBy>Fiona Tilley</cp:lastModifiedBy>
  <cp:revision>34</cp:revision>
  <dcterms:created xsi:type="dcterms:W3CDTF">2021-10-10T15:54:01Z</dcterms:created>
  <dcterms:modified xsi:type="dcterms:W3CDTF">2025-10-09T12:14:54Z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0x010100C43ECBEC12CDD848A002182338FBE868</vt:lpwstr>
  </property>
  <property fmtid="{D5CDD505-2E9C-101B-9397-08002B2CF9AE}" pid="3" name="Order">
    <vt:r8>4494200</vt:r8>
  </property>
  <property fmtid="{D5CDD505-2E9C-101B-9397-08002B2CF9AE}" pid="4" name="MediaServiceImageTags">
    <vt:lpwstr/>
  </property>
</Properties>
</file>