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2"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AD8F"/>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D42BB3-83DF-4F84-9F26-6EF72FD61F99}" v="1" dt="2026-01-05T13:21:01.1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modSld">
      <pc:chgData name="Claire Edwards" userId="95321912-edf3-40d9-95dd-3ecc1dc7554e" providerId="ADAL" clId="{8663136D-0834-42F2-9F12-597870CD1F7C}" dt="2026-01-05T13:21:49.561" v="68" actId="20577"/>
      <pc:docMkLst>
        <pc:docMk/>
      </pc:docMkLst>
      <pc:sldChg chg="modSp mod">
        <pc:chgData name="Claire Edwards" userId="95321912-edf3-40d9-95dd-3ecc1dc7554e" providerId="ADAL" clId="{8663136D-0834-42F2-9F12-597870CD1F7C}" dt="2026-01-05T12:09:51.923" v="15" actId="20577"/>
        <pc:sldMkLst>
          <pc:docMk/>
          <pc:sldMk cId="180266309" sldId="258"/>
        </pc:sldMkLst>
        <pc:graphicFrameChg chg="modGraphic">
          <ac:chgData name="Claire Edwards" userId="95321912-edf3-40d9-95dd-3ecc1dc7554e" providerId="ADAL" clId="{8663136D-0834-42F2-9F12-597870CD1F7C}" dt="2026-01-05T12:09:51.923" v="15" actId="20577"/>
          <ac:graphicFrameMkLst>
            <pc:docMk/>
            <pc:sldMk cId="180266309" sldId="258"/>
            <ac:graphicFrameMk id="2" creationId="{A03DB250-64A1-3F03-50B0-72C4A7704A80}"/>
          </ac:graphicFrameMkLst>
        </pc:graphicFrameChg>
      </pc:sldChg>
      <pc:sldChg chg="modSp mod">
        <pc:chgData name="Claire Edwards" userId="95321912-edf3-40d9-95dd-3ecc1dc7554e" providerId="ADAL" clId="{8663136D-0834-42F2-9F12-597870CD1F7C}" dt="2026-01-05T13:21:49.561" v="68" actId="20577"/>
        <pc:sldMkLst>
          <pc:docMk/>
          <pc:sldMk cId="942525154" sldId="260"/>
        </pc:sldMkLst>
        <pc:graphicFrameChg chg="modGraphic">
          <ac:chgData name="Claire Edwards" userId="95321912-edf3-40d9-95dd-3ecc1dc7554e" providerId="ADAL" clId="{8663136D-0834-42F2-9F12-597870CD1F7C}" dt="2026-01-05T12:10:11.145" v="49"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3:21:49.561" v="68" actId="20577"/>
          <ac:graphicFrameMkLst>
            <pc:docMk/>
            <pc:sldMk cId="942525154" sldId="260"/>
            <ac:graphicFrameMk id="8" creationId="{CC5D3C04-2570-CA4E-F807-187ADFE8AB44}"/>
          </ac:graphicFrameMkLst>
        </pc:graphicFrameChg>
      </pc:sldChg>
      <pc:sldChg chg="modSp mod">
        <pc:chgData name="Claire Edwards" userId="95321912-edf3-40d9-95dd-3ecc1dc7554e" providerId="ADAL" clId="{8663136D-0834-42F2-9F12-597870CD1F7C}" dt="2026-01-05T12:09:58.384" v="26" actId="20577"/>
        <pc:sldMkLst>
          <pc:docMk/>
          <pc:sldMk cId="2386095597" sldId="262"/>
        </pc:sldMkLst>
        <pc:graphicFrameChg chg="modGraphic">
          <ac:chgData name="Claire Edwards" userId="95321912-edf3-40d9-95dd-3ecc1dc7554e" providerId="ADAL" clId="{8663136D-0834-42F2-9F12-597870CD1F7C}" dt="2026-01-05T12:09:58.384" v="26" actId="20577"/>
          <ac:graphicFrameMkLst>
            <pc:docMk/>
            <pc:sldMk cId="2386095597" sldId="262"/>
            <ac:graphicFrameMk id="2" creationId="{A03DB250-64A1-3F03-50B0-72C4A7704A8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2</a:t>
            </a:fld>
            <a:endParaRPr lang="en-GB"/>
          </a:p>
        </p:txBody>
      </p:sp>
    </p:spTree>
    <p:extLst>
      <p:ext uri="{BB962C8B-B14F-4D97-AF65-F5344CB8AC3E}">
        <p14:creationId xmlns:p14="http://schemas.microsoft.com/office/powerpoint/2010/main" val="3502711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3019030227"/>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2:Spring Term</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schemeClr val="bg1"/>
                          </a:solidFill>
                          <a:effectLst/>
                          <a:uLnTx/>
                          <a:uFillTx/>
                          <a:latin typeface="Comic Sans MS" panose="030F0702030302020204" pitchFamily="66" charset="0"/>
                          <a:ea typeface="+mn-ea"/>
                          <a:cs typeface="+mn-cs"/>
                        </a:rPr>
                        <a:t>Dias y meses (Days and Months) </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extLst>
                  <a:ext uri="{0D108BD9-81ED-4DB2-BD59-A6C34878D82A}">
                    <a16:rowId xmlns:a16="http://schemas.microsoft.com/office/drawing/2014/main" val="3876697788"/>
                  </a:ext>
                </a:extLst>
              </a:tr>
            </a:tbl>
          </a:graphicData>
        </a:graphic>
      </p:graphicFrame>
      <p:pic>
        <p:nvPicPr>
          <p:cNvPr id="7" name="Picture 6">
            <a:extLst>
              <a:ext uri="{FF2B5EF4-FFF2-40B4-BE49-F238E27FC236}">
                <a16:creationId xmlns:a16="http://schemas.microsoft.com/office/drawing/2014/main" id="{37F73CDC-7312-9450-07EF-8A7FEEE76E54}"/>
              </a:ext>
            </a:extLst>
          </p:cNvPr>
          <p:cNvPicPr>
            <a:picLocks noChangeAspect="1"/>
          </p:cNvPicPr>
          <p:nvPr/>
        </p:nvPicPr>
        <p:blipFill>
          <a:blip r:embed="rId3"/>
          <a:stretch>
            <a:fillRect/>
          </a:stretch>
        </p:blipFill>
        <p:spPr>
          <a:xfrm>
            <a:off x="360870" y="977459"/>
            <a:ext cx="5019513" cy="5184689"/>
          </a:xfrm>
          <a:prstGeom prst="rect">
            <a:avLst/>
          </a:prstGeom>
        </p:spPr>
      </p:pic>
      <p:pic>
        <p:nvPicPr>
          <p:cNvPr id="9" name="Picture 8">
            <a:extLst>
              <a:ext uri="{FF2B5EF4-FFF2-40B4-BE49-F238E27FC236}">
                <a16:creationId xmlns:a16="http://schemas.microsoft.com/office/drawing/2014/main" id="{F9C69D12-5168-C86D-B48D-10CDE398AD54}"/>
              </a:ext>
            </a:extLst>
          </p:cNvPr>
          <p:cNvPicPr>
            <a:picLocks noChangeAspect="1"/>
          </p:cNvPicPr>
          <p:nvPr/>
        </p:nvPicPr>
        <p:blipFill>
          <a:blip r:embed="rId4"/>
          <a:stretch>
            <a:fillRect/>
          </a:stretch>
        </p:blipFill>
        <p:spPr>
          <a:xfrm>
            <a:off x="5821476" y="1071461"/>
            <a:ext cx="5526157" cy="2357539"/>
          </a:xfrm>
          <a:prstGeom prst="rect">
            <a:avLst/>
          </a:prstGeom>
        </p:spPr>
      </p:pic>
      <p:pic>
        <p:nvPicPr>
          <p:cNvPr id="12" name="Picture 11">
            <a:extLst>
              <a:ext uri="{FF2B5EF4-FFF2-40B4-BE49-F238E27FC236}">
                <a16:creationId xmlns:a16="http://schemas.microsoft.com/office/drawing/2014/main" id="{2E18E765-8948-47BD-22A7-D2AC1BD26921}"/>
              </a:ext>
            </a:extLst>
          </p:cNvPr>
          <p:cNvPicPr>
            <a:picLocks noChangeAspect="1"/>
          </p:cNvPicPr>
          <p:nvPr/>
        </p:nvPicPr>
        <p:blipFill>
          <a:blip r:embed="rId5"/>
          <a:stretch>
            <a:fillRect/>
          </a:stretch>
        </p:blipFill>
        <p:spPr>
          <a:xfrm>
            <a:off x="6156552" y="3523002"/>
            <a:ext cx="5632174" cy="3092812"/>
          </a:xfrm>
          <a:prstGeom prst="rect">
            <a:avLst/>
          </a:prstGeom>
        </p:spPr>
      </p:pic>
      <p:pic>
        <p:nvPicPr>
          <p:cNvPr id="16" name="Picture 15">
            <a:extLst>
              <a:ext uri="{FF2B5EF4-FFF2-40B4-BE49-F238E27FC236}">
                <a16:creationId xmlns:a16="http://schemas.microsoft.com/office/drawing/2014/main" id="{79604B86-8A91-76F1-D902-46AE6609571B}"/>
              </a:ext>
            </a:extLst>
          </p:cNvPr>
          <p:cNvPicPr>
            <a:picLocks noChangeAspect="1"/>
          </p:cNvPicPr>
          <p:nvPr/>
        </p:nvPicPr>
        <p:blipFill>
          <a:blip r:embed="rId6"/>
          <a:stretch>
            <a:fillRect/>
          </a:stretch>
        </p:blipFill>
        <p:spPr>
          <a:xfrm>
            <a:off x="516007" y="6157986"/>
            <a:ext cx="5162550" cy="800100"/>
          </a:xfrm>
          <a:prstGeom prst="rect">
            <a:avLst/>
          </a:prstGeom>
        </p:spPr>
      </p:pic>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2236480508"/>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2: Spring Term</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Dias y meses (Days and Months) </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extLst>
                  <a:ext uri="{0D108BD9-81ED-4DB2-BD59-A6C34878D82A}">
                    <a16:rowId xmlns:a16="http://schemas.microsoft.com/office/drawing/2014/main" val="3876697788"/>
                  </a:ext>
                </a:extLst>
              </a:tr>
            </a:tbl>
          </a:graphicData>
        </a:graphic>
      </p:graphicFrame>
      <p:pic>
        <p:nvPicPr>
          <p:cNvPr id="3" name="Picture 2">
            <a:extLst>
              <a:ext uri="{FF2B5EF4-FFF2-40B4-BE49-F238E27FC236}">
                <a16:creationId xmlns:a16="http://schemas.microsoft.com/office/drawing/2014/main" id="{48D1720A-A819-F244-31CB-9C0EB3368A27}"/>
              </a:ext>
            </a:extLst>
          </p:cNvPr>
          <p:cNvPicPr>
            <a:picLocks noChangeAspect="1"/>
          </p:cNvPicPr>
          <p:nvPr/>
        </p:nvPicPr>
        <p:blipFill>
          <a:blip r:embed="rId3"/>
          <a:stretch>
            <a:fillRect/>
          </a:stretch>
        </p:blipFill>
        <p:spPr>
          <a:xfrm>
            <a:off x="6692348" y="1270595"/>
            <a:ext cx="5313215" cy="1610466"/>
          </a:xfrm>
          <a:prstGeom prst="rect">
            <a:avLst/>
          </a:prstGeom>
        </p:spPr>
      </p:pic>
      <p:pic>
        <p:nvPicPr>
          <p:cNvPr id="6" name="Picture 5">
            <a:extLst>
              <a:ext uri="{FF2B5EF4-FFF2-40B4-BE49-F238E27FC236}">
                <a16:creationId xmlns:a16="http://schemas.microsoft.com/office/drawing/2014/main" id="{8D356B1C-FEBB-E089-6A5B-583323AF8776}"/>
              </a:ext>
            </a:extLst>
          </p:cNvPr>
          <p:cNvPicPr>
            <a:picLocks noChangeAspect="1"/>
          </p:cNvPicPr>
          <p:nvPr/>
        </p:nvPicPr>
        <p:blipFill>
          <a:blip r:embed="rId4"/>
          <a:stretch>
            <a:fillRect/>
          </a:stretch>
        </p:blipFill>
        <p:spPr>
          <a:xfrm>
            <a:off x="323557" y="1196670"/>
            <a:ext cx="6196041" cy="1685513"/>
          </a:xfrm>
          <a:prstGeom prst="rect">
            <a:avLst/>
          </a:prstGeom>
        </p:spPr>
      </p:pic>
      <p:pic>
        <p:nvPicPr>
          <p:cNvPr id="8" name="Picture 7">
            <a:extLst>
              <a:ext uri="{FF2B5EF4-FFF2-40B4-BE49-F238E27FC236}">
                <a16:creationId xmlns:a16="http://schemas.microsoft.com/office/drawing/2014/main" id="{476050B2-66FB-D093-1D3A-6E5E839FC11D}"/>
              </a:ext>
            </a:extLst>
          </p:cNvPr>
          <p:cNvPicPr>
            <a:picLocks noChangeAspect="1"/>
          </p:cNvPicPr>
          <p:nvPr/>
        </p:nvPicPr>
        <p:blipFill>
          <a:blip r:embed="rId5"/>
          <a:stretch>
            <a:fillRect/>
          </a:stretch>
        </p:blipFill>
        <p:spPr>
          <a:xfrm>
            <a:off x="323557" y="2881061"/>
            <a:ext cx="6196041" cy="3373270"/>
          </a:xfrm>
          <a:prstGeom prst="rect">
            <a:avLst/>
          </a:prstGeom>
        </p:spPr>
      </p:pic>
      <p:graphicFrame>
        <p:nvGraphicFramePr>
          <p:cNvPr id="9" name="Table 8">
            <a:extLst>
              <a:ext uri="{FF2B5EF4-FFF2-40B4-BE49-F238E27FC236}">
                <a16:creationId xmlns:a16="http://schemas.microsoft.com/office/drawing/2014/main" id="{A6F3D094-9FA1-13C3-2145-42EE643AC471}"/>
              </a:ext>
            </a:extLst>
          </p:cNvPr>
          <p:cNvGraphicFramePr>
            <a:graphicFrameLocks noGrp="1"/>
          </p:cNvGraphicFramePr>
          <p:nvPr>
            <p:extLst>
              <p:ext uri="{D42A27DB-BD31-4B8C-83A1-F6EECF244321}">
                <p14:modId xmlns:p14="http://schemas.microsoft.com/office/powerpoint/2010/main" val="3252171574"/>
              </p:ext>
            </p:extLst>
          </p:nvPr>
        </p:nvGraphicFramePr>
        <p:xfrm>
          <a:off x="6692348" y="3174197"/>
          <a:ext cx="5176095" cy="2547627"/>
        </p:xfrm>
        <a:graphic>
          <a:graphicData uri="http://schemas.openxmlformats.org/drawingml/2006/table">
            <a:tbl>
              <a:tblPr/>
              <a:tblGrid>
                <a:gridCol w="2570922">
                  <a:extLst>
                    <a:ext uri="{9D8B030D-6E8A-4147-A177-3AD203B41FA5}">
                      <a16:colId xmlns:a16="http://schemas.microsoft.com/office/drawing/2014/main" val="3894767215"/>
                    </a:ext>
                  </a:extLst>
                </a:gridCol>
                <a:gridCol w="2605173">
                  <a:extLst>
                    <a:ext uri="{9D8B030D-6E8A-4147-A177-3AD203B41FA5}">
                      <a16:colId xmlns:a16="http://schemas.microsoft.com/office/drawing/2014/main" val="925153986"/>
                    </a:ext>
                  </a:extLst>
                </a:gridCol>
              </a:tblGrid>
              <a:tr h="219244">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200" b="1" dirty="0">
                          <a:solidFill>
                            <a:schemeClr val="bg1"/>
                          </a:solidFill>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53AD8F"/>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200" b="1" dirty="0">
                          <a:solidFill>
                            <a:schemeClr val="bg1"/>
                          </a:solidFill>
                          <a:effectLst/>
                          <a:latin typeface="Comic Sans MS" panose="030F0702030302020204" pitchFamily="66" charset="0"/>
                        </a:rPr>
                        <a:t>This leads to: </a:t>
                      </a:r>
                      <a:endParaRPr lang="en-GB" sz="1200"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53AD8F"/>
                    </a:solidFill>
                  </a:tcPr>
                </a:tc>
                <a:extLst>
                  <a:ext uri="{0D108BD9-81ED-4DB2-BD59-A6C34878D82A}">
                    <a16:rowId xmlns:a16="http://schemas.microsoft.com/office/drawing/2014/main" val="648764523"/>
                  </a:ext>
                </a:extLst>
              </a:tr>
              <a:tr h="919511">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Information  about themselves </a:t>
                      </a:r>
                    </a:p>
                    <a:p>
                      <a:pPr algn="l">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3 Autumn Term – Welcome to Spain</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Information  about themselves</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Year 4 Autumn Term – Meet my family.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1238024">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a:t>
                      </a:r>
                    </a:p>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No grammar taught until Summer Term Year 3</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No grammar taught until Summer Term Year 3</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2386095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3662760613"/>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1" i="0" u="none" strike="noStrike" dirty="0">
                          <a:solidFill>
                            <a:schemeClr val="bg1"/>
                          </a:solidFill>
                          <a:effectLst/>
                          <a:latin typeface="Comic Sans MS" panose="030F0702030302020204" pitchFamily="66" charset="0"/>
                          <a:ea typeface="+mn-ea"/>
                          <a:cs typeface="+mn-cs"/>
                        </a:rPr>
                        <a:t>: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1"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3 Unit 2: </a:t>
                      </a:r>
                      <a:r>
                        <a:rPr lang="en-GB" sz="1600" b="1" i="0" u="none" strike="noStrike">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Srping </a:t>
                      </a:r>
                      <a:r>
                        <a:rPr lang="en-GB" sz="1600" b="1"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Term </a:t>
                      </a:r>
                      <a:endParaRPr lang="en-GB" sz="1600" b="1"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rPr>
                        <a:t>Dias y meses (Days and Months) </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extLst>
                  <a:ext uri="{0D108BD9-81ED-4DB2-BD59-A6C34878D82A}">
                    <a16:rowId xmlns:a16="http://schemas.microsoft.com/office/drawing/2014/main" val="3876697788"/>
                  </a:ext>
                </a:extLst>
              </a:tr>
            </a:tbl>
          </a:graphicData>
        </a:graphic>
      </p:graphicFrame>
      <p:graphicFrame>
        <p:nvGraphicFramePr>
          <p:cNvPr id="6" name="Table 5">
            <a:extLst>
              <a:ext uri="{FF2B5EF4-FFF2-40B4-BE49-F238E27FC236}">
                <a16:creationId xmlns:a16="http://schemas.microsoft.com/office/drawing/2014/main" id="{71567D36-E471-4D04-FBF1-01D4A2621793}"/>
              </a:ext>
            </a:extLst>
          </p:cNvPr>
          <p:cNvGraphicFramePr>
            <a:graphicFrameLocks noGrp="1"/>
          </p:cNvGraphicFramePr>
          <p:nvPr>
            <p:extLst>
              <p:ext uri="{D42A27DB-BD31-4B8C-83A1-F6EECF244321}">
                <p14:modId xmlns:p14="http://schemas.microsoft.com/office/powerpoint/2010/main" val="253174863"/>
              </p:ext>
            </p:extLst>
          </p:nvPr>
        </p:nvGraphicFramePr>
        <p:xfrm>
          <a:off x="3233530" y="1404730"/>
          <a:ext cx="8555196" cy="4280453"/>
        </p:xfrm>
        <a:graphic>
          <a:graphicData uri="http://schemas.openxmlformats.org/drawingml/2006/table">
            <a:tbl>
              <a:tblPr firstRow="1" bandRow="1">
                <a:tableStyleId>{5C22544A-7EE6-4342-B048-85BDC9FD1C3A}</a:tableStyleId>
              </a:tblPr>
              <a:tblGrid>
                <a:gridCol w="8555196">
                  <a:extLst>
                    <a:ext uri="{9D8B030D-6E8A-4147-A177-3AD203B41FA5}">
                      <a16:colId xmlns:a16="http://schemas.microsoft.com/office/drawing/2014/main" val="1104113210"/>
                    </a:ext>
                  </a:extLst>
                </a:gridCol>
              </a:tblGrid>
              <a:tr h="819737">
                <a:tc>
                  <a:txBody>
                    <a:bodyPr/>
                    <a:lstStyle/>
                    <a:p>
                      <a:pPr algn="ctr"/>
                      <a:r>
                        <a:rPr lang="en-GB" sz="1600" b="1" dirty="0">
                          <a:solidFill>
                            <a:schemeClr val="bg1"/>
                          </a:solidFill>
                          <a:latin typeface="Comic Sans MS" panose="030F0702030302020204" pitchFamily="66" charset="0"/>
                        </a:rPr>
                        <a:t>How to progress through the unit. </a:t>
                      </a:r>
                    </a:p>
                    <a:p>
                      <a:pPr algn="ctr"/>
                      <a:r>
                        <a:rPr lang="en-GB" sz="1200" b="1" dirty="0">
                          <a:solidFill>
                            <a:schemeClr val="bg1"/>
                          </a:solidFill>
                          <a:latin typeface="Comic Sans MS" panose="030F0702030302020204" pitchFamily="66" charset="0"/>
                        </a:rPr>
                        <a:t>*Please ensure there is evidence of each stage in Pink Spanish Books.</a:t>
                      </a:r>
                    </a:p>
                    <a:p>
                      <a:pPr algn="ctr"/>
                      <a:r>
                        <a:rPr lang="en-GB" sz="1200" b="1" dirty="0">
                          <a:solidFill>
                            <a:schemeClr val="bg1"/>
                          </a:solidFill>
                          <a:latin typeface="Comic Sans MS" panose="030F0702030302020204" pitchFamily="66" charset="0"/>
                        </a:rPr>
                        <a:t>*When introducing new vocabulary print off a list and stick it into their books for future use</a:t>
                      </a:r>
                      <a:r>
                        <a:rPr lang="en-GB" sz="1200" b="1" dirty="0">
                          <a:solidFill>
                            <a:schemeClr val="tx1"/>
                          </a:solidFill>
                          <a:latin typeface="Comic Sans MS" panose="030F0702030302020204" pitchFamily="66"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3AD8F"/>
                    </a:solidFill>
                  </a:tcPr>
                </a:tc>
                <a:extLst>
                  <a:ext uri="{0D108BD9-81ED-4DB2-BD59-A6C34878D82A}">
                    <a16:rowId xmlns:a16="http://schemas.microsoft.com/office/drawing/2014/main" val="3094921768"/>
                  </a:ext>
                </a:extLst>
              </a:tr>
              <a:tr h="934528">
                <a:tc>
                  <a:txBody>
                    <a:bodyPr/>
                    <a:lstStyle/>
                    <a:p>
                      <a:pPr>
                        <a:lnSpc>
                          <a:spcPct val="107000"/>
                        </a:lnSpc>
                        <a:spcAft>
                          <a:spcPts val="800"/>
                        </a:spcAft>
                      </a:pPr>
                      <a:r>
                        <a:rPr lang="en-GB" sz="1100" b="1" u="none" dirty="0">
                          <a:latin typeface="Comic Sans MS" panose="030F0702030302020204" pitchFamily="66" charset="0"/>
                        </a:rPr>
                        <a:t>Step 1: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make this interesting.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a:t>
                      </a:r>
                      <a:r>
                        <a:rPr lang="en-GB" sz="1100" dirty="0">
                          <a:solidFill>
                            <a:srgbClr val="FF0000"/>
                          </a:solidFill>
                          <a:effectLst/>
                          <a:latin typeface="Comic Sans MS" panose="030F0702030302020204" pitchFamily="66" charset="0"/>
                          <a:ea typeface="Calibri" panose="020F0502020204030204" pitchFamily="34" charset="0"/>
                        </a:rPr>
                        <a:t>Scheme Link: Y3 lessons 3,5,9,10 and 11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1263094">
                <a:tc>
                  <a:txBody>
                    <a:bodyPr/>
                    <a:lstStyle/>
                    <a:p>
                      <a:pPr>
                        <a:lnSpc>
                          <a:spcPct val="107000"/>
                        </a:lnSpc>
                        <a:spcAft>
                          <a:spcPts val="800"/>
                        </a:spcAft>
                      </a:pPr>
                      <a:r>
                        <a:rPr lang="en-GB" sz="1100" b="1"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Step 2: Children  listen to and look at a range of simple conversations which involve children asking and answering what they date is or when their </a:t>
                      </a:r>
                      <a:r>
                        <a:rPr lang="en-GB" sz="1100" b="1" u="none">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birthday is and </a:t>
                      </a:r>
                      <a:r>
                        <a:rPr lang="en-GB" sz="1100" b="1"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be encouraged listen for or read any words they know. </a:t>
                      </a: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and listen  for familiar words/phrases in order to get the meaning  the whole sentence. Teachers will need to model simple techniques  skills and they will need to give the children time to practice their skills using other phrases  based on the model used in whole class teaching.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1263094">
                <a:tc>
                  <a:txBody>
                    <a:bodyPr/>
                    <a:lstStyle/>
                    <a:p>
                      <a:pP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Children to be introduced to writing in Spanish – they begin to start writing the date each session and to write when their birthday is. </a:t>
                      </a:r>
                    </a:p>
                    <a:p>
                      <a:pPr>
                        <a:lnSpc>
                          <a:spcPct val="107000"/>
                        </a:lnSpc>
                        <a:spcAft>
                          <a:spcPts val="800"/>
                        </a:spcAft>
                      </a:pPr>
                      <a:r>
                        <a:rPr lang="en-GB" sz="1100" b="0" dirty="0">
                          <a:effectLst/>
                          <a:latin typeface="Comic Sans MS" panose="030F0702030302020204" pitchFamily="66" charset="0"/>
                          <a:ea typeface="Calibri" panose="020F0502020204030204" pitchFamily="34" charset="0"/>
                          <a:cs typeface="Times New Roman" panose="02020603050405020304" pitchFamily="18" charset="0"/>
                        </a:rPr>
                        <a:t>Children should be supported to achieved this by using modelled phrases and fill in the gap activities.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7472558"/>
                  </a:ext>
                </a:extLst>
              </a:tr>
            </a:tbl>
          </a:graphicData>
        </a:graphic>
      </p:graphicFrame>
      <p:graphicFrame>
        <p:nvGraphicFramePr>
          <p:cNvPr id="8" name="Table 7">
            <a:extLst>
              <a:ext uri="{FF2B5EF4-FFF2-40B4-BE49-F238E27FC236}">
                <a16:creationId xmlns:a16="http://schemas.microsoft.com/office/drawing/2014/main" id="{CC5D3C04-2570-CA4E-F807-187ADFE8AB44}"/>
              </a:ext>
            </a:extLst>
          </p:cNvPr>
          <p:cNvGraphicFramePr>
            <a:graphicFrameLocks noGrp="1"/>
          </p:cNvGraphicFramePr>
          <p:nvPr>
            <p:extLst>
              <p:ext uri="{D42A27DB-BD31-4B8C-83A1-F6EECF244321}">
                <p14:modId xmlns:p14="http://schemas.microsoft.com/office/powerpoint/2010/main" val="2774260047"/>
              </p:ext>
            </p:extLst>
          </p:nvPr>
        </p:nvGraphicFramePr>
        <p:xfrm>
          <a:off x="530088" y="1137706"/>
          <a:ext cx="2372138" cy="5565550"/>
        </p:xfrm>
        <a:graphic>
          <a:graphicData uri="http://schemas.openxmlformats.org/drawingml/2006/table">
            <a:tbl>
              <a:tblPr firstRow="1" firstCol="1" bandRow="1"/>
              <a:tblGrid>
                <a:gridCol w="2372138">
                  <a:extLst>
                    <a:ext uri="{9D8B030D-6E8A-4147-A177-3AD203B41FA5}">
                      <a16:colId xmlns:a16="http://schemas.microsoft.com/office/drawing/2014/main" val="879430780"/>
                    </a:ext>
                  </a:extLst>
                </a:gridCol>
              </a:tblGrid>
              <a:tr h="573816">
                <a:tc>
                  <a:txBody>
                    <a:bodyPr/>
                    <a:lstStyle/>
                    <a:p>
                      <a:pPr>
                        <a:lnSpc>
                          <a:spcPct val="107000"/>
                        </a:lnSpc>
                        <a:spcAft>
                          <a:spcPts val="800"/>
                        </a:spcAft>
                      </a:pPr>
                      <a:r>
                        <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AD8F"/>
                    </a:solidFill>
                  </a:tcPr>
                </a:tc>
                <a:extLst>
                  <a:ext uri="{0D108BD9-81ED-4DB2-BD59-A6C34878D82A}">
                    <a16:rowId xmlns:a16="http://schemas.microsoft.com/office/drawing/2014/main" val="3313212065"/>
                  </a:ext>
                </a:extLst>
              </a:tr>
              <a:tr h="4991734">
                <a:tc>
                  <a:txBody>
                    <a:bodyPr/>
                    <a:lstStyle/>
                    <a:p>
                      <a:pPr>
                        <a:lnSpc>
                          <a:spcPct val="107000"/>
                        </a:lnSpc>
                        <a:spcAft>
                          <a:spcPts val="800"/>
                        </a:spcAft>
                        <a:buNone/>
                      </a:pPr>
                      <a:r>
                        <a:rPr lang="en-GB" sz="1200" b="1" dirty="0">
                          <a:effectLst/>
                          <a:latin typeface="Comic Sans MS" panose="030F0702030302020204" pitchFamily="66" charset="0"/>
                          <a:ea typeface="Calibri" panose="020F0502020204030204" pitchFamily="34" charset="0"/>
                          <a:cs typeface="Calibri" panose="020F0502020204030204" pitchFamily="34" charset="0"/>
                        </a:rPr>
                        <a:t>Key Knowledge:</a:t>
                      </a:r>
                      <a:r>
                        <a:rPr lang="en-GB" sz="1200" b="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kern="1200" dirty="0">
                          <a:effectLst/>
                          <a:latin typeface="Comic Sans MS" panose="030F0702030302020204" pitchFamily="66" charset="0"/>
                          <a:ea typeface="Calibri" panose="020F0502020204030204" pitchFamily="34" charset="0"/>
                          <a:cs typeface="Calibri" panose="020F0502020204030204" pitchFamily="34" charset="0"/>
                        </a:rPr>
                        <a:t>Vocabulary                                                                  </a:t>
                      </a:r>
                      <a:r>
                        <a:rPr lang="en-GB" sz="1200" kern="1200" dirty="0">
                          <a:effectLst/>
                          <a:latin typeface="Comic Sans MS" panose="030F0702030302020204" pitchFamily="66" charset="0"/>
                          <a:ea typeface="Calibri" panose="020F0502020204030204" pitchFamily="34" charset="0"/>
                          <a:cs typeface="Calibri" panose="020F0502020204030204" pitchFamily="34" charset="0"/>
                        </a:rPr>
                        <a:t>To say numbers from 10-31            To recite the days of the week                                                                        To recite the months of the year                                                                                To say when their birthday is.                                               To ask and answer what the date is today, yesterday and tomorrow.</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200" dirty="0">
                          <a:effectLst/>
                          <a:latin typeface="Comic Sans MS" panose="030F0702030302020204" pitchFamily="66" charset="0"/>
                          <a:ea typeface="Calibri" panose="020F0502020204030204" pitchFamily="34" charset="0"/>
                          <a:cs typeface="Calibri" panose="020F0502020204030204" pitchFamily="34" charset="0"/>
                        </a:rPr>
                        <a:t>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Key Skills</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fontAlgn="t">
                        <a:lnSpc>
                          <a:spcPct val="106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Speaking and Listening</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Listen to and respond to familiar spoken words.</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b="1" kern="100" dirty="0">
                          <a:effectLst/>
                          <a:latin typeface="Comic Sans MS" panose="030F0702030302020204" pitchFamily="66" charset="0"/>
                          <a:ea typeface="Aptos" panose="020B0004020202020204" pitchFamily="34" charset="0"/>
                          <a:cs typeface="Calibri" panose="020F0502020204030204" pitchFamily="34" charset="0"/>
                        </a:rPr>
                        <a:t>Reading</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kern="100" dirty="0">
                          <a:effectLst/>
                          <a:latin typeface="Comic Sans MS" panose="030F0702030302020204" pitchFamily="66" charset="0"/>
                          <a:ea typeface="Aptos" panose="020B0004020202020204" pitchFamily="34" charset="0"/>
                          <a:cs typeface="Calibri" panose="020F0502020204030204" pitchFamily="34" charset="0"/>
                        </a:rPr>
                        <a:t>Recognise some familiar words in their written form</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773F6A1-7DF6-4C61-9C0B-8D9A338C7BB6}">
  <ds:schemaRefs>
    <ds:schemaRef ds:uri="http://schemas.microsoft.com/sharepoint/v3/contenttype/forms"/>
  </ds:schemaRefs>
</ds:datastoreItem>
</file>

<file path=customXml/itemProps2.xml><?xml version="1.0" encoding="utf-8"?>
<ds:datastoreItem xmlns:ds="http://schemas.openxmlformats.org/officeDocument/2006/customXml" ds:itemID="{03D2DC71-FB3B-4748-BBDF-A89B153F0F13}">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48A6AB4D-8EBC-457A-84A0-E788158F35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380</TotalTime>
  <Words>482</Words>
  <Application>Microsoft Office PowerPoint</Application>
  <PresentationFormat>Widescreen</PresentationFormat>
  <Paragraphs>37</Paragraphs>
  <Slides>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2026-01-05T13:21:54Z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3886800</vt:r8>
  </property>
  <property fmtid="{D5CDD505-2E9C-101B-9397-08002B2CF9AE}" pid="4" name="MediaServiceImageTags">
    <vt:lpwstr/>
  </property>
</Properties>
</file>