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41AF"/>
    <a:srgbClr val="7830C0"/>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C90C2C-61C4-4D38-9C5D-3F7590065CE4}" v="4" dt="2026-01-05T15:11:58.2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undo custSel modSld">
      <pc:chgData name="Claire Edwards" userId="95321912-edf3-40d9-95dd-3ecc1dc7554e" providerId="ADAL" clId="{8663136D-0834-42F2-9F12-597870CD1F7C}" dt="2026-01-05T15:12:26.877" v="73" actId="255"/>
      <pc:docMkLst>
        <pc:docMk/>
      </pc:docMkLst>
      <pc:sldChg chg="modSp mod">
        <pc:chgData name="Claire Edwards" userId="95321912-edf3-40d9-95dd-3ecc1dc7554e" providerId="ADAL" clId="{8663136D-0834-42F2-9F12-597870CD1F7C}" dt="2026-01-05T11:52:45.963" v="35" actId="20577"/>
        <pc:sldMkLst>
          <pc:docMk/>
          <pc:sldMk cId="180266309" sldId="258"/>
        </pc:sldMkLst>
        <pc:graphicFrameChg chg="modGraphic">
          <ac:chgData name="Claire Edwards" userId="95321912-edf3-40d9-95dd-3ecc1dc7554e" providerId="ADAL" clId="{8663136D-0834-42F2-9F12-597870CD1F7C}" dt="2026-01-05T11:52:45.963" v="35"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5:12:26.877" v="73" actId="255"/>
        <pc:sldMkLst>
          <pc:docMk/>
          <pc:sldMk cId="942525154" sldId="260"/>
        </pc:sldMkLst>
        <pc:graphicFrameChg chg="modGraphic">
          <ac:chgData name="Claire Edwards" userId="95321912-edf3-40d9-95dd-3ecc1dc7554e" providerId="ADAL" clId="{8663136D-0834-42F2-9F12-597870CD1F7C}" dt="2026-01-05T11:52:54.451" v="47"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1:52:20.277" v="18" actId="20577"/>
          <ac:graphicFrameMkLst>
            <pc:docMk/>
            <pc:sldMk cId="942525154" sldId="260"/>
            <ac:graphicFrameMk id="5" creationId="{65A1BFEA-E80B-DAE8-E6E4-E85DD6E73FE3}"/>
          </ac:graphicFrameMkLst>
        </pc:graphicFrameChg>
        <pc:graphicFrameChg chg="mod modGraphic">
          <ac:chgData name="Claire Edwards" userId="95321912-edf3-40d9-95dd-3ecc1dc7554e" providerId="ADAL" clId="{8663136D-0834-42F2-9F12-597870CD1F7C}" dt="2026-01-05T15:12:26.877" v="73" actId="255"/>
          <ac:graphicFrameMkLst>
            <pc:docMk/>
            <pc:sldMk cId="942525154" sldId="260"/>
            <ac:graphicFrameMk id="7" creationId="{89D63514-BFF1-26AA-1A84-48048090C525}"/>
          </ac:graphicFrameMkLst>
        </pc:graphicFrameChg>
      </pc:sldChg>
      <pc:sldChg chg="modSp mod">
        <pc:chgData name="Claire Edwards" userId="95321912-edf3-40d9-95dd-3ecc1dc7554e" providerId="ADAL" clId="{8663136D-0834-42F2-9F12-597870CD1F7C}" dt="2026-01-05T11:53:07.622" v="65" actId="20577"/>
        <pc:sldMkLst>
          <pc:docMk/>
          <pc:sldMk cId="4108983711" sldId="261"/>
        </pc:sldMkLst>
        <pc:graphicFrameChg chg="modGraphic">
          <ac:chgData name="Claire Edwards" userId="95321912-edf3-40d9-95dd-3ecc1dc7554e" providerId="ADAL" clId="{8663136D-0834-42F2-9F12-597870CD1F7C}" dt="2026-01-05T11:53:07.622" v="65" actId="20577"/>
          <ac:graphicFrameMkLst>
            <pc:docMk/>
            <pc:sldMk cId="4108983711" sldId="261"/>
            <ac:graphicFrameMk id="2" creationId="{EF9F3BA4-EAC7-8FF7-5DE3-F9EF0543411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4025582329"/>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Unit 1:Autum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cs typeface="Times New Roman" panose="02020603050405020304" pitchFamily="18" charset="0"/>
                        </a:rPr>
                        <a:t>Mi </a:t>
                      </a:r>
                      <a:r>
                        <a:rPr lang="en-GB" sz="1600" b="0" i="0" u="none" strike="noStrike" dirty="0" err="1">
                          <a:solidFill>
                            <a:srgbClr val="000000"/>
                          </a:solidFill>
                          <a:effectLst/>
                          <a:latin typeface="Comic Sans MS" panose="030F0702030302020204" pitchFamily="66" charset="0"/>
                          <a:cs typeface="Times New Roman" panose="02020603050405020304" pitchFamily="18" charset="0"/>
                        </a:rPr>
                        <a:t>passatiempoes</a:t>
                      </a:r>
                      <a:r>
                        <a:rPr lang="en-GB" sz="1600" b="0" i="0" u="none" strike="noStrike" dirty="0">
                          <a:solidFill>
                            <a:srgbClr val="000000"/>
                          </a:solidFill>
                          <a:effectLst/>
                          <a:latin typeface="Comic Sans MS" panose="030F0702030302020204" pitchFamily="66" charset="0"/>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12" name="Table 11">
            <a:extLst>
              <a:ext uri="{FF2B5EF4-FFF2-40B4-BE49-F238E27FC236}">
                <a16:creationId xmlns:a16="http://schemas.microsoft.com/office/drawing/2014/main" id="{B5038F4A-9EB1-818F-4666-429ED74A981A}"/>
              </a:ext>
            </a:extLst>
          </p:cNvPr>
          <p:cNvGraphicFramePr>
            <a:graphicFrameLocks noGrp="1"/>
          </p:cNvGraphicFramePr>
          <p:nvPr>
            <p:extLst>
              <p:ext uri="{D42A27DB-BD31-4B8C-83A1-F6EECF244321}">
                <p14:modId xmlns:p14="http://schemas.microsoft.com/office/powerpoint/2010/main" val="2509995494"/>
              </p:ext>
            </p:extLst>
          </p:nvPr>
        </p:nvGraphicFramePr>
        <p:xfrm>
          <a:off x="6096000" y="4651102"/>
          <a:ext cx="5482716" cy="2063787"/>
        </p:xfrm>
        <a:graphic>
          <a:graphicData uri="http://schemas.openxmlformats.org/drawingml/2006/table">
            <a:tbl>
              <a:tblPr firstRow="1" firstCol="1" bandRow="1">
                <a:tableStyleId>{5C22544A-7EE6-4342-B048-85BDC9FD1C3A}</a:tableStyleId>
              </a:tblPr>
              <a:tblGrid>
                <a:gridCol w="5482716">
                  <a:extLst>
                    <a:ext uri="{9D8B030D-6E8A-4147-A177-3AD203B41FA5}">
                      <a16:colId xmlns:a16="http://schemas.microsoft.com/office/drawing/2014/main" val="4118398490"/>
                    </a:ext>
                  </a:extLst>
                </a:gridCol>
              </a:tblGrid>
              <a:tr h="364652">
                <a:tc>
                  <a:txBody>
                    <a:bodyPr/>
                    <a:lstStyle/>
                    <a:p>
                      <a:pPr algn="l">
                        <a:lnSpc>
                          <a:spcPct val="107000"/>
                        </a:lnSpc>
                        <a:spcAft>
                          <a:spcPts val="800"/>
                        </a:spcAft>
                      </a:pPr>
                      <a:r>
                        <a:rPr lang="en-GB" sz="1200" b="1" dirty="0">
                          <a:solidFill>
                            <a:schemeClr val="tx1"/>
                          </a:solidFill>
                          <a:effectLst/>
                          <a:latin typeface="Comic Sans MS" panose="030F0702030302020204" pitchFamily="66" charset="0"/>
                        </a:rPr>
                        <a:t>Additional Vocabulary </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endParaRPr lang="en-GB" sz="1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852259997"/>
                  </a:ext>
                </a:extLst>
              </a:tr>
              <a:tr h="1699135">
                <a:tc>
                  <a:txBody>
                    <a:bodyPr/>
                    <a:lstStyle/>
                    <a:p>
                      <a:pPr algn="l">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graphicFrame>
        <p:nvGraphicFramePr>
          <p:cNvPr id="4" name="Table 3">
            <a:extLst>
              <a:ext uri="{FF2B5EF4-FFF2-40B4-BE49-F238E27FC236}">
                <a16:creationId xmlns:a16="http://schemas.microsoft.com/office/drawing/2014/main" id="{A6987C59-A995-94FC-9EA6-27A999E73755}"/>
              </a:ext>
            </a:extLst>
          </p:cNvPr>
          <p:cNvGraphicFramePr>
            <a:graphicFrameLocks noGrp="1"/>
          </p:cNvGraphicFramePr>
          <p:nvPr>
            <p:extLst>
              <p:ext uri="{D42A27DB-BD31-4B8C-83A1-F6EECF244321}">
                <p14:modId xmlns:p14="http://schemas.microsoft.com/office/powerpoint/2010/main" val="4077799902"/>
              </p:ext>
            </p:extLst>
          </p:nvPr>
        </p:nvGraphicFramePr>
        <p:xfrm>
          <a:off x="399756" y="5655751"/>
          <a:ext cx="4117814" cy="1047505"/>
        </p:xfrm>
        <a:graphic>
          <a:graphicData uri="http://schemas.openxmlformats.org/drawingml/2006/table">
            <a:tbl>
              <a:tblPr firstRow="1" firstCol="1" bandRow="1">
                <a:tableStyleId>{5C22544A-7EE6-4342-B048-85BDC9FD1C3A}</a:tableStyleId>
              </a:tblPr>
              <a:tblGrid>
                <a:gridCol w="4117814">
                  <a:extLst>
                    <a:ext uri="{9D8B030D-6E8A-4147-A177-3AD203B41FA5}">
                      <a16:colId xmlns:a16="http://schemas.microsoft.com/office/drawing/2014/main" val="4118398490"/>
                    </a:ext>
                  </a:extLst>
                </a:gridCol>
              </a:tblGrid>
              <a:tr h="216290">
                <a:tc>
                  <a:txBody>
                    <a:bodyPr/>
                    <a:lstStyle/>
                    <a:p>
                      <a:pPr algn="l">
                        <a:lnSpc>
                          <a:spcPct val="107000"/>
                        </a:lnSpc>
                        <a:spcAft>
                          <a:spcPts val="800"/>
                        </a:spcAft>
                      </a:pPr>
                      <a:r>
                        <a:rPr lang="en-GB" sz="1200" b="1" dirty="0">
                          <a:solidFill>
                            <a:schemeClr val="tx1"/>
                          </a:solidFill>
                          <a:effectLst/>
                          <a:latin typeface="Comic Sans MS" panose="030F0702030302020204" pitchFamily="66" charset="0"/>
                        </a:rPr>
                        <a:t>Additional Vocabulary – </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cs typeface="Times New Roman" panose="02020603050405020304" pitchFamily="18" charset="0"/>
                        </a:rPr>
                        <a:t>Conjunctions</a:t>
                      </a:r>
                      <a:endParaRPr lang="en-GB" sz="1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852259997"/>
                  </a:ext>
                </a:extLst>
              </a:tr>
              <a:tr h="745490">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Y – and                               Tambien – also </a:t>
                      </a:r>
                    </a:p>
                    <a:p>
                      <a:pPr algn="l">
                        <a:lnSpc>
                          <a:spcPct val="107000"/>
                        </a:lnSpc>
                        <a:spcAft>
                          <a:spcPts val="800"/>
                        </a:spcAft>
                      </a:pPr>
                      <a:r>
                        <a:rPr lang="en-GB" sz="1400" b="0" dirty="0" err="1">
                          <a:solidFill>
                            <a:schemeClr val="tx1"/>
                          </a:solidFill>
                          <a:effectLst/>
                          <a:latin typeface="Comic Sans MS" panose="030F0702030302020204" pitchFamily="66" charset="0"/>
                        </a:rPr>
                        <a:t>Porque</a:t>
                      </a:r>
                      <a:r>
                        <a:rPr lang="en-GB" sz="1400" b="0" dirty="0">
                          <a:solidFill>
                            <a:schemeClr val="tx1"/>
                          </a:solidFill>
                          <a:effectLst/>
                          <a:latin typeface="Comic Sans MS" panose="030F0702030302020204" pitchFamily="66" charset="0"/>
                        </a:rPr>
                        <a:t> – because                </a:t>
                      </a:r>
                      <a:r>
                        <a:rPr lang="en-GB" sz="1400" b="0" dirty="0" err="1">
                          <a:solidFill>
                            <a:schemeClr val="tx1"/>
                          </a:solidFill>
                          <a:effectLst/>
                          <a:latin typeface="Comic Sans MS" panose="030F0702030302020204" pitchFamily="66" charset="0"/>
                        </a:rPr>
                        <a:t>pero</a:t>
                      </a:r>
                      <a:r>
                        <a:rPr lang="en-GB" sz="1400" b="0" dirty="0">
                          <a:solidFill>
                            <a:schemeClr val="tx1"/>
                          </a:solidFill>
                          <a:effectLst/>
                          <a:latin typeface="Comic Sans MS" panose="030F0702030302020204" pitchFamily="66" charset="0"/>
                        </a:rPr>
                        <a:t> – but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6" name="Picture 5">
            <a:extLst>
              <a:ext uri="{FF2B5EF4-FFF2-40B4-BE49-F238E27FC236}">
                <a16:creationId xmlns:a16="http://schemas.microsoft.com/office/drawing/2014/main" id="{BC271E23-D257-D40E-AEA3-7ABD9F2F5990}"/>
              </a:ext>
            </a:extLst>
          </p:cNvPr>
          <p:cNvPicPr>
            <a:picLocks noChangeAspect="1"/>
          </p:cNvPicPr>
          <p:nvPr/>
        </p:nvPicPr>
        <p:blipFill>
          <a:blip r:embed="rId3"/>
          <a:stretch>
            <a:fillRect/>
          </a:stretch>
        </p:blipFill>
        <p:spPr>
          <a:xfrm>
            <a:off x="323557" y="1000798"/>
            <a:ext cx="5629274" cy="4533899"/>
          </a:xfrm>
          <a:prstGeom prst="rect">
            <a:avLst/>
          </a:prstGeom>
        </p:spPr>
      </p:pic>
      <p:pic>
        <p:nvPicPr>
          <p:cNvPr id="14" name="Picture 13">
            <a:extLst>
              <a:ext uri="{FF2B5EF4-FFF2-40B4-BE49-F238E27FC236}">
                <a16:creationId xmlns:a16="http://schemas.microsoft.com/office/drawing/2014/main" id="{7491E048-F0DF-9EBD-1AF7-67C7F815E7D3}"/>
              </a:ext>
            </a:extLst>
          </p:cNvPr>
          <p:cNvPicPr>
            <a:picLocks noChangeAspect="1"/>
          </p:cNvPicPr>
          <p:nvPr/>
        </p:nvPicPr>
        <p:blipFill>
          <a:blip r:embed="rId4"/>
          <a:stretch>
            <a:fillRect/>
          </a:stretch>
        </p:blipFill>
        <p:spPr>
          <a:xfrm>
            <a:off x="5952831" y="1120570"/>
            <a:ext cx="5146356" cy="3530532"/>
          </a:xfrm>
          <a:prstGeom prst="rect">
            <a:avLst/>
          </a:prstGeom>
        </p:spPr>
      </p:pic>
      <p:pic>
        <p:nvPicPr>
          <p:cNvPr id="18" name="Picture 17">
            <a:extLst>
              <a:ext uri="{FF2B5EF4-FFF2-40B4-BE49-F238E27FC236}">
                <a16:creationId xmlns:a16="http://schemas.microsoft.com/office/drawing/2014/main" id="{14F24BEE-5B52-6ABF-9287-BEC7B6973291}"/>
              </a:ext>
            </a:extLst>
          </p:cNvPr>
          <p:cNvPicPr>
            <a:picLocks noChangeAspect="1"/>
          </p:cNvPicPr>
          <p:nvPr/>
        </p:nvPicPr>
        <p:blipFill>
          <a:blip r:embed="rId5"/>
          <a:stretch>
            <a:fillRect/>
          </a:stretch>
        </p:blipFill>
        <p:spPr>
          <a:xfrm>
            <a:off x="6330497" y="5075201"/>
            <a:ext cx="2891426" cy="1628055"/>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3326569295"/>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Unit 1:Autumn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Mi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Times New Roman" panose="02020603050405020304" pitchFamily="18" charset="0"/>
                        </a:rPr>
                        <a:t>passatiempoes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3" name="Table 2">
            <a:extLst>
              <a:ext uri="{FF2B5EF4-FFF2-40B4-BE49-F238E27FC236}">
                <a16:creationId xmlns:a16="http://schemas.microsoft.com/office/drawing/2014/main" id="{578AF9D5-D516-0833-5BE5-B94D9B74C58C}"/>
              </a:ext>
            </a:extLst>
          </p:cNvPr>
          <p:cNvGraphicFramePr>
            <a:graphicFrameLocks noGrp="1"/>
          </p:cNvGraphicFramePr>
          <p:nvPr>
            <p:extLst>
              <p:ext uri="{D42A27DB-BD31-4B8C-83A1-F6EECF244321}">
                <p14:modId xmlns:p14="http://schemas.microsoft.com/office/powerpoint/2010/main" val="2797013937"/>
              </p:ext>
            </p:extLst>
          </p:nvPr>
        </p:nvGraphicFramePr>
        <p:xfrm>
          <a:off x="2916309" y="3081131"/>
          <a:ext cx="8461512" cy="3688080"/>
        </p:xfrm>
        <a:graphic>
          <a:graphicData uri="http://schemas.openxmlformats.org/drawingml/2006/table">
            <a:tbl>
              <a:tblPr/>
              <a:tblGrid>
                <a:gridCol w="4230756">
                  <a:extLst>
                    <a:ext uri="{9D8B030D-6E8A-4147-A177-3AD203B41FA5}">
                      <a16:colId xmlns:a16="http://schemas.microsoft.com/office/drawing/2014/main" val="2939841735"/>
                    </a:ext>
                  </a:extLst>
                </a:gridCol>
                <a:gridCol w="4230756">
                  <a:extLst>
                    <a:ext uri="{9D8B030D-6E8A-4147-A177-3AD203B41FA5}">
                      <a16:colId xmlns:a16="http://schemas.microsoft.com/office/drawing/2014/main" val="1028356555"/>
                    </a:ext>
                  </a:extLst>
                </a:gridCol>
              </a:tblGrid>
              <a:tr h="231132">
                <a:tc gridSpan="2">
                  <a:txBody>
                    <a:bodyPr/>
                    <a:lstStyle/>
                    <a:p>
                      <a:pPr algn="ctr"/>
                      <a:r>
                        <a:rPr lang="en-GB" sz="1200" dirty="0">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2803963371"/>
                  </a:ext>
                </a:extLst>
              </a:tr>
              <a:tr h="3133123">
                <a:tc>
                  <a:txBody>
                    <a:bodyPr/>
                    <a:lstStyle/>
                    <a:p>
                      <a:pPr algn="l"/>
                      <a:r>
                        <a:rPr lang="en-US" sz="1200" dirty="0">
                          <a:latin typeface="Comic Sans MS" panose="030F0702030302020204" pitchFamily="66" charset="0"/>
                        </a:rPr>
                        <a:t>Verbs!</a:t>
                      </a:r>
                    </a:p>
                    <a:p>
                      <a:pPr algn="l"/>
                      <a:r>
                        <a:rPr lang="en-US" sz="1200" dirty="0">
                          <a:latin typeface="Comic Sans MS" panose="030F0702030302020204" pitchFamily="66" charset="0"/>
                        </a:rPr>
                        <a:t>This is the first time children will come across Spanish verbs. In this unit they use them in the I form. </a:t>
                      </a:r>
                    </a:p>
                    <a:p>
                      <a:pPr algn="l"/>
                      <a:endParaRPr lang="en-US" sz="1400" dirty="0">
                        <a:latin typeface="Comic Sans MS" panose="030F0702030302020204" pitchFamily="66" charset="0"/>
                      </a:endParaRPr>
                    </a:p>
                    <a:p>
                      <a:pPr algn="l"/>
                      <a:r>
                        <a:rPr lang="en-US" sz="1400" dirty="0" err="1">
                          <a:latin typeface="Comic Sans MS" panose="030F0702030302020204" pitchFamily="66" charset="0"/>
                        </a:rPr>
                        <a:t>Jugar</a:t>
                      </a:r>
                      <a:r>
                        <a:rPr lang="en-US" sz="1400" dirty="0">
                          <a:latin typeface="Comic Sans MS" panose="030F0702030302020204" pitchFamily="66" charset="0"/>
                        </a:rPr>
                        <a:t> al - I play</a:t>
                      </a:r>
                    </a:p>
                    <a:p>
                      <a:pPr algn="l"/>
                      <a:endParaRPr lang="en-US" sz="1400" dirty="0">
                        <a:latin typeface="Comic Sans MS" panose="030F0702030302020204" pitchFamily="66" charset="0"/>
                      </a:endParaRPr>
                    </a:p>
                    <a:p>
                      <a:pPr algn="l"/>
                      <a:r>
                        <a:rPr lang="en-US" sz="1400" dirty="0" err="1">
                          <a:latin typeface="Comic Sans MS" panose="030F0702030302020204" pitchFamily="66" charset="0"/>
                        </a:rPr>
                        <a:t>Hacer</a:t>
                      </a:r>
                      <a:r>
                        <a:rPr lang="en-US" sz="1400" dirty="0">
                          <a:latin typeface="Comic Sans MS" panose="030F0702030302020204" pitchFamily="66" charset="0"/>
                        </a:rPr>
                        <a:t> - I do</a:t>
                      </a:r>
                    </a:p>
                    <a:p>
                      <a:pPr algn="l"/>
                      <a:endParaRPr lang="en-US" sz="1400" dirty="0">
                        <a:latin typeface="Comic Sans MS" panose="030F0702030302020204" pitchFamily="66" charset="0"/>
                      </a:endParaRPr>
                    </a:p>
                    <a:p>
                      <a:pPr algn="l"/>
                      <a:r>
                        <a:rPr lang="en-US" sz="1400" dirty="0">
                          <a:latin typeface="Comic Sans MS" panose="030F0702030302020204" pitchFamily="66" charset="0"/>
                        </a:rPr>
                        <a:t>Ver  -I  watch</a:t>
                      </a:r>
                    </a:p>
                    <a:p>
                      <a:pPr algn="l"/>
                      <a:endParaRPr lang="en-US" sz="1400" dirty="0">
                        <a:latin typeface="Comic Sans MS" panose="030F0702030302020204" pitchFamily="66" charset="0"/>
                      </a:endParaRPr>
                    </a:p>
                    <a:p>
                      <a:pPr algn="l"/>
                      <a:r>
                        <a:rPr lang="en-US" sz="1400" dirty="0" err="1">
                          <a:latin typeface="Comic Sans MS" panose="030F0702030302020204" pitchFamily="66" charset="0"/>
                        </a:rPr>
                        <a:t>Ir</a:t>
                      </a:r>
                      <a:r>
                        <a:rPr lang="en-US" sz="1400" dirty="0">
                          <a:latin typeface="Comic Sans MS" panose="030F0702030302020204" pitchFamily="66" charset="0"/>
                        </a:rPr>
                        <a:t> la/al - I go </a:t>
                      </a:r>
                    </a:p>
                    <a:p>
                      <a:pPr algn="l"/>
                      <a:endParaRPr lang="en-US" sz="1400" dirty="0">
                        <a:latin typeface="Comic Sans MS" panose="030F0702030302020204" pitchFamily="66" charset="0"/>
                      </a:endParaRPr>
                    </a:p>
                    <a:p>
                      <a:pPr algn="l"/>
                      <a:r>
                        <a:rPr lang="en-US" sz="1400" dirty="0">
                          <a:latin typeface="Comic Sans MS" panose="030F0702030302020204" pitchFamily="66" charset="0"/>
                        </a:rPr>
                        <a:t>Tengo – </a:t>
                      </a:r>
                      <a:r>
                        <a:rPr lang="en-US" sz="1400" dirty="0" err="1">
                          <a:latin typeface="Comic Sans MS" panose="030F0702030302020204" pitchFamily="66" charset="0"/>
                        </a:rPr>
                        <a:t>Ihave</a:t>
                      </a:r>
                      <a:endParaRPr lang="en-US" sz="1400" dirty="0">
                        <a:latin typeface="Comic Sans MS" panose="030F0702030302020204" pitchFamily="66" charset="0"/>
                      </a:endParaRPr>
                    </a:p>
                    <a:p>
                      <a:pPr algn="l"/>
                      <a:endParaRPr lang="en-US" sz="1400" dirty="0">
                        <a:latin typeface="Comic Sans MS" panose="030F0702030302020204" pitchFamily="66" charset="0"/>
                      </a:endParaRPr>
                    </a:p>
                    <a:p>
                      <a:pPr algn="l"/>
                      <a:r>
                        <a:rPr lang="en-US" sz="1400" dirty="0">
                          <a:latin typeface="Comic Sans MS" panose="030F0702030302020204" pitchFamily="66" charset="0"/>
                        </a:rPr>
                        <a:t>Me </a:t>
                      </a:r>
                      <a:r>
                        <a:rPr lang="en-US" sz="1400" dirty="0" err="1">
                          <a:latin typeface="Comic Sans MS" panose="030F0702030302020204" pitchFamily="66" charset="0"/>
                        </a:rPr>
                        <a:t>gusta</a:t>
                      </a:r>
                      <a:r>
                        <a:rPr lang="en-US" sz="1400" dirty="0">
                          <a:latin typeface="Comic Sans MS" panose="030F0702030302020204" pitchFamily="66" charset="0"/>
                        </a:rPr>
                        <a:t> – I like</a:t>
                      </a:r>
                    </a:p>
                    <a:p>
                      <a:pPr algn="l"/>
                      <a:endParaRPr lang="en-US" sz="1400" dirty="0">
                        <a:latin typeface="Comic Sans MS" panose="030F0702030302020204" pitchFamily="66" charset="0"/>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US" sz="1400" dirty="0">
                          <a:latin typeface="Comic Sans MS" panose="030F0702030302020204" pitchFamily="66" charset="0"/>
                        </a:rPr>
                        <a:t>Conjunctions:</a:t>
                      </a:r>
                    </a:p>
                    <a:p>
                      <a:pPr algn="l"/>
                      <a:endParaRPr lang="en-US" sz="1400" dirty="0">
                        <a:latin typeface="Comic Sans MS" panose="030F0702030302020204" pitchFamily="66" charset="0"/>
                      </a:endParaRPr>
                    </a:p>
                    <a:p>
                      <a:pPr algn="l"/>
                      <a:endParaRPr lang="en-US" sz="1400" dirty="0">
                        <a:latin typeface="Comic Sans MS" panose="030F0702030302020204" pitchFamily="66"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 – and                               Tambien – also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Porque</a:t>
                      </a: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because                </a:t>
                      </a:r>
                      <a:r>
                        <a:rPr kumimoji="0" lang="en-GB" sz="1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pero</a:t>
                      </a: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but </a:t>
                      </a:r>
                    </a:p>
                    <a:p>
                      <a:pPr algn="l"/>
                      <a:endParaRPr lang="en-US" sz="14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graphicFrame>
        <p:nvGraphicFramePr>
          <p:cNvPr id="7" name="Table 6">
            <a:extLst>
              <a:ext uri="{FF2B5EF4-FFF2-40B4-BE49-F238E27FC236}">
                <a16:creationId xmlns:a16="http://schemas.microsoft.com/office/drawing/2014/main" id="{89D63514-BFF1-26AA-1A84-48048090C525}"/>
              </a:ext>
            </a:extLst>
          </p:cNvPr>
          <p:cNvGraphicFramePr>
            <a:graphicFrameLocks noGrp="1"/>
          </p:cNvGraphicFramePr>
          <p:nvPr>
            <p:extLst>
              <p:ext uri="{D42A27DB-BD31-4B8C-83A1-F6EECF244321}">
                <p14:modId xmlns:p14="http://schemas.microsoft.com/office/powerpoint/2010/main" val="962366676"/>
              </p:ext>
            </p:extLst>
          </p:nvPr>
        </p:nvGraphicFramePr>
        <p:xfrm>
          <a:off x="568188" y="1118938"/>
          <a:ext cx="2044383" cy="5584318"/>
        </p:xfrm>
        <a:graphic>
          <a:graphicData uri="http://schemas.openxmlformats.org/drawingml/2006/table">
            <a:tbl>
              <a:tblPr firstRow="1" firstCol="1" bandRow="1"/>
              <a:tblGrid>
                <a:gridCol w="2044383">
                  <a:extLst>
                    <a:ext uri="{9D8B030D-6E8A-4147-A177-3AD203B41FA5}">
                      <a16:colId xmlns:a16="http://schemas.microsoft.com/office/drawing/2014/main" val="879430780"/>
                    </a:ext>
                  </a:extLst>
                </a:gridCol>
              </a:tblGrid>
              <a:tr h="569331">
                <a:tc>
                  <a:txBody>
                    <a:bodyPr/>
                    <a:lstStyle/>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313212065"/>
                  </a:ext>
                </a:extLst>
              </a:tr>
              <a:tr h="5014987">
                <a:tc>
                  <a:txBody>
                    <a:bodyPr/>
                    <a:lstStyle/>
                    <a:p>
                      <a:pPr>
                        <a:lnSpc>
                          <a:spcPct val="106000"/>
                        </a:lnSpc>
                        <a:spcAft>
                          <a:spcPts val="800"/>
                        </a:spcAft>
                        <a:buNone/>
                      </a:pPr>
                      <a:r>
                        <a:rPr lang="en-GB" sz="11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dirty="0">
                          <a:effectLst/>
                          <a:latin typeface="Comic Sans MS" panose="030F0702030302020204" pitchFamily="66" charset="0"/>
                          <a:ea typeface="Calibri" panose="020F0502020204030204" pitchFamily="34" charset="0"/>
                          <a:cs typeface="Calibri" panose="020F0502020204030204" pitchFamily="34" charset="0"/>
                        </a:rPr>
                        <a:t>Vocabulary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Be able to recall days of the week in Spanish  Be able to name a range of hobbies and activities in Spanish.                                                                 Be able to express likes and dislikes in Spanish                                                          </a:t>
                      </a:r>
                      <a:r>
                        <a:rPr lang="en-GB" sz="11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Grammar:                                                                                </a:t>
                      </a:r>
                      <a:r>
                        <a:rPr lang="en-GB" sz="11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To use simple action verbs in the I form  ( to play, to do and to go).                                                                              To use the conjunction ‘and’ in written sentences.   </a:t>
                      </a:r>
                      <a:endParaRPr lang="en-GB" sz="11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07000"/>
                        </a:lnSpc>
                        <a:spcAft>
                          <a:spcPts val="800"/>
                        </a:spcAft>
                        <a:buNone/>
                      </a:pPr>
                      <a:r>
                        <a:rPr lang="en-GB" sz="11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Key Skills: </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Pick out some detail from short spoken passages                                                </a:t>
                      </a: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Reading: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translate simple sentences using familiar words and using knowledge of English and other languages to work out unknown words.</a:t>
                      </a: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6000"/>
                        </a:lnSpc>
                        <a:spcAft>
                          <a:spcPts val="800"/>
                        </a:spcAft>
                        <a:buNone/>
                      </a:pPr>
                      <a:r>
                        <a:rPr lang="en-GB" sz="1100" b="1" kern="1200" dirty="0">
                          <a:solidFill>
                            <a:srgbClr val="000000"/>
                          </a:solidFill>
                          <a:effectLst/>
                          <a:latin typeface="Comic Sans MS" panose="030F0702030302020204" pitchFamily="66" charset="0"/>
                          <a:ea typeface="Calibri" panose="020F0502020204030204" pitchFamily="34" charset="0"/>
                        </a:rPr>
                        <a:t>Writing: </a:t>
                      </a:r>
                      <a:r>
                        <a:rPr lang="en-GB" sz="1100" kern="1200" dirty="0">
                          <a:solidFill>
                            <a:srgbClr val="000000"/>
                          </a:solidFill>
                          <a:effectLst/>
                          <a:latin typeface="Comic Sans MS" panose="030F0702030302020204" pitchFamily="66" charset="0"/>
                          <a:ea typeface="Calibri" panose="020F0502020204030204" pitchFamily="34" charset="0"/>
                        </a:rPr>
                        <a:t>To write one or two sentences using action verbs and the conjunction ‘and’</a:t>
                      </a:r>
                      <a:endParaRPr lang="en-GB" sz="1100" dirty="0">
                        <a:effectLst/>
                        <a:latin typeface="Comic Sans MS" panose="030F0702030302020204" pitchFamily="66" charset="0"/>
                        <a:ea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5" name="Table 4">
            <a:extLst>
              <a:ext uri="{FF2B5EF4-FFF2-40B4-BE49-F238E27FC236}">
                <a16:creationId xmlns:a16="http://schemas.microsoft.com/office/drawing/2014/main" id="{65A1BFEA-E80B-DAE8-E6E4-E85DD6E73FE3}"/>
              </a:ext>
            </a:extLst>
          </p:cNvPr>
          <p:cNvGraphicFramePr>
            <a:graphicFrameLocks noGrp="1"/>
          </p:cNvGraphicFramePr>
          <p:nvPr>
            <p:extLst>
              <p:ext uri="{D42A27DB-BD31-4B8C-83A1-F6EECF244321}">
                <p14:modId xmlns:p14="http://schemas.microsoft.com/office/powerpoint/2010/main" val="1769955254"/>
              </p:ext>
            </p:extLst>
          </p:nvPr>
        </p:nvGraphicFramePr>
        <p:xfrm>
          <a:off x="2897259" y="1232881"/>
          <a:ext cx="8499612" cy="1531177"/>
        </p:xfrm>
        <a:graphic>
          <a:graphicData uri="http://schemas.openxmlformats.org/drawingml/2006/table">
            <a:tbl>
              <a:tblPr/>
              <a:tblGrid>
                <a:gridCol w="4049451">
                  <a:extLst>
                    <a:ext uri="{9D8B030D-6E8A-4147-A177-3AD203B41FA5}">
                      <a16:colId xmlns:a16="http://schemas.microsoft.com/office/drawing/2014/main" val="3894767215"/>
                    </a:ext>
                  </a:extLst>
                </a:gridCol>
                <a:gridCol w="4450161">
                  <a:extLst>
                    <a:ext uri="{9D8B030D-6E8A-4147-A177-3AD203B41FA5}">
                      <a16:colId xmlns:a16="http://schemas.microsoft.com/office/drawing/2014/main" val="925153986"/>
                    </a:ext>
                  </a:extLst>
                </a:gridCol>
              </a:tblGrid>
              <a:tr h="158706">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9D41AF"/>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effectLst/>
                          <a:latin typeface="Comic Sans MS" panose="030F0702030302020204" pitchFamily="66" charset="0"/>
                        </a:rPr>
                        <a:t>This leads to: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9D41AF"/>
                    </a:solidFill>
                  </a:tcPr>
                </a:tc>
                <a:extLst>
                  <a:ext uri="{0D108BD9-81ED-4DB2-BD59-A6C34878D82A}">
                    <a16:rowId xmlns:a16="http://schemas.microsoft.com/office/drawing/2014/main" val="648764523"/>
                  </a:ext>
                </a:extLst>
              </a:tr>
              <a:tr h="567612">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buNone/>
                      </a:pPr>
                      <a:r>
                        <a:rPr lang="en-GB" sz="1100" b="1" kern="100" dirty="0" err="1">
                          <a:effectLst/>
                          <a:latin typeface="Comic Sans MS" panose="030F0702030302020204" pitchFamily="66" charset="0"/>
                          <a:ea typeface="Aptos" panose="020B0004020202020204" pitchFamily="34" charset="0"/>
                          <a:cs typeface="Times New Roman" panose="02020603050405020304" pitchFamily="18" charset="0"/>
                        </a:rPr>
                        <a:t>Vocabulry</a:t>
                      </a: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10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Year 3 Unit 2: Days of the week months of the year</a:t>
                      </a:r>
                    </a:p>
                    <a:p>
                      <a:pPr marL="342900" lvl="0" indent="-342900">
                        <a:lnSpc>
                          <a:spcPct val="107000"/>
                        </a:lnSpc>
                        <a:spcAft>
                          <a:spcPts val="800"/>
                        </a:spcAft>
                        <a:buFont typeface="Symbol" panose="05050102010706020507" pitchFamily="18" charset="2"/>
                        <a:buChar char=""/>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Year 4 Unit 3: The café</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Information about themselves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6 Autumn Term – All about me!</a:t>
                      </a:r>
                      <a:endPar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70877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buNone/>
                      </a:pP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Grammar</a:t>
                      </a:r>
                      <a:endParaRPr lang="en-GB" sz="110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Year 4 Unit 3: </a:t>
                      </a:r>
                      <a:r>
                        <a:rPr lang="en-GB" sz="11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Identify the conjunction /y/ as  ‘and’ </a:t>
                      </a:r>
                      <a:endParaRPr lang="en-GB" sz="11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07000"/>
                        </a:lnSpc>
                        <a:spcAft>
                          <a:spcPts val="8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6 - </a:t>
                      </a:r>
                      <a:r>
                        <a:rPr lang="en-GB" sz="1100" kern="1200" dirty="0">
                          <a:effectLst/>
                          <a:latin typeface="Comic Sans MS" panose="030F0702030302020204" pitchFamily="66" charset="0"/>
                          <a:ea typeface="Calibri" panose="020F0502020204030204" pitchFamily="34" charset="0"/>
                          <a:cs typeface="Calibri" panose="020F0502020204030204" pitchFamily="34" charset="0"/>
                        </a:rPr>
                        <a:t>To know and use simple verbs in the he/she and we form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1591376656"/>
              </p:ext>
            </p:extLst>
          </p:nvPr>
        </p:nvGraphicFramePr>
        <p:xfrm>
          <a:off x="323557" y="154744"/>
          <a:ext cx="11465169" cy="774409"/>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197575">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Unit 1: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Mi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Times New Roman" panose="02020603050405020304" pitchFamily="18" charset="0"/>
                        </a:rPr>
                        <a:t>passatiempoes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2733022330"/>
              </p:ext>
            </p:extLst>
          </p:nvPr>
        </p:nvGraphicFramePr>
        <p:xfrm>
          <a:off x="430237" y="1167064"/>
          <a:ext cx="11331526" cy="5161294"/>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661507">
                <a:tc>
                  <a:txBody>
                    <a:bodyPr/>
                    <a:lstStyle/>
                    <a:p>
                      <a:pPr algn="ctr"/>
                      <a:r>
                        <a:rPr lang="en-GB" sz="1600" b="0" dirty="0">
                          <a:solidFill>
                            <a:schemeClr val="tx1"/>
                          </a:solidFill>
                          <a:latin typeface="Comic Sans MS" panose="030F0702030302020204" pitchFamily="66" charset="0"/>
                        </a:rPr>
                        <a:t>How to progress through the unit. </a:t>
                      </a:r>
                    </a:p>
                    <a:p>
                      <a:pPr algn="ctr"/>
                      <a:r>
                        <a:rPr lang="en-GB" sz="1200" b="0" dirty="0">
                          <a:solidFill>
                            <a:schemeClr val="tx1"/>
                          </a:solidFill>
                          <a:latin typeface="Comic Sans MS" panose="030F0702030302020204" pitchFamily="66" charset="0"/>
                        </a:rPr>
                        <a:t>*Please ensure there is evidence of each stage in Pink Spanish Books.</a:t>
                      </a:r>
                    </a:p>
                    <a:p>
                      <a:pPr algn="ctr"/>
                      <a:r>
                        <a:rPr lang="en-GB" sz="1200" b="0" dirty="0">
                          <a:solidFill>
                            <a:schemeClr val="tx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094921768"/>
                  </a:ext>
                </a:extLst>
              </a:tr>
              <a:tr h="1115500">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alibri" panose="020F0502020204030204" pitchFamily="34"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a:t>
                      </a:r>
                      <a:r>
                        <a:rPr lang="en-GB" sz="1100" dirty="0">
                          <a:effectLst/>
                          <a:latin typeface="Calibri" panose="020F0502020204030204" pitchFamily="34" charset="0"/>
                          <a:ea typeface="Calibri" panose="020F0502020204030204" pitchFamily="34" charset="0"/>
                          <a:cs typeface="Calibri" panose="020F0502020204030204" pitchFamily="34" charset="0"/>
                        </a:rPr>
                        <a:t>make this interesting. This is where you can teach the grammar – focusing on more complex sentence structures - The ending of the adjective is an o if it is a paired with a masculine noun, this changes to an a if it is paired with a feminine noun, if it ends in e it stays as an e.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Y5  lessons 8-10.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956633">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read and translate the new material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and, so because </a:t>
                      </a:r>
                      <a:endParaRPr lang="en-GB" sz="1050" b="1"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to model simple translation skills and they will need to give the children time to practice their skills using other sentences                                                                                          based on the model used in whole class teaching.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listen to and look at a range of activity diaries and  translate.</a:t>
                      </a: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981157">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 and, so because</a:t>
                      </a:r>
                      <a:r>
                        <a:rPr lang="en-GB" sz="1050" b="1" u="none" strike="noStrik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none" strike="noStrike"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eachers will need to model writing 2-3 sentences as a model text (use-translated texts in previous sessions as a model). </a:t>
                      </a: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The children need to write their activity journal </a:t>
                      </a:r>
                      <a:r>
                        <a:rPr lang="en-GB" sz="11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 and, so because. </a:t>
                      </a:r>
                      <a:r>
                        <a:rPr lang="en-GB" sz="105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u="sng"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he support group would need a copy of the text in front of them to just change key points.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981157">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4: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record their work, read their own work to others and to develop their speaking and listening skills by picking out key points when read aloud by a partner or listening to a recording.</a:t>
                      </a:r>
                      <a:endParaRPr lang="en-GB" sz="1050" b="1"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You can evidence this by getting the children to record what they hear.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pic>
        <p:nvPicPr>
          <p:cNvPr id="4" name="Picture 3">
            <a:extLst>
              <a:ext uri="{FF2B5EF4-FFF2-40B4-BE49-F238E27FC236}">
                <a16:creationId xmlns:a16="http://schemas.microsoft.com/office/drawing/2014/main" id="{1735F0F4-9920-F26A-16CC-A9D26D773039}"/>
              </a:ext>
            </a:extLst>
          </p:cNvPr>
          <p:cNvPicPr>
            <a:picLocks noChangeAspect="1"/>
          </p:cNvPicPr>
          <p:nvPr/>
        </p:nvPicPr>
        <p:blipFill>
          <a:blip r:embed="rId2"/>
          <a:stretch>
            <a:fillRect/>
          </a:stretch>
        </p:blipFill>
        <p:spPr>
          <a:xfrm>
            <a:off x="8683268" y="3378222"/>
            <a:ext cx="3078495" cy="781464"/>
          </a:xfrm>
          <a:prstGeom prst="rect">
            <a:avLst/>
          </a:prstGeom>
        </p:spPr>
      </p:pic>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3938BD-20E6-462D-A978-29209144C5ED}">
  <ds:schemaRefs>
    <ds:schemaRef ds:uri="http://schemas.microsoft.com/sharepoint/v3/contenttype/forms"/>
  </ds:schemaRefs>
</ds:datastoreItem>
</file>

<file path=customXml/itemProps2.xml><?xml version="1.0" encoding="utf-8"?>
<ds:datastoreItem xmlns:ds="http://schemas.openxmlformats.org/officeDocument/2006/customXml" ds:itemID="{20C9E635-91AE-48A4-94A5-463DA35A9C99}">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1F8F7626-B192-4B20-98C7-312DB422DB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333</TotalTime>
  <Words>807</Words>
  <Application>Microsoft Office PowerPoint</Application>
  <PresentationFormat>Widescreen</PresentationFormat>
  <Paragraphs>61</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2026-01-05T15:12:27Z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3888600</vt:r8>
  </property>
  <property fmtid="{D5CDD505-2E9C-101B-9397-08002B2CF9AE}" pid="4" name="MediaServiceImageTags">
    <vt:lpwstr/>
  </property>
</Properties>
</file>